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58" r:id="rId3"/>
    <p:sldId id="260" r:id="rId4"/>
    <p:sldId id="272" r:id="rId5"/>
    <p:sldId id="275" r:id="rId6"/>
    <p:sldId id="276" r:id="rId7"/>
    <p:sldId id="261" r:id="rId8"/>
    <p:sldId id="271" r:id="rId9"/>
    <p:sldId id="273" r:id="rId10"/>
    <p:sldId id="277" r:id="rId11"/>
    <p:sldId id="278" r:id="rId12"/>
    <p:sldId id="279" r:id="rId13"/>
    <p:sldId id="280" r:id="rId14"/>
    <p:sldId id="281" r:id="rId15"/>
    <p:sldId id="274" r:id="rId16"/>
    <p:sldId id="268"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44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1" d="100"/>
          <a:sy n="121" d="100"/>
        </p:scale>
        <p:origin x="1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65FB79-23EB-44F2-9875-2E0DB16CB6A6}" type="datetimeFigureOut">
              <a:rPr lang="fr-FR" smtClean="0"/>
              <a:t>18/05/2026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DDE739-5C6B-4A99-B61A-6F731D1CCF72}" type="slidenum">
              <a:rPr lang="fr-FR" smtClean="0"/>
              <a:t>‹N°›</a:t>
            </a:fld>
            <a:endParaRPr lang="fr-FR"/>
          </a:p>
        </p:txBody>
      </p:sp>
    </p:spTree>
    <p:extLst>
      <p:ext uri="{BB962C8B-B14F-4D97-AF65-F5344CB8AC3E}">
        <p14:creationId xmlns:p14="http://schemas.microsoft.com/office/powerpoint/2010/main" val="2787971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6DDE739-5C6B-4A99-B61A-6F731D1CCF72}" type="slidenum">
              <a:rPr lang="fr-FR" smtClean="0"/>
              <a:t>2</a:t>
            </a:fld>
            <a:endParaRPr lang="fr-FR"/>
          </a:p>
        </p:txBody>
      </p:sp>
    </p:spTree>
    <p:extLst>
      <p:ext uri="{BB962C8B-B14F-4D97-AF65-F5344CB8AC3E}">
        <p14:creationId xmlns:p14="http://schemas.microsoft.com/office/powerpoint/2010/main" val="3444064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6DDE739-5C6B-4A99-B61A-6F731D1CCF72}" type="slidenum">
              <a:rPr lang="fr-FR" smtClean="0"/>
              <a:t>4</a:t>
            </a:fld>
            <a:endParaRPr lang="fr-FR"/>
          </a:p>
        </p:txBody>
      </p:sp>
    </p:spTree>
    <p:extLst>
      <p:ext uri="{BB962C8B-B14F-4D97-AF65-F5344CB8AC3E}">
        <p14:creationId xmlns:p14="http://schemas.microsoft.com/office/powerpoint/2010/main" val="295685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6DDE739-5C6B-4A99-B61A-6F731D1CCF72}" type="slidenum">
              <a:rPr lang="fr-FR" smtClean="0"/>
              <a:t>9</a:t>
            </a:fld>
            <a:endParaRPr lang="fr-FR"/>
          </a:p>
        </p:txBody>
      </p:sp>
    </p:spTree>
    <p:extLst>
      <p:ext uri="{BB962C8B-B14F-4D97-AF65-F5344CB8AC3E}">
        <p14:creationId xmlns:p14="http://schemas.microsoft.com/office/powerpoint/2010/main" val="38381855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de tit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16F681F-42C8-4C38-A8C8-BE17C24BF294}"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smtClean="0"/>
              <a:t>‹N°›</a:t>
            </a:fld>
            <a:endParaRPr lang="fr-FR"/>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re 8">
            <a:extLst>
              <a:ext uri="{FF2B5EF4-FFF2-40B4-BE49-F238E27FC236}">
                <a16:creationId xmlns:a16="http://schemas.microsoft.com/office/drawing/2014/main" xmlns="" id="{363308DF-69D1-8941-A762-EB1EFB50B048}"/>
              </a:ext>
            </a:extLst>
          </p:cNvPr>
          <p:cNvSpPr>
            <a:spLocks noGrp="1"/>
          </p:cNvSpPr>
          <p:nvPr>
            <p:ph type="title"/>
          </p:nvPr>
        </p:nvSpPr>
        <p:spPr>
          <a:xfrm>
            <a:off x="1001486" y="2393064"/>
            <a:ext cx="10091057" cy="1160440"/>
          </a:xfrm>
          <a:prstGeom prst="rect">
            <a:avLst/>
          </a:prstGeom>
        </p:spPr>
        <p:txBody>
          <a:bodyPr anchor="ctr"/>
          <a:lstStyle>
            <a:lvl1pPr>
              <a:defRPr sz="4500" b="1">
                <a:solidFill>
                  <a:schemeClr val="bg1"/>
                </a:solidFill>
                <a:latin typeface="Arial" panose="020B0604020202020204" pitchFamily="34" charset="0"/>
                <a:cs typeface="Arial" panose="020B0604020202020204" pitchFamily="34" charset="0"/>
              </a:defRPr>
            </a:lvl1pPr>
          </a:lstStyle>
          <a:p>
            <a:r>
              <a:rPr lang="fr-FR" dirty="0" smtClean="0"/>
              <a:t>Modifiez le style du titre</a:t>
            </a:r>
            <a:endParaRPr lang="fr-FR" dirty="0"/>
          </a:p>
        </p:txBody>
      </p:sp>
      <p:sp>
        <p:nvSpPr>
          <p:cNvPr id="9" name="Espace réservé du texte 10">
            <a:extLst>
              <a:ext uri="{FF2B5EF4-FFF2-40B4-BE49-F238E27FC236}">
                <a16:creationId xmlns:a16="http://schemas.microsoft.com/office/drawing/2014/main" xmlns="" id="{F7295C51-377E-A84C-8DCA-F99A390BCEC7}"/>
              </a:ext>
            </a:extLst>
          </p:cNvPr>
          <p:cNvSpPr txBox="1">
            <a:spLocks/>
          </p:cNvSpPr>
          <p:nvPr userDrawn="1"/>
        </p:nvSpPr>
        <p:spPr>
          <a:xfrm>
            <a:off x="1001486" y="4032168"/>
            <a:ext cx="5007882" cy="1992312"/>
          </a:xfrm>
          <a:prstGeom prst="rect">
            <a:avLst/>
          </a:prstGeom>
        </p:spPr>
        <p:txBody>
          <a:bodyPr vert="horz" lIns="91440" tIns="45720" rIns="91440" bIns="45720" rtlCol="0" anchor="ctr"/>
          <a:lstStyle>
            <a:defPPr>
              <a:defRPr lang="fr-FR"/>
            </a:defPPr>
            <a:lvl1pPr marL="0" indent="0" algn="l" defTabSz="914400" rtl="0" eaLnBrk="1" latinLnBrk="0" hangingPunct="1">
              <a:buNone/>
              <a:defRPr sz="28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dirty="0" smtClean="0"/>
              <a:t>Sous - titre </a:t>
            </a:r>
          </a:p>
        </p:txBody>
      </p:sp>
      <p:sp>
        <p:nvSpPr>
          <p:cNvPr id="10" name="Rectangle 9"/>
          <p:cNvSpPr/>
          <p:nvPr userDrawn="1"/>
        </p:nvSpPr>
        <p:spPr>
          <a:xfrm>
            <a:off x="1019103" y="3670486"/>
            <a:ext cx="1659703" cy="1674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space réservé du texte 10">
            <a:extLst>
              <a:ext uri="{FF2B5EF4-FFF2-40B4-BE49-F238E27FC236}">
                <a16:creationId xmlns:a16="http://schemas.microsoft.com/office/drawing/2014/main" xmlns="" id="{F7295C51-377E-A84C-8DCA-F99A390BCEC7}"/>
              </a:ext>
            </a:extLst>
          </p:cNvPr>
          <p:cNvSpPr txBox="1">
            <a:spLocks/>
          </p:cNvSpPr>
          <p:nvPr userDrawn="1"/>
        </p:nvSpPr>
        <p:spPr>
          <a:xfrm>
            <a:off x="1001486" y="681590"/>
            <a:ext cx="5007882" cy="525537"/>
          </a:xfrm>
          <a:prstGeom prst="rect">
            <a:avLst/>
          </a:prstGeom>
        </p:spPr>
        <p:txBody>
          <a:bodyPr vert="horz" lIns="91440" tIns="45720" rIns="91440" bIns="45720" rtlCol="0" anchor="ctr"/>
          <a:lstStyle>
            <a:defPPr>
              <a:defRPr lang="fr-FR"/>
            </a:defPPr>
            <a:lvl1pPr marL="0" indent="0" algn="ctr" defTabSz="914400" rtl="0" eaLnBrk="1" latinLnBrk="0" hangingPunct="1">
              <a:buNone/>
              <a:defRPr sz="20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FR" dirty="0" smtClean="0"/>
              <a:t>Date</a:t>
            </a:r>
          </a:p>
        </p:txBody>
      </p:sp>
    </p:spTree>
    <p:extLst>
      <p:ext uri="{BB962C8B-B14F-4D97-AF65-F5344CB8AC3E}">
        <p14:creationId xmlns:p14="http://schemas.microsoft.com/office/powerpoint/2010/main" val="25387496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13773EBB-D1D1-4A02-AEFC-EEC93801A37C}"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smtClean="0"/>
              <a:t>‹N°›</a:t>
            </a:fld>
            <a:endParaRPr lang="fr-FR"/>
          </a:p>
        </p:txBody>
      </p:sp>
    </p:spTree>
    <p:extLst>
      <p:ext uri="{BB962C8B-B14F-4D97-AF65-F5344CB8AC3E}">
        <p14:creationId xmlns:p14="http://schemas.microsoft.com/office/powerpoint/2010/main" val="292549372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lvl1pPr>
              <a:defRPr>
                <a:solidFill>
                  <a:schemeClr val="tx1"/>
                </a:solidFill>
              </a:defRPr>
            </a:lvl1pPr>
          </a:lstStyle>
          <a:p>
            <a:fld id="{08E19D13-7171-40BD-8C6A-E07343BE8880}" type="datetime6">
              <a:rPr lang="fr-FR" smtClean="0"/>
              <a:t>mai 26</a:t>
            </a:fld>
            <a:endParaRPr lang="fr-FR" dirty="0"/>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smtClean="0"/>
              <a:t>‹N°›</a:t>
            </a:fld>
            <a:endParaRPr lang="fr-FR"/>
          </a:p>
        </p:txBody>
      </p:sp>
      <p:pic>
        <p:nvPicPr>
          <p:cNvPr id="7"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3344863"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28013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smtClean="0"/>
              <a:t>Modifiez le style du titre</a:t>
            </a:r>
            <a:endParaRPr lang="fr-FR" dirty="0"/>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smtClean="0"/>
              <a:t>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1057143"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E6182CDA-AA3A-462F-A11F-9406FFE6B1E3}" type="datetime6">
              <a:rPr lang="fr-FR" smtClean="0"/>
              <a:t>mai 26</a:t>
            </a:fld>
            <a:endParaRPr lang="fr-FR"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olidFill>
              </a:defRPr>
            </a:lvl1pPr>
          </a:lstStyle>
          <a:p>
            <a:r>
              <a:rPr lang="fr-FR" smtClean="0"/>
              <a:t>Mettre en place une charte IA pour un usage éthique, responsable et solidaire</a:t>
            </a:r>
            <a:endParaRPr lang="fr-FR"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olidFill>
              </a:defRPr>
            </a:lvl1pPr>
          </a:lstStyle>
          <a:p>
            <a:fld id="{B2343975-8845-44AD-9A39-14CE17F33221}" type="slidenum">
              <a:rPr lang="fr-FR" smtClean="0"/>
              <a:pPr/>
              <a:t>‹N°›</a:t>
            </a:fld>
            <a:endParaRPr lang="fr-FR" dirty="0"/>
          </a:p>
        </p:txBody>
      </p:sp>
    </p:spTree>
    <p:extLst>
      <p:ext uri="{BB962C8B-B14F-4D97-AF65-F5344CB8AC3E}">
        <p14:creationId xmlns:p14="http://schemas.microsoft.com/office/powerpoint/2010/main" val="1338662826"/>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hyperlink" Target="https://www.cnil.fr/fr/cybersecurite/les-violations-de-donnees-personnelles" TargetMode="External"/><Relationship Id="rId2" Type="http://schemas.openxmlformats.org/officeDocument/2006/relationships/image" Target="../media/image8.png"/><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3.xml"/><Relationship Id="rId6" Type="http://schemas.openxmlformats.org/officeDocument/2006/relationships/image" Target="../media/image23.png"/><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3.xml"/><Relationship Id="rId6" Type="http://schemas.openxmlformats.org/officeDocument/2006/relationships/image" Target="../media/image23.png"/><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notion.so/Plaidoyer-r-gional-de-l-inclusion-num-rique-en-Hauts-de-France-2e6c59c6037b8049be40dfaa6a26c787" TargetMode="Externa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8" Type="http://schemas.openxmlformats.org/officeDocument/2006/relationships/hyperlink" Target="http://dla-hdf.org/" TargetMode="External"/><Relationship Id="rId3" Type="http://schemas.openxmlformats.org/officeDocument/2006/relationships/image" Target="../media/image25.png"/><Relationship Id="rId7" Type="http://schemas.openxmlformats.org/officeDocument/2006/relationships/hyperlink" Target="mailto:contact@lmahdf.org" TargetMode="External"/><Relationship Id="rId12" Type="http://schemas.openxmlformats.org/officeDocument/2006/relationships/image" Target="../media/image7.png"/><Relationship Id="rId2" Type="http://schemas.openxmlformats.org/officeDocument/2006/relationships/image" Target="../media/image24.jpeg"/><Relationship Id="rId1" Type="http://schemas.openxmlformats.org/officeDocument/2006/relationships/slideLayout" Target="../slideLayouts/slideLayout3.xml"/><Relationship Id="rId6" Type="http://schemas.openxmlformats.org/officeDocument/2006/relationships/hyperlink" Target="http://guidasso-hdf.org/" TargetMode="External"/><Relationship Id="rId11" Type="http://schemas.openxmlformats.org/officeDocument/2006/relationships/image" Target="../media/image6.png"/><Relationship Id="rId5" Type="http://schemas.openxmlformats.org/officeDocument/2006/relationships/image" Target="../media/image27.png"/><Relationship Id="rId10" Type="http://schemas.openxmlformats.org/officeDocument/2006/relationships/image" Target="../media/image5.png"/><Relationship Id="rId4" Type="http://schemas.openxmlformats.org/officeDocument/2006/relationships/image" Target="../media/image26.png"/><Relationship Id="rId9" Type="http://schemas.openxmlformats.org/officeDocument/2006/relationships/hyperlink" Target="mailto:jb.boulange@lmahdf.org" TargetMode="External"/></Relationships>
</file>

<file path=ppt/slides/_rels/slide1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mailto:claire.collet@lmahdf.org" TargetMode="External"/><Relationship Id="rId7" Type="http://schemas.openxmlformats.org/officeDocument/2006/relationships/image" Target="../media/image7.png"/><Relationship Id="rId2" Type="http://schemas.openxmlformats.org/officeDocument/2006/relationships/image" Target="../media/image15.png"/><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mailto:contact@lmahdf.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0.png"/><Relationship Id="rId5" Type="http://schemas.openxmlformats.org/officeDocument/2006/relationships/image" Target="../media/image5.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12.jpeg"/><Relationship Id="rId13" Type="http://schemas.openxmlformats.org/officeDocument/2006/relationships/image" Target="../media/image5.png"/><Relationship Id="rId3" Type="http://schemas.openxmlformats.org/officeDocument/2006/relationships/hyperlink" Target="http://www.assembleurs.coop/" TargetMode="External"/><Relationship Id="rId7" Type="http://schemas.openxmlformats.org/officeDocument/2006/relationships/image" Target="../media/image11.jpeg"/><Relationship Id="rId12" Type="http://schemas.openxmlformats.org/officeDocument/2006/relationships/image" Target="../media/image16.png"/><Relationship Id="rId2" Type="http://schemas.openxmlformats.org/officeDocument/2006/relationships/hyperlink" Target="http://www.dla-hdf.org/" TargetMode="External"/><Relationship Id="rId1" Type="http://schemas.openxmlformats.org/officeDocument/2006/relationships/slideLayout" Target="../slideLayouts/slideLayout3.xml"/><Relationship Id="rId6" Type="http://schemas.openxmlformats.org/officeDocument/2006/relationships/hyperlink" Target="https://ressources.dla-hdf.org/ressource/charte-ia-ess-pour-un-usage-ethique-responsable-et-solidaire/" TargetMode="External"/><Relationship Id="rId11" Type="http://schemas.openxmlformats.org/officeDocument/2006/relationships/image" Target="../media/image15.png"/><Relationship Id="rId5" Type="http://schemas.openxmlformats.org/officeDocument/2006/relationships/hyperlink" Target="page%20https:/ressources.dla-hdf.org/ressource/charte-ia-ess-pour-un-usage-ethique-responsable-et-solidaire/" TargetMode="External"/><Relationship Id="rId15" Type="http://schemas.openxmlformats.org/officeDocument/2006/relationships/image" Target="../media/image7.png"/><Relationship Id="rId10" Type="http://schemas.openxmlformats.org/officeDocument/2006/relationships/image" Target="../media/image14.jpg"/><Relationship Id="rId4" Type="http://schemas.openxmlformats.org/officeDocument/2006/relationships/hyperlink" Target="https://www.google.com/imgres?q=uniformation%20logo%20png&amp;imgurl=https://www.uniformation.fr/sites/default/files/img/logo_uniformation_opco.png&amp;imgrefurl=https://www.uniformation.fr/entreprise/actualites/une-nouvelle-identite-visuelle-pour-lopco-uniformation-&amp;docid=p9BebbmTKWVoSM&amp;tbnid=zw2hV48x7WENCM&amp;vet=12ahUKEwjW9b71-rqTAxXAVKQEHYfPKnsQnPAOegQIGRAB..i&amp;w=2359&amp;h=736&amp;hcb=2&amp;ved=2ahUKEwjW9b71-rqTAxXAVKQEHYfPKnsQnPAOegQIGRAB" TargetMode="External"/><Relationship Id="rId9" Type="http://schemas.openxmlformats.org/officeDocument/2006/relationships/image" Target="../media/image13.png"/><Relationship Id="rId1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s://www.ess-france.org/fr/declaration-dengagement-de-less"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7.png"/><Relationship Id="rId7"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18.png"/><Relationship Id="rId9" Type="http://schemas.openxmlformats.org/officeDocument/2006/relationships/image" Target="../media/image20.png"/></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7.xml"/><Relationship Id="rId7" Type="http://schemas.openxmlformats.org/officeDocument/2006/relationships/slide" Target="slide14.xml"/><Relationship Id="rId2" Type="http://schemas.openxmlformats.org/officeDocument/2006/relationships/image" Target="../media/image8.png"/><Relationship Id="rId1" Type="http://schemas.openxmlformats.org/officeDocument/2006/relationships/slideLayout" Target="../slideLayouts/slideLayout3.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7.png"/><Relationship Id="rId4" Type="http://schemas.openxmlformats.org/officeDocument/2006/relationships/slide" Target="slide10.xml"/><Relationship Id="rId9"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22.png"/><Relationship Id="rId2"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image" Target="../media/image21.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s://diagnostic-numerique.solidatech.fr/" TargetMode="External"/><Relationship Id="rId2"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hyperlink" Target="https://ressources.dla-hdf.org/ressource/charte-ia-ess-pour-un-usage-ethique-responsable-et-solidaire/" TargetMode="Externa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0917" y="5667394"/>
            <a:ext cx="6696902" cy="1114406"/>
          </a:xfrm>
          <a:prstGeom prst="rect">
            <a:avLst/>
          </a:prstGeom>
        </p:spPr>
      </p:pic>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040" y="188750"/>
            <a:ext cx="4790787" cy="1449549"/>
          </a:xfrm>
          <a:prstGeom prst="rect">
            <a:avLst/>
          </a:prstGeom>
        </p:spPr>
      </p:pic>
      <p:pic>
        <p:nvPicPr>
          <p:cNvPr id="6" name="Imag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78346" y="313430"/>
            <a:ext cx="1951700" cy="1301133"/>
          </a:xfrm>
          <a:prstGeom prst="rect">
            <a:avLst/>
          </a:prstGeom>
        </p:spPr>
      </p:pic>
      <p:pic>
        <p:nvPicPr>
          <p:cNvPr id="7" name="Imag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22819" y="594700"/>
            <a:ext cx="2261235" cy="637647"/>
          </a:xfrm>
          <a:prstGeom prst="rect">
            <a:avLst/>
          </a:prstGeom>
        </p:spPr>
      </p:pic>
      <p:sp>
        <p:nvSpPr>
          <p:cNvPr id="8" name="Titre 8">
            <a:extLst>
              <a:ext uri="{FF2B5EF4-FFF2-40B4-BE49-F238E27FC236}">
                <a16:creationId xmlns:a16="http://schemas.microsoft.com/office/drawing/2014/main" xmlns="" id="{363308DF-69D1-8941-A762-EB1EFB50B048}"/>
              </a:ext>
            </a:extLst>
          </p:cNvPr>
          <p:cNvSpPr txBox="1">
            <a:spLocks/>
          </p:cNvSpPr>
          <p:nvPr/>
        </p:nvSpPr>
        <p:spPr>
          <a:xfrm>
            <a:off x="1001486" y="2137677"/>
            <a:ext cx="10091057" cy="1836036"/>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500" b="1" kern="1200">
                <a:solidFill>
                  <a:schemeClr val="bg1"/>
                </a:solidFill>
                <a:latin typeface="Arial" panose="020B0604020202020204" pitchFamily="34" charset="0"/>
                <a:ea typeface="+mj-ea"/>
                <a:cs typeface="Arial" panose="020B0604020202020204" pitchFamily="34" charset="0"/>
              </a:defRPr>
            </a:lvl1pPr>
          </a:lstStyle>
          <a:p>
            <a:r>
              <a:rPr lang="fr-FR" dirty="0" smtClean="0">
                <a:solidFill>
                  <a:schemeClr val="tx1"/>
                </a:solidFill>
              </a:rPr>
              <a:t>Mettre en place une charte IA pour un usage éthique, responsable et solidaire</a:t>
            </a:r>
          </a:p>
        </p:txBody>
      </p:sp>
      <p:sp>
        <p:nvSpPr>
          <p:cNvPr id="9" name="Rectangle 8"/>
          <p:cNvSpPr/>
          <p:nvPr/>
        </p:nvSpPr>
        <p:spPr>
          <a:xfrm>
            <a:off x="1001486" y="3973713"/>
            <a:ext cx="1659703" cy="167425"/>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space réservé du texte 10">
            <a:extLst>
              <a:ext uri="{FF2B5EF4-FFF2-40B4-BE49-F238E27FC236}">
                <a16:creationId xmlns:a16="http://schemas.microsoft.com/office/drawing/2014/main" xmlns="" id="{F7295C51-377E-A84C-8DCA-F99A390BCEC7}"/>
              </a:ext>
            </a:extLst>
          </p:cNvPr>
          <p:cNvSpPr txBox="1">
            <a:spLocks/>
          </p:cNvSpPr>
          <p:nvPr/>
        </p:nvSpPr>
        <p:spPr>
          <a:xfrm>
            <a:off x="1001486" y="4215048"/>
            <a:ext cx="5007882" cy="585552"/>
          </a:xfrm>
          <a:prstGeom prst="rect">
            <a:avLst/>
          </a:prstGeom>
        </p:spPr>
        <p:txBody>
          <a:bodyPr vert="horz" lIns="91440" tIns="45720" rIns="91440" bIns="45720" rtlCol="0" anchor="ctr"/>
          <a:lstStyle>
            <a:defPPr>
              <a:defRPr lang="fr-FR"/>
            </a:defPPr>
            <a:lvl1pPr marL="0" indent="0" algn="l" defTabSz="914400" rtl="0" eaLnBrk="1" latinLnBrk="0" hangingPunct="1">
              <a:buNone/>
              <a:defRPr sz="28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dirty="0" smtClean="0">
                <a:solidFill>
                  <a:schemeClr val="tx1"/>
                </a:solidFill>
              </a:rPr>
              <a:t>Mode d’emploi</a:t>
            </a:r>
          </a:p>
        </p:txBody>
      </p:sp>
      <p:sp>
        <p:nvSpPr>
          <p:cNvPr id="16" name="Espace réservé du numéro de diapositive 15"/>
          <p:cNvSpPr>
            <a:spLocks noGrp="1"/>
          </p:cNvSpPr>
          <p:nvPr>
            <p:ph type="sldNum" sz="quarter" idx="12"/>
          </p:nvPr>
        </p:nvSpPr>
        <p:spPr/>
        <p:txBody>
          <a:bodyPr/>
          <a:lstStyle/>
          <a:p>
            <a:endParaRPr lang="fr-FR" dirty="0"/>
          </a:p>
        </p:txBody>
      </p:sp>
    </p:spTree>
    <p:extLst>
      <p:ext uri="{BB962C8B-B14F-4D97-AF65-F5344CB8AC3E}">
        <p14:creationId xmlns:p14="http://schemas.microsoft.com/office/powerpoint/2010/main" val="22495767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7415A1D8-4070-451F-B7FC-911C86867A68}"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10</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770870" cy="707733"/>
          </a:xfrm>
        </p:spPr>
        <p:txBody>
          <a:bodyPr anchor="b">
            <a:normAutofit fontScale="90000"/>
          </a:bodyPr>
          <a:lstStyle>
            <a:lvl1pPr>
              <a:defRPr sz="3000" b="1">
                <a:solidFill>
                  <a:srgbClr val="E84426"/>
                </a:solidFill>
              </a:defRPr>
            </a:lvl1pPr>
          </a:lstStyle>
          <a:p>
            <a:pPr defTabSz="144000">
              <a:lnSpc>
                <a:spcPct val="100000"/>
              </a:lnSpc>
              <a:spcAft>
                <a:spcPts val="600"/>
              </a:spcAft>
              <a:buClr>
                <a:srgbClr val="463B77"/>
              </a:buClr>
              <a:buSzPct val="160000"/>
            </a:pPr>
            <a:r>
              <a:rPr lang="fr-FR" dirty="0" smtClean="0">
                <a:latin typeface="Arial" panose="020B0604020202020204" pitchFamily="34" charset="0"/>
                <a:cs typeface="Arial" panose="020B0604020202020204" pitchFamily="34" charset="0"/>
              </a:rPr>
              <a:t>Comment avoir un usage sécurisé, responsable et légal de l’IA ?</a:t>
            </a:r>
            <a:endParaRPr lang="fr-FR" dirty="0">
              <a:latin typeface="Arial" panose="020B0604020202020204" pitchFamily="34" charset="0"/>
              <a:cs typeface="Arial" panose="020B0604020202020204" pitchFamily="34" charset="0"/>
            </a:endParaRPr>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0" y="1903017"/>
            <a:ext cx="9810751" cy="2939266"/>
          </a:xfrm>
          <a:prstGeom prst="rect">
            <a:avLst/>
          </a:prstGeom>
          <a:noFill/>
        </p:spPr>
        <p:txBody>
          <a:bodyPr wrap="square" rtlCol="0">
            <a:spAutoFit/>
          </a:bodyPr>
          <a:lstStyle/>
          <a:p>
            <a:pPr marL="285750" indent="-285750" defTabSz="144000">
              <a:lnSpc>
                <a:spcPts val="1680"/>
              </a:lnSpc>
              <a:spcAft>
                <a:spcPts val="600"/>
              </a:spcAft>
              <a:buClr>
                <a:srgbClr val="463B77"/>
              </a:buClr>
              <a:buSzPct val="160000"/>
              <a:buBlip>
                <a:blip r:embed="rId2"/>
              </a:buBlip>
            </a:pPr>
            <a:r>
              <a:rPr lang="fr-FR" sz="1400" dirty="0" smtClean="0"/>
              <a:t>Concernant la protection des données, il </a:t>
            </a:r>
            <a:r>
              <a:rPr lang="fr-FR" sz="1400" b="1" dirty="0" smtClean="0"/>
              <a:t>est essentiel d’interdire l’introduction de données personnelles ou sensibles dans une IA</a:t>
            </a:r>
            <a:r>
              <a:rPr lang="fr-FR" sz="1400" dirty="0" smtClean="0"/>
              <a:t> sauf si vous êtes à l’origine du modèle de langage car vous ne pouvez pas garantir que les informations introduites ne seront pas conservées par l’IA. La structure est responsable légalement des fuites de données. </a:t>
            </a:r>
          </a:p>
          <a:p>
            <a:pPr marL="285750" indent="-285750" defTabSz="144000">
              <a:lnSpc>
                <a:spcPts val="1680"/>
              </a:lnSpc>
              <a:spcAft>
                <a:spcPts val="600"/>
              </a:spcAft>
              <a:buClr>
                <a:srgbClr val="463B77"/>
              </a:buClr>
              <a:buSzPct val="160000"/>
              <a:buBlip>
                <a:blip r:embed="rId2"/>
              </a:buBlip>
            </a:pPr>
            <a:r>
              <a:rPr lang="fr-FR" sz="1400" dirty="0" smtClean="0"/>
              <a:t>Les prises de son et d’images par une IA, notamment dans el cadre de réunion permet assez facilement à l’IA de faire des liens logique et d’identifier les personnes/lieux mentionnés même s’ils sont faits de manière vague. Il est nécessaire d’avoir le consentement des personnes concernées par la réunion. Nous vous recommandons de refuser les IA qui participent à des réunions lorsque vous ne pouvez pas identifier avec certitude la personne qui collectera les informations</a:t>
            </a:r>
          </a:p>
          <a:p>
            <a:pPr marL="285750" indent="-285750" defTabSz="144000">
              <a:lnSpc>
                <a:spcPts val="1680"/>
              </a:lnSpc>
              <a:spcAft>
                <a:spcPts val="600"/>
              </a:spcAft>
              <a:buClr>
                <a:srgbClr val="463B77"/>
              </a:buClr>
              <a:buSzPct val="160000"/>
              <a:buBlip>
                <a:blip r:embed="rId2"/>
              </a:buBlip>
            </a:pPr>
            <a:r>
              <a:rPr lang="fr-FR" sz="1400" dirty="0" smtClean="0"/>
              <a:t>Le </a:t>
            </a:r>
            <a:r>
              <a:rPr lang="fr-FR" sz="1400" i="1" dirty="0" smtClean="0"/>
              <a:t>Shadow IA </a:t>
            </a:r>
            <a:r>
              <a:rPr lang="fr-FR" sz="1400" dirty="0" smtClean="0"/>
              <a:t>ou les usages non encadrés de l’IA est actuellement la principale utilisation de l’IA dans un cadre professionnel. Cette notion s’applique dès lors qu’aucun cadre ou accord n’est donné pour utilisé l’IA. </a:t>
            </a:r>
          </a:p>
          <a:p>
            <a:pPr marL="285750" indent="-285750" defTabSz="144000">
              <a:lnSpc>
                <a:spcPts val="1680"/>
              </a:lnSpc>
              <a:spcAft>
                <a:spcPts val="600"/>
              </a:spcAft>
              <a:buClr>
                <a:srgbClr val="463B77"/>
              </a:buClr>
              <a:buSzPct val="160000"/>
              <a:buBlip>
                <a:blip r:embed="rId2"/>
              </a:buBlip>
            </a:pPr>
            <a:r>
              <a:rPr lang="fr-FR" sz="1400" dirty="0" smtClean="0"/>
              <a:t>Nous vous invitons à mettre en place un protocole de gestion de crise en cas de fuite de données (</a:t>
            </a:r>
            <a:r>
              <a:rPr lang="fr-FR" sz="1400" dirty="0" smtClean="0">
                <a:hlinkClick r:id="rId3"/>
              </a:rPr>
              <a:t>CNIL</a:t>
            </a:r>
            <a:r>
              <a:rPr lang="fr-FR" sz="1400" dirty="0" smtClean="0"/>
              <a:t>)</a:t>
            </a:r>
            <a:endParaRPr lang="fr-FR" sz="1400" dirty="0"/>
          </a:p>
        </p:txBody>
      </p:sp>
      <p:sp>
        <p:nvSpPr>
          <p:cNvPr id="3" name="AutoShape 2" descr="cochée"/>
          <p:cNvSpPr>
            <a:spLocks noChangeAspect="1" noChangeArrowheads="1"/>
          </p:cNvSpPr>
          <p:nvPr/>
        </p:nvSpPr>
        <p:spPr bwMode="auto">
          <a:xfrm>
            <a:off x="87313" y="-4508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3" descr="cochée"/>
          <p:cNvSpPr>
            <a:spLocks noChangeAspect="1" noChangeArrowheads="1"/>
          </p:cNvSpPr>
          <p:nvPr/>
        </p:nvSpPr>
        <p:spPr bwMode="auto">
          <a:xfrm>
            <a:off x="87313" y="-1143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 name="AutoShape 4" descr="cochée"/>
          <p:cNvSpPr>
            <a:spLocks noChangeAspect="1" noChangeArrowheads="1"/>
          </p:cNvSpPr>
          <p:nvPr/>
        </p:nvSpPr>
        <p:spPr bwMode="auto">
          <a:xfrm>
            <a:off x="87313" y="2222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15" name="Groupe 14"/>
          <p:cNvGrpSpPr/>
          <p:nvPr/>
        </p:nvGrpSpPr>
        <p:grpSpPr>
          <a:xfrm>
            <a:off x="0" y="0"/>
            <a:ext cx="12064711" cy="1143733"/>
            <a:chOff x="0" y="0"/>
            <a:chExt cx="12064711" cy="1143733"/>
          </a:xfrm>
        </p:grpSpPr>
        <p:sp>
          <p:nvSpPr>
            <p:cNvPr id="16" name="Rectangle 15"/>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7" name="Imag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8" name="Imag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9" name="Image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Tree>
    <p:extLst>
      <p:ext uri="{BB962C8B-B14F-4D97-AF65-F5344CB8AC3E}">
        <p14:creationId xmlns:p14="http://schemas.microsoft.com/office/powerpoint/2010/main" val="41119979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7F0F6A57-F60A-4108-ADCB-EAD79C1C6EC1}"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11</a:t>
            </a:fld>
            <a:r>
              <a:rPr lang="fr-FR" dirty="0" smtClean="0">
                <a:solidFill>
                  <a:schemeClr val="bg1"/>
                </a:solidFill>
              </a:rPr>
              <a:t>/16</a:t>
            </a:r>
            <a:endParaRPr lang="fr-FR" dirty="0">
              <a:solidFill>
                <a:schemeClr val="bg1"/>
              </a:solidFill>
            </a:endParaRPr>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0" y="1903017"/>
            <a:ext cx="9810751" cy="4349909"/>
          </a:xfrm>
          <a:prstGeom prst="rect">
            <a:avLst/>
          </a:prstGeom>
          <a:noFill/>
        </p:spPr>
        <p:txBody>
          <a:bodyPr wrap="square" rtlCol="0">
            <a:spAutoFit/>
          </a:bodyPr>
          <a:lstStyle/>
          <a:p>
            <a:pPr algn="ctr" defTabSz="144000">
              <a:lnSpc>
                <a:spcPts val="1680"/>
              </a:lnSpc>
              <a:spcAft>
                <a:spcPts val="600"/>
              </a:spcAft>
              <a:buClr>
                <a:srgbClr val="463B77"/>
              </a:buClr>
              <a:buSzPct val="160000"/>
            </a:pPr>
            <a:r>
              <a:rPr lang="fr-FR" sz="1400" b="1" dirty="0" smtClean="0"/>
              <a:t>Actuellement la plupart des usages de l’IA sont gratuits ou réalisés à partir d’abonnements professionnels peu coûteux. Nous anticipons une explosion des coûts de ces abonnements ainsi que des autres solutions numériques non propriétaire du fait de l’intégration de l’IA de manière native.</a:t>
            </a:r>
          </a:p>
          <a:p>
            <a:pPr defTabSz="144000">
              <a:lnSpc>
                <a:spcPts val="1680"/>
              </a:lnSpc>
              <a:spcAft>
                <a:spcPts val="600"/>
              </a:spcAft>
              <a:buClr>
                <a:srgbClr val="463B77"/>
              </a:buClr>
              <a:buSzPct val="160000"/>
            </a:pPr>
            <a:endParaRPr lang="fr-FR" sz="1400" dirty="0" smtClean="0"/>
          </a:p>
          <a:p>
            <a:pPr defTabSz="144000">
              <a:lnSpc>
                <a:spcPts val="1680"/>
              </a:lnSpc>
              <a:spcAft>
                <a:spcPts val="600"/>
              </a:spcAft>
              <a:buClr>
                <a:srgbClr val="463B77"/>
              </a:buClr>
              <a:buSzPct val="160000"/>
            </a:pPr>
            <a:endParaRPr lang="fr-FR" sz="1400" dirty="0"/>
          </a:p>
          <a:p>
            <a:pPr marL="285750" indent="-285750" defTabSz="144000">
              <a:lnSpc>
                <a:spcPts val="1680"/>
              </a:lnSpc>
              <a:spcAft>
                <a:spcPts val="600"/>
              </a:spcAft>
              <a:buClr>
                <a:srgbClr val="463B77"/>
              </a:buClr>
              <a:buSzPct val="160000"/>
              <a:buBlip>
                <a:blip r:embed="rId2"/>
              </a:buBlip>
            </a:pPr>
            <a:endParaRPr lang="fr-FR" sz="1400" dirty="0" smtClean="0"/>
          </a:p>
          <a:p>
            <a:pPr marL="285750" indent="-285750" defTabSz="144000">
              <a:lnSpc>
                <a:spcPts val="1680"/>
              </a:lnSpc>
              <a:spcAft>
                <a:spcPts val="600"/>
              </a:spcAft>
              <a:buClr>
                <a:srgbClr val="E84426"/>
              </a:buClr>
              <a:buSzPct val="160000"/>
              <a:buFont typeface="Arial" panose="020B0604020202020204" pitchFamily="34" charset="0"/>
              <a:buChar char="X"/>
            </a:pPr>
            <a:r>
              <a:rPr lang="fr-FR" sz="1400" dirty="0" smtClean="0">
                <a:solidFill>
                  <a:schemeClr val="bg2">
                    <a:lumMod val="50000"/>
                  </a:schemeClr>
                </a:solidFill>
              </a:rPr>
              <a:t>Les </a:t>
            </a:r>
            <a:r>
              <a:rPr lang="fr-FR" sz="1400" dirty="0">
                <a:solidFill>
                  <a:schemeClr val="bg2">
                    <a:lumMod val="50000"/>
                  </a:schemeClr>
                </a:solidFill>
              </a:rPr>
              <a:t>outils d'IA gratuits ont un modèle économique basé sur la captation de données : rien n'est vraiment gratuit.</a:t>
            </a:r>
          </a:p>
          <a:p>
            <a:pPr marL="285750" indent="-285750" defTabSz="144000">
              <a:lnSpc>
                <a:spcPts val="1680"/>
              </a:lnSpc>
              <a:spcAft>
                <a:spcPts val="600"/>
              </a:spcAft>
              <a:buClr>
                <a:srgbClr val="E84426"/>
              </a:buClr>
              <a:buSzPct val="160000"/>
              <a:buFont typeface="Arial" panose="020B0604020202020204" pitchFamily="34" charset="0"/>
              <a:buChar char="X"/>
            </a:pPr>
            <a:r>
              <a:rPr lang="fr-FR" sz="1400" dirty="0" smtClean="0">
                <a:solidFill>
                  <a:schemeClr val="bg2">
                    <a:lumMod val="50000"/>
                  </a:schemeClr>
                </a:solidFill>
              </a:rPr>
              <a:t>Attention </a:t>
            </a:r>
            <a:r>
              <a:rPr lang="fr-FR" sz="1400" dirty="0">
                <a:solidFill>
                  <a:schemeClr val="bg2">
                    <a:lumMod val="50000"/>
                  </a:schemeClr>
                </a:solidFill>
              </a:rPr>
              <a:t>aux coûts cachés et à l'évolution tarifaire des outils : un outil gratuit et performant aujourd'hui peut devenir payant, moins fiable ou orienté vers des intérêts commerciaux et politiques. (phénomène dit de “</a:t>
            </a:r>
            <a:r>
              <a:rPr lang="fr-FR" sz="1400" dirty="0" err="1">
                <a:solidFill>
                  <a:schemeClr val="bg2">
                    <a:lumMod val="50000"/>
                  </a:schemeClr>
                </a:solidFill>
              </a:rPr>
              <a:t>shittification</a:t>
            </a:r>
            <a:r>
              <a:rPr lang="fr-FR" sz="1400" dirty="0">
                <a:solidFill>
                  <a:schemeClr val="bg2">
                    <a:lumMod val="50000"/>
                  </a:schemeClr>
                </a:solidFill>
              </a:rPr>
              <a:t>")</a:t>
            </a:r>
          </a:p>
          <a:p>
            <a:pPr marL="285750" indent="-285750" defTabSz="144000">
              <a:lnSpc>
                <a:spcPts val="1680"/>
              </a:lnSpc>
              <a:spcAft>
                <a:spcPts val="600"/>
              </a:spcAft>
              <a:buClr>
                <a:srgbClr val="E84426"/>
              </a:buClr>
              <a:buSzPct val="160000"/>
              <a:buFont typeface="Arial" panose="020B0604020202020204" pitchFamily="34" charset="0"/>
              <a:buChar char="X"/>
            </a:pPr>
            <a:r>
              <a:rPr lang="fr-FR" sz="1400" dirty="0" smtClean="0">
                <a:solidFill>
                  <a:schemeClr val="bg2">
                    <a:lumMod val="50000"/>
                  </a:schemeClr>
                </a:solidFill>
              </a:rPr>
              <a:t>Les </a:t>
            </a:r>
            <a:r>
              <a:rPr lang="fr-FR" sz="1400" dirty="0">
                <a:solidFill>
                  <a:schemeClr val="bg2">
                    <a:lumMod val="50000"/>
                  </a:schemeClr>
                </a:solidFill>
              </a:rPr>
              <a:t>coûts des abonnements </a:t>
            </a:r>
            <a:r>
              <a:rPr lang="fr-FR" sz="1400" dirty="0" smtClean="0">
                <a:solidFill>
                  <a:schemeClr val="bg2">
                    <a:lumMod val="50000"/>
                  </a:schemeClr>
                </a:solidFill>
              </a:rPr>
              <a:t>à des solutions numériques que vous utilisez déjà peuvent </a:t>
            </a:r>
            <a:r>
              <a:rPr lang="fr-FR" sz="1400" dirty="0">
                <a:solidFill>
                  <a:schemeClr val="bg2">
                    <a:lumMod val="50000"/>
                  </a:schemeClr>
                </a:solidFill>
              </a:rPr>
              <a:t>augmenter avec l’intégration de l’IA générative </a:t>
            </a:r>
            <a:endParaRPr lang="fr-FR" sz="1400" dirty="0" smtClean="0">
              <a:solidFill>
                <a:schemeClr val="bg2">
                  <a:lumMod val="50000"/>
                </a:schemeClr>
              </a:solidFill>
            </a:endParaRPr>
          </a:p>
          <a:p>
            <a:pPr marL="285750" indent="-285750" defTabSz="144000">
              <a:lnSpc>
                <a:spcPts val="1680"/>
              </a:lnSpc>
              <a:spcAft>
                <a:spcPts val="600"/>
              </a:spcAft>
              <a:buClr>
                <a:srgbClr val="E84426"/>
              </a:buClr>
              <a:buSzPct val="160000"/>
              <a:buFont typeface="Arial" panose="020B0604020202020204" pitchFamily="34" charset="0"/>
              <a:buChar char="X"/>
            </a:pPr>
            <a:r>
              <a:rPr lang="fr-FR" sz="1400" dirty="0" smtClean="0">
                <a:solidFill>
                  <a:schemeClr val="bg2">
                    <a:lumMod val="50000"/>
                  </a:schemeClr>
                </a:solidFill>
              </a:rPr>
              <a:t>La </a:t>
            </a:r>
            <a:r>
              <a:rPr lang="fr-FR" sz="1400" dirty="0">
                <a:solidFill>
                  <a:schemeClr val="bg2">
                    <a:lumMod val="50000"/>
                  </a:schemeClr>
                </a:solidFill>
              </a:rPr>
              <a:t>dépendance à un outil peut fragiliser la structure si cet outil évolue, disparaît ou devient inaccessible.</a:t>
            </a:r>
          </a:p>
          <a:p>
            <a:pPr marL="285750" indent="-285750" defTabSz="144000">
              <a:lnSpc>
                <a:spcPts val="1680"/>
              </a:lnSpc>
              <a:spcAft>
                <a:spcPts val="600"/>
              </a:spcAft>
              <a:buClr>
                <a:srgbClr val="E84426"/>
              </a:buClr>
              <a:buSzPct val="160000"/>
              <a:buFont typeface="Arial" panose="020B0604020202020204" pitchFamily="34" charset="0"/>
              <a:buChar char="X"/>
            </a:pPr>
            <a:r>
              <a:rPr lang="fr-FR" sz="1400" dirty="0">
                <a:solidFill>
                  <a:schemeClr val="bg2">
                    <a:lumMod val="50000"/>
                  </a:schemeClr>
                </a:solidFill>
              </a:rPr>
              <a:t>L'effet de mode peut conduire à adopter l'IA sans réel bénéfice pour les missions</a:t>
            </a:r>
            <a:r>
              <a:rPr lang="fr-FR" sz="1400" dirty="0" smtClean="0">
                <a:solidFill>
                  <a:schemeClr val="bg2">
                    <a:lumMod val="50000"/>
                  </a:schemeClr>
                </a:solidFill>
              </a:rPr>
              <a:t>.</a:t>
            </a:r>
          </a:p>
          <a:p>
            <a:pPr marL="285750" indent="-285750" defTabSz="144000">
              <a:lnSpc>
                <a:spcPts val="1680"/>
              </a:lnSpc>
              <a:spcAft>
                <a:spcPts val="600"/>
              </a:spcAft>
              <a:buClr>
                <a:srgbClr val="E84426"/>
              </a:buClr>
              <a:buSzPct val="160000"/>
              <a:buFont typeface="Arial" panose="020B0604020202020204" pitchFamily="34" charset="0"/>
              <a:buChar char="X"/>
            </a:pPr>
            <a:r>
              <a:rPr lang="fr-FR" sz="1400" dirty="0" smtClean="0">
                <a:solidFill>
                  <a:schemeClr val="bg2">
                    <a:lumMod val="50000"/>
                  </a:schemeClr>
                </a:solidFill>
              </a:rPr>
              <a:t>Le modèle économique des entreprises développant des IA génératives est très instable : il requiert des levées de fonds à un rythme jamais égalé par les autres technologies, celles-ci sont pour le moment toutes déficitaires </a:t>
            </a:r>
            <a:endParaRPr lang="fr-FR" sz="1400" dirty="0">
              <a:solidFill>
                <a:schemeClr val="bg2">
                  <a:lumMod val="50000"/>
                </a:schemeClr>
              </a:solidFill>
            </a:endParaRPr>
          </a:p>
          <a:p>
            <a:pPr marL="285750" indent="-285750" defTabSz="144000">
              <a:lnSpc>
                <a:spcPts val="1680"/>
              </a:lnSpc>
              <a:spcAft>
                <a:spcPts val="600"/>
              </a:spcAft>
              <a:buClr>
                <a:srgbClr val="463B77"/>
              </a:buClr>
              <a:buSzPct val="160000"/>
              <a:buBlip>
                <a:blip r:embed="rId2"/>
              </a:buBlip>
            </a:pPr>
            <a:endParaRPr lang="fr-FR" sz="1400" dirty="0"/>
          </a:p>
        </p:txBody>
      </p:sp>
      <p:sp>
        <p:nvSpPr>
          <p:cNvPr id="3" name="AutoShape 2" descr="cochée"/>
          <p:cNvSpPr>
            <a:spLocks noChangeAspect="1" noChangeArrowheads="1"/>
          </p:cNvSpPr>
          <p:nvPr/>
        </p:nvSpPr>
        <p:spPr bwMode="auto">
          <a:xfrm>
            <a:off x="87313" y="-4508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3" descr="cochée"/>
          <p:cNvSpPr>
            <a:spLocks noChangeAspect="1" noChangeArrowheads="1"/>
          </p:cNvSpPr>
          <p:nvPr/>
        </p:nvSpPr>
        <p:spPr bwMode="auto">
          <a:xfrm>
            <a:off x="87313" y="-1143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 name="AutoShape 4" descr="cochée"/>
          <p:cNvSpPr>
            <a:spLocks noChangeAspect="1" noChangeArrowheads="1"/>
          </p:cNvSpPr>
          <p:nvPr/>
        </p:nvSpPr>
        <p:spPr bwMode="auto">
          <a:xfrm>
            <a:off x="87313" y="2222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1" name="Titre 1"/>
          <p:cNvSpPr txBox="1">
            <a:spLocks/>
          </p:cNvSpPr>
          <p:nvPr/>
        </p:nvSpPr>
        <p:spPr>
          <a:xfrm>
            <a:off x="971550" y="879767"/>
            <a:ext cx="10770870" cy="707733"/>
          </a:xfrm>
          <a:prstGeom prst="rect">
            <a:avLst/>
          </a:prstGeom>
        </p:spPr>
        <p:txBody>
          <a:bodyPr vert="horz" lIns="91440" tIns="45720" rIns="91440" bIns="45720" rtlCol="0" anchor="b">
            <a:normAutofit fontScale="90000"/>
          </a:bodyPr>
          <a:lstStyle>
            <a:lvl1pPr algn="l" defTabSz="914400" rtl="0" eaLnBrk="1" latinLnBrk="0" hangingPunct="1">
              <a:lnSpc>
                <a:spcPct val="90000"/>
              </a:lnSpc>
              <a:spcBef>
                <a:spcPct val="0"/>
              </a:spcBef>
              <a:buNone/>
              <a:defRPr sz="3000" b="1" kern="1200">
                <a:solidFill>
                  <a:srgbClr val="E84426"/>
                </a:solidFill>
                <a:latin typeface="+mj-lt"/>
                <a:ea typeface="+mj-ea"/>
                <a:cs typeface="+mj-cs"/>
              </a:defRPr>
            </a:lvl1pPr>
          </a:lstStyle>
          <a:p>
            <a:pPr defTabSz="144000">
              <a:lnSpc>
                <a:spcPct val="100000"/>
              </a:lnSpc>
              <a:spcAft>
                <a:spcPts val="600"/>
              </a:spcAft>
              <a:buClr>
                <a:srgbClr val="463B77"/>
              </a:buClr>
              <a:buSzPct val="160000"/>
            </a:pPr>
            <a:r>
              <a:rPr lang="fr-FR" dirty="0" smtClean="0">
                <a:latin typeface="Arial" panose="020B0604020202020204" pitchFamily="34" charset="0"/>
                <a:cs typeface="Arial" panose="020B0604020202020204" pitchFamily="34" charset="0"/>
              </a:rPr>
              <a:t>Comment avoir un usage sécurisé, responsable et légal de l’IA ?</a:t>
            </a:r>
            <a:endParaRPr lang="fr-FR" dirty="0">
              <a:latin typeface="Arial" panose="020B0604020202020204" pitchFamily="34" charset="0"/>
              <a:cs typeface="Arial" panose="020B0604020202020204" pitchFamily="34" charset="0"/>
            </a:endParaRPr>
          </a:p>
        </p:txBody>
      </p:sp>
      <p:grpSp>
        <p:nvGrpSpPr>
          <p:cNvPr id="12" name="Groupe 11"/>
          <p:cNvGrpSpPr/>
          <p:nvPr/>
        </p:nvGrpSpPr>
        <p:grpSpPr>
          <a:xfrm>
            <a:off x="0" y="0"/>
            <a:ext cx="12064711" cy="1143733"/>
            <a:chOff x="0" y="0"/>
            <a:chExt cx="12064711" cy="1143733"/>
          </a:xfrm>
        </p:grpSpPr>
        <p:sp>
          <p:nvSpPr>
            <p:cNvPr id="13" name="Rectangle 12"/>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5" name="Imag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6" name="Imag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7" name="Imag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pic>
        <p:nvPicPr>
          <p:cNvPr id="20" name="Imag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06244" y="2558362"/>
            <a:ext cx="724664" cy="837808"/>
          </a:xfrm>
          <a:prstGeom prst="rect">
            <a:avLst/>
          </a:prstGeom>
        </p:spPr>
      </p:pic>
      <p:sp>
        <p:nvSpPr>
          <p:cNvPr id="19" name="ZoneTexte 18"/>
          <p:cNvSpPr txBox="1"/>
          <p:nvPr/>
        </p:nvSpPr>
        <p:spPr>
          <a:xfrm>
            <a:off x="1459098" y="2692712"/>
            <a:ext cx="1939290" cy="646331"/>
          </a:xfrm>
          <a:prstGeom prst="rect">
            <a:avLst/>
          </a:prstGeom>
          <a:noFill/>
        </p:spPr>
        <p:txBody>
          <a:bodyPr wrap="square" rtlCol="0">
            <a:spAutoFit/>
          </a:bodyPr>
          <a:lstStyle/>
          <a:p>
            <a:r>
              <a:rPr lang="fr-FR" b="1" dirty="0" smtClean="0">
                <a:solidFill>
                  <a:srgbClr val="E84426"/>
                </a:solidFill>
                <a:latin typeface="Roboto" panose="02000000000000000000" pitchFamily="2" charset="0"/>
                <a:ea typeface="Roboto" panose="02000000000000000000" pitchFamily="2" charset="0"/>
              </a:rPr>
              <a:t>NOS VIGILANCES</a:t>
            </a:r>
            <a:endParaRPr lang="fr-FR" b="1" dirty="0">
              <a:solidFill>
                <a:srgbClr val="E84426"/>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6535424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02641D47-16CF-4559-AD5B-D6DCED14E98C}"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12</a:t>
            </a:fld>
            <a:r>
              <a:rPr lang="fr-FR" dirty="0" smtClean="0">
                <a:solidFill>
                  <a:schemeClr val="bg1"/>
                </a:solidFill>
              </a:rPr>
              <a:t>/16</a:t>
            </a:r>
            <a:endParaRPr lang="fr-FR" dirty="0">
              <a:solidFill>
                <a:schemeClr val="bg1"/>
              </a:solidFill>
            </a:endParaRPr>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1" y="1903017"/>
            <a:ext cx="9483090" cy="4503797"/>
          </a:xfrm>
          <a:prstGeom prst="rect">
            <a:avLst/>
          </a:prstGeom>
          <a:noFill/>
        </p:spPr>
        <p:txBody>
          <a:bodyPr wrap="square" rtlCol="0">
            <a:spAutoFit/>
          </a:bodyPr>
          <a:lstStyle/>
          <a:p>
            <a:pPr defTabSz="144000">
              <a:lnSpc>
                <a:spcPts val="1680"/>
              </a:lnSpc>
              <a:spcAft>
                <a:spcPts val="600"/>
              </a:spcAft>
              <a:buClr>
                <a:srgbClr val="463B77"/>
              </a:buClr>
              <a:buSzPct val="160000"/>
            </a:pPr>
            <a:r>
              <a:rPr lang="fr-FR" sz="1400" dirty="0" smtClean="0"/>
              <a:t>Il est important de conserver à l’esprit que l’usage de l’IA peut avoir des effets sur l’image ou la perception de la structure par son écosystème, ses </a:t>
            </a:r>
            <a:r>
              <a:rPr lang="fr-FR" sz="1400" dirty="0" err="1" smtClean="0"/>
              <a:t>usager·es</a:t>
            </a:r>
            <a:r>
              <a:rPr lang="fr-FR" sz="1400" dirty="0" smtClean="0"/>
              <a:t> (</a:t>
            </a:r>
            <a:r>
              <a:rPr lang="fr-FR" sz="1400" dirty="0" err="1" smtClean="0"/>
              <a:t>etc</a:t>
            </a:r>
            <a:r>
              <a:rPr lang="fr-FR" sz="1400" dirty="0" smtClean="0"/>
              <a:t>) surtout lorsqu’elle commet des erreurs que vous ne relevez pas.</a:t>
            </a:r>
          </a:p>
          <a:p>
            <a:pPr defTabSz="144000">
              <a:lnSpc>
                <a:spcPts val="1680"/>
              </a:lnSpc>
              <a:spcAft>
                <a:spcPts val="600"/>
              </a:spcAft>
              <a:buClr>
                <a:srgbClr val="463B77"/>
              </a:buClr>
              <a:buSzPct val="160000"/>
            </a:pPr>
            <a:endParaRPr lang="fr-FR" sz="1400" dirty="0"/>
          </a:p>
          <a:p>
            <a:pPr marL="285750" indent="-285750" defTabSz="144000">
              <a:lnSpc>
                <a:spcPts val="1680"/>
              </a:lnSpc>
              <a:spcAft>
                <a:spcPts val="600"/>
              </a:spcAft>
              <a:buClr>
                <a:srgbClr val="463B77"/>
              </a:buClr>
              <a:buSzPct val="160000"/>
              <a:buBlip>
                <a:blip r:embed="rId2"/>
              </a:buBlip>
            </a:pPr>
            <a:endParaRPr lang="fr-FR" sz="1400" dirty="0" smtClean="0"/>
          </a:p>
          <a:p>
            <a:pPr marL="285750" indent="-285750" defTabSz="144000">
              <a:lnSpc>
                <a:spcPts val="1680"/>
              </a:lnSpc>
              <a:spcAft>
                <a:spcPts val="600"/>
              </a:spcAft>
              <a:buClr>
                <a:srgbClr val="463B77"/>
              </a:buClr>
              <a:buSzPct val="160000"/>
              <a:buBlip>
                <a:blip r:embed="rId2"/>
              </a:buBlip>
            </a:pPr>
            <a:endParaRPr lang="fr-FR" sz="1400" dirty="0"/>
          </a:p>
          <a:p>
            <a:pPr marL="285750" indent="-285750" defTabSz="144000">
              <a:lnSpc>
                <a:spcPts val="1680"/>
              </a:lnSpc>
              <a:spcAft>
                <a:spcPts val="600"/>
              </a:spcAft>
              <a:buClr>
                <a:srgbClr val="463B77"/>
              </a:buClr>
              <a:buSzPct val="160000"/>
              <a:buBlip>
                <a:blip r:embed="rId2"/>
              </a:buBlip>
            </a:pPr>
            <a:endParaRPr lang="fr-FR" sz="1400" dirty="0" smtClean="0"/>
          </a:p>
          <a:p>
            <a:pPr marL="285750" indent="-285750" defTabSz="144000">
              <a:lnSpc>
                <a:spcPts val="1680"/>
              </a:lnSpc>
              <a:spcAft>
                <a:spcPts val="600"/>
              </a:spcAft>
              <a:buClr>
                <a:srgbClr val="463B77"/>
              </a:buClr>
              <a:buSzPct val="160000"/>
              <a:buBlip>
                <a:blip r:embed="rId2"/>
              </a:buBlip>
            </a:pPr>
            <a:endParaRPr lang="fr-FR" sz="1400" dirty="0"/>
          </a:p>
          <a:p>
            <a:pPr defTabSz="144000">
              <a:lnSpc>
                <a:spcPts val="1680"/>
              </a:lnSpc>
              <a:spcAft>
                <a:spcPts val="600"/>
              </a:spcAft>
              <a:buClr>
                <a:srgbClr val="463B77"/>
              </a:buClr>
              <a:buSzPct val="160000"/>
            </a:pPr>
            <a:endParaRPr lang="fr-FR" sz="1400" dirty="0" smtClean="0"/>
          </a:p>
          <a:p>
            <a:pPr defTabSz="144000">
              <a:lnSpc>
                <a:spcPts val="1680"/>
              </a:lnSpc>
              <a:spcAft>
                <a:spcPts val="600"/>
              </a:spcAft>
              <a:buClr>
                <a:srgbClr val="463B77"/>
              </a:buClr>
              <a:buSzPct val="160000"/>
            </a:pPr>
            <a:endParaRPr lang="fr-FR" sz="1400" dirty="0"/>
          </a:p>
          <a:p>
            <a:pPr defTabSz="144000">
              <a:lnSpc>
                <a:spcPts val="1680"/>
              </a:lnSpc>
              <a:spcAft>
                <a:spcPts val="600"/>
              </a:spcAft>
              <a:buClr>
                <a:srgbClr val="463B77"/>
              </a:buClr>
              <a:buSzPct val="160000"/>
            </a:pPr>
            <a:endParaRPr lang="fr-FR" sz="1400" dirty="0" smtClean="0"/>
          </a:p>
          <a:p>
            <a:pPr defTabSz="144000">
              <a:lnSpc>
                <a:spcPts val="1680"/>
              </a:lnSpc>
              <a:spcAft>
                <a:spcPts val="600"/>
              </a:spcAft>
              <a:buClr>
                <a:srgbClr val="463B77"/>
              </a:buClr>
              <a:buSzPct val="160000"/>
            </a:pPr>
            <a:endParaRPr lang="fr-FR" sz="1400" dirty="0"/>
          </a:p>
          <a:p>
            <a:pPr defTabSz="144000">
              <a:lnSpc>
                <a:spcPts val="1680"/>
              </a:lnSpc>
              <a:spcAft>
                <a:spcPts val="600"/>
              </a:spcAft>
              <a:buClr>
                <a:srgbClr val="463B77"/>
              </a:buClr>
              <a:buSzPct val="160000"/>
            </a:pPr>
            <a:endParaRPr lang="fr-FR" sz="1400" dirty="0" smtClean="0"/>
          </a:p>
          <a:p>
            <a:pPr defTabSz="144000">
              <a:lnSpc>
                <a:spcPts val="1680"/>
              </a:lnSpc>
              <a:spcAft>
                <a:spcPts val="600"/>
              </a:spcAft>
              <a:buClr>
                <a:srgbClr val="463B77"/>
              </a:buClr>
              <a:buSzPct val="160000"/>
            </a:pPr>
            <a:endParaRPr lang="fr-FR" sz="1400" dirty="0" smtClean="0"/>
          </a:p>
          <a:p>
            <a:pPr defTabSz="144000">
              <a:lnSpc>
                <a:spcPts val="1680"/>
              </a:lnSpc>
              <a:spcAft>
                <a:spcPts val="600"/>
              </a:spcAft>
              <a:buClr>
                <a:srgbClr val="463B77"/>
              </a:buClr>
              <a:buSzPct val="160000"/>
            </a:pPr>
            <a:r>
              <a:rPr lang="fr-FR" sz="1400" dirty="0" smtClean="0"/>
              <a:t>Nous vous invitons à réfléchir sur votre propre transparence :</a:t>
            </a:r>
            <a:r>
              <a:rPr lang="fr-FR" sz="1400" b="1" dirty="0" smtClean="0">
                <a:solidFill>
                  <a:srgbClr val="E84426"/>
                </a:solidFill>
              </a:rPr>
              <a:t> allez-vous signaler vos usages de l’IA dans vos productions ?</a:t>
            </a:r>
            <a:r>
              <a:rPr lang="fr-FR" sz="1400" dirty="0" smtClean="0"/>
              <a:t> Nous vous recommandons une précision en 4 niveaux de l’usage de l’IA (idéation</a:t>
            </a:r>
            <a:r>
              <a:rPr lang="fr-FR" sz="1400" dirty="0"/>
              <a:t>, </a:t>
            </a:r>
            <a:r>
              <a:rPr lang="fr-FR" sz="1400" dirty="0" smtClean="0"/>
              <a:t>production ou automatisation, amélioration). Cette information doit être a minima présente en interne de votre structure </a:t>
            </a:r>
            <a:endParaRPr lang="fr-FR" sz="1400" dirty="0"/>
          </a:p>
        </p:txBody>
      </p:sp>
      <p:sp>
        <p:nvSpPr>
          <p:cNvPr id="3" name="AutoShape 2" descr="cochée"/>
          <p:cNvSpPr>
            <a:spLocks noChangeAspect="1" noChangeArrowheads="1"/>
          </p:cNvSpPr>
          <p:nvPr/>
        </p:nvSpPr>
        <p:spPr bwMode="auto">
          <a:xfrm>
            <a:off x="87313" y="-4508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3" descr="cochée"/>
          <p:cNvSpPr>
            <a:spLocks noChangeAspect="1" noChangeArrowheads="1"/>
          </p:cNvSpPr>
          <p:nvPr/>
        </p:nvSpPr>
        <p:spPr bwMode="auto">
          <a:xfrm>
            <a:off x="87313" y="-1143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 name="AutoShape 4" descr="cochée"/>
          <p:cNvSpPr>
            <a:spLocks noChangeAspect="1" noChangeArrowheads="1"/>
          </p:cNvSpPr>
          <p:nvPr/>
        </p:nvSpPr>
        <p:spPr bwMode="auto">
          <a:xfrm>
            <a:off x="87313" y="2222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1" name="Titre 1"/>
          <p:cNvSpPr txBox="1">
            <a:spLocks/>
          </p:cNvSpPr>
          <p:nvPr/>
        </p:nvSpPr>
        <p:spPr>
          <a:xfrm>
            <a:off x="971550" y="879767"/>
            <a:ext cx="10770870" cy="707733"/>
          </a:xfrm>
          <a:prstGeom prst="rect">
            <a:avLst/>
          </a:prstGeom>
        </p:spPr>
        <p:txBody>
          <a:bodyPr vert="horz" lIns="91440" tIns="45720" rIns="91440" bIns="45720" rtlCol="0" anchor="b">
            <a:normAutofit fontScale="90000"/>
          </a:bodyPr>
          <a:lstStyle>
            <a:lvl1pPr algn="l" defTabSz="914400" rtl="0" eaLnBrk="1" latinLnBrk="0" hangingPunct="1">
              <a:lnSpc>
                <a:spcPct val="90000"/>
              </a:lnSpc>
              <a:spcBef>
                <a:spcPct val="0"/>
              </a:spcBef>
              <a:buNone/>
              <a:defRPr sz="3000" b="1" kern="1200">
                <a:solidFill>
                  <a:srgbClr val="E84426"/>
                </a:solidFill>
                <a:latin typeface="+mj-lt"/>
                <a:ea typeface="+mj-ea"/>
                <a:cs typeface="+mj-cs"/>
              </a:defRPr>
            </a:lvl1pPr>
          </a:lstStyle>
          <a:p>
            <a:pPr defTabSz="144000">
              <a:lnSpc>
                <a:spcPct val="100000"/>
              </a:lnSpc>
              <a:spcAft>
                <a:spcPts val="600"/>
              </a:spcAft>
              <a:buClr>
                <a:srgbClr val="463B77"/>
              </a:buClr>
              <a:buSzPct val="160000"/>
            </a:pPr>
            <a:r>
              <a:rPr lang="fr-FR" smtClean="0">
                <a:latin typeface="Arial" panose="020B0604020202020204" pitchFamily="34" charset="0"/>
                <a:cs typeface="Arial" panose="020B0604020202020204" pitchFamily="34" charset="0"/>
              </a:rPr>
              <a:t>Comment avoir un usage sécurisé, responsable et légal de l’IA ?</a:t>
            </a:r>
            <a:endParaRPr lang="fr-FR" dirty="0">
              <a:latin typeface="Arial" panose="020B0604020202020204" pitchFamily="34" charset="0"/>
              <a:cs typeface="Arial" panose="020B0604020202020204" pitchFamily="34" charset="0"/>
            </a:endParaRPr>
          </a:p>
        </p:txBody>
      </p:sp>
      <p:grpSp>
        <p:nvGrpSpPr>
          <p:cNvPr id="12" name="Groupe 11"/>
          <p:cNvGrpSpPr/>
          <p:nvPr/>
        </p:nvGrpSpPr>
        <p:grpSpPr>
          <a:xfrm>
            <a:off x="0" y="0"/>
            <a:ext cx="12064711" cy="1143733"/>
            <a:chOff x="0" y="0"/>
            <a:chExt cx="12064711" cy="1143733"/>
          </a:xfrm>
        </p:grpSpPr>
        <p:sp>
          <p:nvSpPr>
            <p:cNvPr id="13" name="Rectangle 12"/>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5" name="Imag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6" name="Imag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7" name="Imag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pic>
        <p:nvPicPr>
          <p:cNvPr id="24" name="Imag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2082" y="2436299"/>
            <a:ext cx="724664" cy="837808"/>
          </a:xfrm>
          <a:prstGeom prst="rect">
            <a:avLst/>
          </a:prstGeom>
        </p:spPr>
      </p:pic>
      <p:sp>
        <p:nvSpPr>
          <p:cNvPr id="25" name="ZoneTexte 24"/>
          <p:cNvSpPr txBox="1"/>
          <p:nvPr/>
        </p:nvSpPr>
        <p:spPr>
          <a:xfrm>
            <a:off x="1332875" y="2574436"/>
            <a:ext cx="2467467" cy="646331"/>
          </a:xfrm>
          <a:prstGeom prst="rect">
            <a:avLst/>
          </a:prstGeom>
          <a:noFill/>
        </p:spPr>
        <p:txBody>
          <a:bodyPr wrap="square" rtlCol="0">
            <a:spAutoFit/>
          </a:bodyPr>
          <a:lstStyle/>
          <a:p>
            <a:r>
              <a:rPr lang="fr-FR" b="1" dirty="0" smtClean="0">
                <a:solidFill>
                  <a:srgbClr val="E84426"/>
                </a:solidFill>
                <a:latin typeface="Roboto" panose="02000000000000000000" pitchFamily="2" charset="0"/>
                <a:ea typeface="Roboto" panose="02000000000000000000" pitchFamily="2" charset="0"/>
              </a:rPr>
              <a:t>NOS RECOMMANDATIONS</a:t>
            </a:r>
            <a:endParaRPr lang="fr-FR" b="1" dirty="0">
              <a:solidFill>
                <a:srgbClr val="E84426"/>
              </a:solidFill>
              <a:latin typeface="Roboto" panose="02000000000000000000" pitchFamily="2" charset="0"/>
              <a:ea typeface="Roboto" panose="02000000000000000000" pitchFamily="2" charset="0"/>
            </a:endParaRPr>
          </a:p>
        </p:txBody>
      </p:sp>
      <p:sp>
        <p:nvSpPr>
          <p:cNvPr id="2" name="Rectangle 1"/>
          <p:cNvSpPr/>
          <p:nvPr/>
        </p:nvSpPr>
        <p:spPr>
          <a:xfrm>
            <a:off x="971550" y="3274107"/>
            <a:ext cx="4660199" cy="2208297"/>
          </a:xfrm>
          <a:prstGeom prst="rect">
            <a:avLst/>
          </a:prstGeom>
        </p:spPr>
        <p:txBody>
          <a:bodyPr wrap="square">
            <a:spAutoFit/>
          </a:bodyPr>
          <a:lstStyle/>
          <a:p>
            <a:pPr defTabSz="144000">
              <a:lnSpc>
                <a:spcPts val="1680"/>
              </a:lnSpc>
              <a:spcAft>
                <a:spcPts val="600"/>
              </a:spcAft>
              <a:buClr>
                <a:srgbClr val="E84426"/>
              </a:buClr>
              <a:buSzPct val="160000"/>
            </a:pPr>
            <a:r>
              <a:rPr lang="fr-FR" sz="1400" dirty="0" smtClean="0">
                <a:solidFill>
                  <a:schemeClr val="bg2">
                    <a:lumMod val="50000"/>
                  </a:schemeClr>
                </a:solidFill>
              </a:rPr>
              <a:t>L'</a:t>
            </a:r>
            <a:r>
              <a:rPr lang="fr-FR" sz="1400" dirty="0" err="1" smtClean="0">
                <a:solidFill>
                  <a:schemeClr val="bg2">
                    <a:lumMod val="50000"/>
                  </a:schemeClr>
                </a:solidFill>
              </a:rPr>
              <a:t>utilisateur·ice</a:t>
            </a:r>
            <a:r>
              <a:rPr lang="fr-FR" sz="1400" dirty="0" smtClean="0">
                <a:solidFill>
                  <a:schemeClr val="bg2">
                    <a:lumMod val="50000"/>
                  </a:schemeClr>
                </a:solidFill>
              </a:rPr>
              <a:t> </a:t>
            </a:r>
            <a:r>
              <a:rPr lang="fr-FR" sz="1400" dirty="0">
                <a:solidFill>
                  <a:schemeClr val="bg2">
                    <a:lumMod val="50000"/>
                  </a:schemeClr>
                </a:solidFill>
              </a:rPr>
              <a:t>de l’IA est responsable du contenu final, y compris des erreurs ou inexactitudes générées par l'IA.</a:t>
            </a:r>
          </a:p>
          <a:p>
            <a:pPr marL="285750" indent="-285750" defTabSz="144000">
              <a:lnSpc>
                <a:spcPts val="1680"/>
              </a:lnSpc>
              <a:spcAft>
                <a:spcPts val="600"/>
              </a:spcAft>
              <a:buClr>
                <a:srgbClr val="E84426"/>
              </a:buClr>
              <a:buSzPct val="160000"/>
              <a:buFont typeface="Wingdings" panose="05000000000000000000" pitchFamily="2" charset="2"/>
              <a:buChar char="ü"/>
            </a:pPr>
            <a:r>
              <a:rPr lang="fr-FR" sz="1400" dirty="0">
                <a:solidFill>
                  <a:schemeClr val="bg2">
                    <a:lumMod val="50000"/>
                  </a:schemeClr>
                </a:solidFill>
              </a:rPr>
              <a:t>L’IA reproduit les biais sexistes, racistes et </a:t>
            </a:r>
            <a:r>
              <a:rPr lang="fr-FR" sz="1400" dirty="0" err="1">
                <a:solidFill>
                  <a:schemeClr val="bg2">
                    <a:lumMod val="50000"/>
                  </a:schemeClr>
                </a:solidFill>
              </a:rPr>
              <a:t>LGBTphobes</a:t>
            </a:r>
            <a:r>
              <a:rPr lang="fr-FR" sz="1400" dirty="0">
                <a:solidFill>
                  <a:schemeClr val="bg2">
                    <a:lumMod val="50000"/>
                  </a:schemeClr>
                </a:solidFill>
              </a:rPr>
              <a:t> de notre société, il est nécessaire de sensibiliser les </a:t>
            </a:r>
            <a:r>
              <a:rPr lang="fr-FR" sz="1400" dirty="0" err="1">
                <a:solidFill>
                  <a:schemeClr val="bg2">
                    <a:lumMod val="50000"/>
                  </a:schemeClr>
                </a:solidFill>
              </a:rPr>
              <a:t>utilisateur·ices</a:t>
            </a:r>
            <a:r>
              <a:rPr lang="fr-FR" sz="1400" dirty="0">
                <a:solidFill>
                  <a:schemeClr val="bg2">
                    <a:lumMod val="50000"/>
                  </a:schemeClr>
                </a:solidFill>
              </a:rPr>
              <a:t> pour les éviter</a:t>
            </a:r>
          </a:p>
          <a:p>
            <a:pPr marL="285750" indent="-285750" defTabSz="144000">
              <a:lnSpc>
                <a:spcPts val="1680"/>
              </a:lnSpc>
              <a:spcAft>
                <a:spcPts val="600"/>
              </a:spcAft>
              <a:buClr>
                <a:srgbClr val="E84426"/>
              </a:buClr>
              <a:buSzPct val="160000"/>
              <a:buFont typeface="Wingdings" panose="05000000000000000000" pitchFamily="2" charset="2"/>
              <a:buChar char="ü"/>
            </a:pPr>
            <a:r>
              <a:rPr lang="fr-FR" sz="1400" dirty="0">
                <a:solidFill>
                  <a:schemeClr val="bg2">
                    <a:lumMod val="50000"/>
                  </a:schemeClr>
                </a:solidFill>
              </a:rPr>
              <a:t>Un contenu généré par IA peut reproduire à l'insu de l'</a:t>
            </a:r>
            <a:r>
              <a:rPr lang="fr-FR" sz="1400" dirty="0" err="1">
                <a:solidFill>
                  <a:schemeClr val="bg2">
                    <a:lumMod val="50000"/>
                  </a:schemeClr>
                </a:solidFill>
              </a:rPr>
              <a:t>utilisateur·ice</a:t>
            </a:r>
            <a:r>
              <a:rPr lang="fr-FR" sz="1400" dirty="0">
                <a:solidFill>
                  <a:schemeClr val="bg2">
                    <a:lumMod val="50000"/>
                  </a:schemeClr>
                </a:solidFill>
              </a:rPr>
              <a:t> des œuvres protégées par le droit d'auteur, en particulier lorsqu’elle est utilisée pour de la création graphique ou sonore</a:t>
            </a:r>
            <a:r>
              <a:rPr lang="fr-FR" sz="1400" dirty="0" smtClean="0">
                <a:solidFill>
                  <a:schemeClr val="bg2">
                    <a:lumMod val="50000"/>
                  </a:schemeClr>
                </a:solidFill>
              </a:rPr>
              <a:t>.</a:t>
            </a:r>
            <a:endParaRPr lang="fr-FR" sz="1400" dirty="0">
              <a:solidFill>
                <a:schemeClr val="bg2">
                  <a:lumMod val="50000"/>
                </a:schemeClr>
              </a:solidFill>
            </a:endParaRPr>
          </a:p>
        </p:txBody>
      </p:sp>
      <p:sp>
        <p:nvSpPr>
          <p:cNvPr id="7" name="Rectangle 6"/>
          <p:cNvSpPr/>
          <p:nvPr/>
        </p:nvSpPr>
        <p:spPr>
          <a:xfrm>
            <a:off x="5605395" y="3283010"/>
            <a:ext cx="5096009" cy="1990288"/>
          </a:xfrm>
          <a:prstGeom prst="rect">
            <a:avLst/>
          </a:prstGeom>
        </p:spPr>
        <p:txBody>
          <a:bodyPr wrap="square">
            <a:spAutoFit/>
          </a:bodyPr>
          <a:lstStyle/>
          <a:p>
            <a:pPr marL="285750" indent="-285750" defTabSz="144000">
              <a:lnSpc>
                <a:spcPts val="1680"/>
              </a:lnSpc>
              <a:spcAft>
                <a:spcPts val="600"/>
              </a:spcAft>
              <a:buClr>
                <a:srgbClr val="E84426"/>
              </a:buClr>
              <a:buSzPct val="160000"/>
              <a:buFont typeface="Wingdings" panose="05000000000000000000" pitchFamily="2" charset="2"/>
              <a:buChar char="ü"/>
            </a:pPr>
            <a:r>
              <a:rPr lang="fr-FR" sz="1400" dirty="0" smtClean="0">
                <a:solidFill>
                  <a:schemeClr val="bg2">
                    <a:lumMod val="50000"/>
                  </a:schemeClr>
                </a:solidFill>
              </a:rPr>
              <a:t>L'IA </a:t>
            </a:r>
            <a:r>
              <a:rPr lang="fr-FR" sz="1400" dirty="0">
                <a:solidFill>
                  <a:schemeClr val="bg2">
                    <a:lumMod val="50000"/>
                  </a:schemeClr>
                </a:solidFill>
              </a:rPr>
              <a:t>est un outil qui ne doit jamais décider : conserver en toutes circonstances votre autonomie de jugement et de décision. L’usage répété de l’IA peut créer une dépendance et une dégradation des capacités cognitives.</a:t>
            </a:r>
          </a:p>
          <a:p>
            <a:pPr marL="285750" indent="-285750" defTabSz="144000">
              <a:lnSpc>
                <a:spcPts val="1680"/>
              </a:lnSpc>
              <a:spcAft>
                <a:spcPts val="600"/>
              </a:spcAft>
              <a:buClr>
                <a:srgbClr val="E84426"/>
              </a:buClr>
              <a:buSzPct val="160000"/>
              <a:buFont typeface="Wingdings" panose="05000000000000000000" pitchFamily="2" charset="2"/>
              <a:buChar char="ü"/>
            </a:pPr>
            <a:r>
              <a:rPr lang="fr-FR" sz="1400" dirty="0">
                <a:solidFill>
                  <a:schemeClr val="bg2">
                    <a:lumMod val="50000"/>
                  </a:schemeClr>
                </a:solidFill>
              </a:rPr>
              <a:t>Une relecture humaine est obligatoire avant toute diffusion pour éviter les erreurs. </a:t>
            </a:r>
          </a:p>
          <a:p>
            <a:pPr marL="285750" indent="-285750" defTabSz="144000">
              <a:lnSpc>
                <a:spcPts val="1680"/>
              </a:lnSpc>
              <a:spcAft>
                <a:spcPts val="600"/>
              </a:spcAft>
              <a:buClr>
                <a:srgbClr val="E84426"/>
              </a:buClr>
              <a:buSzPct val="160000"/>
              <a:buFont typeface="Wingdings" panose="05000000000000000000" pitchFamily="2" charset="2"/>
              <a:buChar char="ü"/>
            </a:pPr>
            <a:r>
              <a:rPr lang="fr-FR" sz="1400" dirty="0">
                <a:solidFill>
                  <a:schemeClr val="bg2">
                    <a:lumMod val="50000"/>
                  </a:schemeClr>
                </a:solidFill>
              </a:rPr>
              <a:t>Une communication publique entièrement générée par IA peut nuire à la crédibilité et à l'identité de la structure. </a:t>
            </a:r>
          </a:p>
        </p:txBody>
      </p:sp>
    </p:spTree>
    <p:extLst>
      <p:ext uri="{BB962C8B-B14F-4D97-AF65-F5344CB8AC3E}">
        <p14:creationId xmlns:p14="http://schemas.microsoft.com/office/powerpoint/2010/main" val="29706357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B8C53C7-4ACF-42E7-A42D-0F0548D29AC5}"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13</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770870" cy="707733"/>
          </a:xfrm>
        </p:spPr>
        <p:txBody>
          <a:bodyPr anchor="b">
            <a:normAutofit/>
          </a:bodyPr>
          <a:lstStyle>
            <a:lvl1pPr>
              <a:defRPr sz="3000" b="1">
                <a:solidFill>
                  <a:srgbClr val="E84426"/>
                </a:solidFill>
              </a:defRPr>
            </a:lvl1pPr>
          </a:lstStyle>
          <a:p>
            <a:pPr defTabSz="144000">
              <a:lnSpc>
                <a:spcPct val="100000"/>
              </a:lnSpc>
              <a:spcAft>
                <a:spcPts val="600"/>
              </a:spcAft>
              <a:buClr>
                <a:srgbClr val="463B77"/>
              </a:buClr>
              <a:buSzPct val="160000"/>
            </a:pPr>
            <a:r>
              <a:rPr lang="fr-FR" dirty="0" smtClean="0">
                <a:latin typeface="Arial" panose="020B0604020202020204" pitchFamily="34" charset="0"/>
                <a:cs typeface="Arial" panose="020B0604020202020204" pitchFamily="34" charset="0"/>
              </a:rPr>
              <a:t>Suggestions d’engagements et recommandations</a:t>
            </a:r>
            <a:endParaRPr lang="fr-FR" dirty="0">
              <a:latin typeface="Arial" panose="020B0604020202020204" pitchFamily="34" charset="0"/>
              <a:cs typeface="Arial" panose="020B0604020202020204" pitchFamily="34" charset="0"/>
            </a:endParaRPr>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0" y="1903017"/>
            <a:ext cx="9810751" cy="3824124"/>
          </a:xfrm>
          <a:prstGeom prst="rect">
            <a:avLst/>
          </a:prstGeom>
          <a:noFill/>
        </p:spPr>
        <p:txBody>
          <a:bodyPr wrap="square" rtlCol="0">
            <a:spAutoFit/>
          </a:bodyPr>
          <a:lstStyle/>
          <a:p>
            <a:pPr defTabSz="144000">
              <a:lnSpc>
                <a:spcPts val="1680"/>
              </a:lnSpc>
              <a:spcAft>
                <a:spcPts val="600"/>
              </a:spcAft>
              <a:buClr>
                <a:srgbClr val="463B77"/>
              </a:buClr>
              <a:buSzPct val="160000"/>
            </a:pPr>
            <a:r>
              <a:rPr lang="fr-FR" sz="1400" dirty="0" smtClean="0"/>
              <a:t>Avant d’engager une démarche d’encadrement des usages de l’IA, nous vous invitons à consulter les enjeux de la fracture numérique (</a:t>
            </a:r>
            <a:r>
              <a:rPr lang="fr-FR" sz="1400" dirty="0" smtClean="0">
                <a:hlinkClick r:id="rId2"/>
              </a:rPr>
              <a:t>Assembleurs</a:t>
            </a:r>
            <a:r>
              <a:rPr lang="fr-FR" sz="1400" dirty="0" smtClean="0"/>
              <a:t>).</a:t>
            </a:r>
          </a:p>
          <a:p>
            <a:pPr marL="285750" indent="-285750" defTabSz="144000">
              <a:lnSpc>
                <a:spcPts val="1680"/>
              </a:lnSpc>
              <a:spcAft>
                <a:spcPts val="600"/>
              </a:spcAft>
              <a:buClr>
                <a:srgbClr val="463B77"/>
              </a:buClr>
              <a:buSzPct val="160000"/>
              <a:buBlip>
                <a:blip r:embed="rId3"/>
              </a:buBlip>
            </a:pPr>
            <a:r>
              <a:rPr lang="fr-FR" sz="1400" dirty="0" smtClean="0"/>
              <a:t>Les enjeux en matière de qualité de vie et des conditions de travail qui peuvent être traitée dans le cadre du dialogue social</a:t>
            </a:r>
          </a:p>
          <a:p>
            <a:pPr marL="742950" lvl="1" indent="-285750" defTabSz="144000">
              <a:lnSpc>
                <a:spcPts val="1680"/>
              </a:lnSpc>
              <a:spcAft>
                <a:spcPts val="600"/>
              </a:spcAft>
              <a:buClr>
                <a:srgbClr val="463B77"/>
              </a:buClr>
              <a:buSzPct val="160000"/>
              <a:buBlip>
                <a:blip r:embed="rId3"/>
              </a:buBlip>
            </a:pPr>
            <a:r>
              <a:rPr lang="fr-FR" sz="1400" dirty="0" smtClean="0"/>
              <a:t>Il y a un risque qui commence à être documenté d’augmentation de la charge de travail et de l’amplitude de travail pour les </a:t>
            </a:r>
            <a:r>
              <a:rPr lang="fr-FR" sz="1400" dirty="0" err="1" smtClean="0"/>
              <a:t>salarié·es</a:t>
            </a:r>
            <a:r>
              <a:rPr lang="fr-FR" sz="1400" dirty="0" smtClean="0"/>
              <a:t> ayant recourt à l’IA.</a:t>
            </a:r>
          </a:p>
          <a:p>
            <a:pPr marL="742950" lvl="1" indent="-285750" defTabSz="144000">
              <a:lnSpc>
                <a:spcPts val="1680"/>
              </a:lnSpc>
              <a:spcAft>
                <a:spcPts val="600"/>
              </a:spcAft>
              <a:buClr>
                <a:srgbClr val="463B77"/>
              </a:buClr>
              <a:buSzPct val="160000"/>
              <a:buBlip>
                <a:blip r:embed="rId3"/>
              </a:buBlip>
            </a:pPr>
            <a:r>
              <a:rPr lang="fr-FR" sz="1400" dirty="0" smtClean="0"/>
              <a:t>L’IA est souvent mise en avant pour l’automatisation de tâches, nous vous invitons à mettre en place un dialogue professionnel pour questionner les </a:t>
            </a:r>
            <a:r>
              <a:rPr lang="fr-FR" sz="1400" dirty="0" err="1" smtClean="0"/>
              <a:t>salarié·es</a:t>
            </a:r>
            <a:r>
              <a:rPr lang="fr-FR" sz="1400" dirty="0" smtClean="0"/>
              <a:t> sur leur rythme de travail. Que faire lorsque tout a été automatisé et </a:t>
            </a:r>
            <a:r>
              <a:rPr lang="fr-FR" sz="1400" dirty="0" err="1" smtClean="0"/>
              <a:t>le·a</a:t>
            </a:r>
            <a:r>
              <a:rPr lang="fr-FR" sz="1400" dirty="0" smtClean="0"/>
              <a:t> </a:t>
            </a:r>
            <a:r>
              <a:rPr lang="fr-FR" sz="1400" dirty="0" err="1" smtClean="0"/>
              <a:t>salarié·e</a:t>
            </a:r>
            <a:r>
              <a:rPr lang="fr-FR" sz="1400" dirty="0" smtClean="0"/>
              <a:t> n’a pas de « tâches de repos » ?</a:t>
            </a:r>
          </a:p>
          <a:p>
            <a:pPr marL="742950" lvl="1" indent="-285750" defTabSz="144000">
              <a:lnSpc>
                <a:spcPts val="1680"/>
              </a:lnSpc>
              <a:spcAft>
                <a:spcPts val="600"/>
              </a:spcAft>
              <a:buClr>
                <a:srgbClr val="463B77"/>
              </a:buClr>
              <a:buSzPct val="160000"/>
              <a:buBlip>
                <a:blip r:embed="rId3"/>
              </a:buBlip>
            </a:pPr>
            <a:r>
              <a:rPr lang="fr-FR" sz="1400" dirty="0" smtClean="0"/>
              <a:t>Nous vous recommandons de ne pas imposer un usage de l’IA</a:t>
            </a:r>
          </a:p>
          <a:p>
            <a:pPr marL="285750" indent="-285750" defTabSz="144000">
              <a:lnSpc>
                <a:spcPts val="1680"/>
              </a:lnSpc>
              <a:spcAft>
                <a:spcPts val="600"/>
              </a:spcAft>
              <a:buClr>
                <a:srgbClr val="463B77"/>
              </a:buClr>
              <a:buSzPct val="160000"/>
              <a:buBlip>
                <a:blip r:embed="rId3"/>
              </a:buBlip>
            </a:pPr>
            <a:r>
              <a:rPr lang="fr-FR" sz="1400" dirty="0" smtClean="0"/>
              <a:t>L’IA tout comme nos autres usages du numériques sont destructeurs pour l’environnement, que ce soit par la consommation de matières premières dans la construction du matériel ou son utilisation. Il est nécessaire d’être responsable et d’adopter une posture de sobriété et donc de vérifier les effets de l’IA que vous utilisez sur l’environnement</a:t>
            </a:r>
          </a:p>
          <a:p>
            <a:pPr marL="285750" indent="-285750" defTabSz="144000">
              <a:lnSpc>
                <a:spcPts val="1680"/>
              </a:lnSpc>
              <a:spcAft>
                <a:spcPts val="600"/>
              </a:spcAft>
              <a:buClr>
                <a:srgbClr val="463B77"/>
              </a:buClr>
              <a:buSzPct val="160000"/>
              <a:buBlip>
                <a:blip r:embed="rId3"/>
              </a:buBlip>
            </a:pPr>
            <a:endParaRPr lang="fr-FR" sz="1400" dirty="0"/>
          </a:p>
        </p:txBody>
      </p:sp>
      <p:sp>
        <p:nvSpPr>
          <p:cNvPr id="3" name="AutoShape 2" descr="cochée"/>
          <p:cNvSpPr>
            <a:spLocks noChangeAspect="1" noChangeArrowheads="1"/>
          </p:cNvSpPr>
          <p:nvPr/>
        </p:nvSpPr>
        <p:spPr bwMode="auto">
          <a:xfrm>
            <a:off x="87313" y="-4508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3" descr="cochée"/>
          <p:cNvSpPr>
            <a:spLocks noChangeAspect="1" noChangeArrowheads="1"/>
          </p:cNvSpPr>
          <p:nvPr/>
        </p:nvSpPr>
        <p:spPr bwMode="auto">
          <a:xfrm>
            <a:off x="87313" y="-1143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 name="AutoShape 4" descr="cochée"/>
          <p:cNvSpPr>
            <a:spLocks noChangeAspect="1" noChangeArrowheads="1"/>
          </p:cNvSpPr>
          <p:nvPr/>
        </p:nvSpPr>
        <p:spPr bwMode="auto">
          <a:xfrm>
            <a:off x="87313" y="2222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11" name="Groupe 10"/>
          <p:cNvGrpSpPr/>
          <p:nvPr/>
        </p:nvGrpSpPr>
        <p:grpSpPr>
          <a:xfrm>
            <a:off x="0" y="0"/>
            <a:ext cx="12064711" cy="1143733"/>
            <a:chOff x="0" y="0"/>
            <a:chExt cx="12064711" cy="1143733"/>
          </a:xfrm>
        </p:grpSpPr>
        <p:sp>
          <p:nvSpPr>
            <p:cNvPr id="12" name="Rectangle 11"/>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3" name="Imag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5" name="Imag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6" name="Image 1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Tree>
    <p:extLst>
      <p:ext uri="{BB962C8B-B14F-4D97-AF65-F5344CB8AC3E}">
        <p14:creationId xmlns:p14="http://schemas.microsoft.com/office/powerpoint/2010/main" val="22311695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47529056-0CB6-49BE-BF59-D6BC2C3574C8}"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14</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770870" cy="707733"/>
          </a:xfrm>
        </p:spPr>
        <p:txBody>
          <a:bodyPr anchor="b">
            <a:normAutofit/>
          </a:bodyPr>
          <a:lstStyle>
            <a:lvl1pPr>
              <a:defRPr sz="3000" b="1">
                <a:solidFill>
                  <a:srgbClr val="E84426"/>
                </a:solidFill>
              </a:defRPr>
            </a:lvl1pPr>
          </a:lstStyle>
          <a:p>
            <a:pPr defTabSz="144000">
              <a:lnSpc>
                <a:spcPct val="100000"/>
              </a:lnSpc>
              <a:spcAft>
                <a:spcPts val="600"/>
              </a:spcAft>
              <a:buClr>
                <a:srgbClr val="463B77"/>
              </a:buClr>
              <a:buSzPct val="160000"/>
            </a:pPr>
            <a:r>
              <a:rPr lang="fr-FR" dirty="0" smtClean="0">
                <a:latin typeface="Arial" panose="020B0604020202020204" pitchFamily="34" charset="0"/>
                <a:cs typeface="Arial" panose="020B0604020202020204" pitchFamily="34" charset="0"/>
              </a:rPr>
              <a:t>Quels outils d’IA utiliser ? </a:t>
            </a:r>
            <a:endParaRPr lang="fr-FR" dirty="0">
              <a:latin typeface="Arial" panose="020B0604020202020204" pitchFamily="34" charset="0"/>
              <a:cs typeface="Arial" panose="020B0604020202020204" pitchFamily="34" charset="0"/>
            </a:endParaRPr>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0" y="1903017"/>
            <a:ext cx="9810751" cy="964367"/>
          </a:xfrm>
          <a:prstGeom prst="rect">
            <a:avLst/>
          </a:prstGeom>
          <a:noFill/>
        </p:spPr>
        <p:txBody>
          <a:bodyPr wrap="square" rtlCol="0">
            <a:spAutoFit/>
          </a:bodyPr>
          <a:lstStyle/>
          <a:p>
            <a:pPr marL="285750" indent="-285750" defTabSz="144000">
              <a:lnSpc>
                <a:spcPts val="1680"/>
              </a:lnSpc>
              <a:spcAft>
                <a:spcPts val="600"/>
              </a:spcAft>
              <a:buClr>
                <a:srgbClr val="463B77"/>
              </a:buClr>
              <a:buSzPct val="160000"/>
              <a:buBlip>
                <a:blip r:embed="rId2"/>
              </a:buBlip>
            </a:pPr>
            <a:r>
              <a:rPr lang="fr-FR" sz="1400" dirty="0" smtClean="0"/>
              <a:t>La réelle question est ici Faut-il interdire certaines IA ? Plutôt que de dresser une liste d’IA recommandables et non recommandables qui serait très rapidement obsolète, nous vous proposons une grille de questionnement en 5 étapes. Cette grille est à utiliser de manière générique si vous souhaitez interdire certaines IA mais aussi dans le cadre des usages quotidiens</a:t>
            </a:r>
            <a:endParaRPr lang="fr-FR" sz="1400" dirty="0"/>
          </a:p>
        </p:txBody>
      </p:sp>
      <p:sp>
        <p:nvSpPr>
          <p:cNvPr id="3" name="AutoShape 2" descr="cochée"/>
          <p:cNvSpPr>
            <a:spLocks noChangeAspect="1" noChangeArrowheads="1"/>
          </p:cNvSpPr>
          <p:nvPr/>
        </p:nvSpPr>
        <p:spPr bwMode="auto">
          <a:xfrm>
            <a:off x="87313" y="-4508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3" descr="cochée"/>
          <p:cNvSpPr>
            <a:spLocks noChangeAspect="1" noChangeArrowheads="1"/>
          </p:cNvSpPr>
          <p:nvPr/>
        </p:nvSpPr>
        <p:spPr bwMode="auto">
          <a:xfrm>
            <a:off x="87313" y="-1143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 name="AutoShape 4" descr="cochée"/>
          <p:cNvSpPr>
            <a:spLocks noChangeAspect="1" noChangeArrowheads="1"/>
          </p:cNvSpPr>
          <p:nvPr/>
        </p:nvSpPr>
        <p:spPr bwMode="auto">
          <a:xfrm>
            <a:off x="87313" y="2222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 name="Rectangle 1"/>
          <p:cNvSpPr/>
          <p:nvPr/>
        </p:nvSpPr>
        <p:spPr>
          <a:xfrm>
            <a:off x="2103120" y="2858643"/>
            <a:ext cx="7345680" cy="2759730"/>
          </a:xfrm>
          <a:prstGeom prst="rect">
            <a:avLst/>
          </a:prstGeom>
        </p:spPr>
        <p:txBody>
          <a:bodyPr wrap="square">
            <a:spAutoFit/>
          </a:bodyPr>
          <a:lstStyle/>
          <a:p>
            <a:pPr marL="285750" indent="-285750" fontAlgn="base">
              <a:spcAft>
                <a:spcPts val="1000"/>
              </a:spcAft>
              <a:buClr>
                <a:srgbClr val="E84426"/>
              </a:buClr>
              <a:buFont typeface="Wingdings" panose="05000000000000000000" pitchFamily="2" charset="2"/>
              <a:buChar char="ü"/>
            </a:pPr>
            <a:r>
              <a:rPr lang="fr-FR" sz="1400" b="1" dirty="0">
                <a:solidFill>
                  <a:srgbClr val="000000"/>
                </a:solidFill>
                <a:latin typeface="Arial" panose="020B0604020202020204" pitchFamily="34" charset="0"/>
              </a:rPr>
              <a:t>Le besoin</a:t>
            </a:r>
            <a:r>
              <a:rPr lang="fr-FR" sz="1400" dirty="0">
                <a:solidFill>
                  <a:srgbClr val="000000"/>
                </a:solidFill>
                <a:latin typeface="Arial" panose="020B0604020202020204" pitchFamily="34" charset="0"/>
              </a:rPr>
              <a:t> : ai-je vraiment besoin de l'IA pour cette tâche ? Qu'est-ce que ça m'apporte concrètement ?</a:t>
            </a:r>
          </a:p>
          <a:p>
            <a:pPr marL="285750" indent="-285750" fontAlgn="base">
              <a:spcAft>
                <a:spcPts val="1000"/>
              </a:spcAft>
              <a:buClr>
                <a:srgbClr val="E84426"/>
              </a:buClr>
              <a:buFont typeface="Wingdings" panose="05000000000000000000" pitchFamily="2" charset="2"/>
              <a:buChar char="ü"/>
            </a:pPr>
            <a:r>
              <a:rPr lang="fr-FR" sz="1400" b="1" dirty="0">
                <a:solidFill>
                  <a:srgbClr val="000000"/>
                </a:solidFill>
                <a:latin typeface="Arial" panose="020B0604020202020204" pitchFamily="34" charset="0"/>
              </a:rPr>
              <a:t>Les données</a:t>
            </a:r>
            <a:r>
              <a:rPr lang="fr-FR" sz="1400" dirty="0">
                <a:solidFill>
                  <a:srgbClr val="000000"/>
                </a:solidFill>
                <a:latin typeface="Arial" panose="020B0604020202020204" pitchFamily="34" charset="0"/>
              </a:rPr>
              <a:t> : qui est propriétaire des données que je lui confie ? Est-ce que je risque de partager des données confidentielles, personnelles ou sensibles ?</a:t>
            </a:r>
          </a:p>
          <a:p>
            <a:pPr marL="285750" indent="-285750" fontAlgn="base">
              <a:spcAft>
                <a:spcPts val="1000"/>
              </a:spcAft>
              <a:buClr>
                <a:srgbClr val="E84426"/>
              </a:buClr>
              <a:buFont typeface="Wingdings" panose="05000000000000000000" pitchFamily="2" charset="2"/>
              <a:buChar char="ü"/>
            </a:pPr>
            <a:r>
              <a:rPr lang="fr-FR" sz="1400" dirty="0">
                <a:solidFill>
                  <a:srgbClr val="000000"/>
                </a:solidFill>
                <a:latin typeface="Arial" panose="020B0604020202020204" pitchFamily="34" charset="0"/>
              </a:rPr>
              <a:t> </a:t>
            </a:r>
            <a:r>
              <a:rPr lang="fr-FR" sz="1400" b="1" dirty="0">
                <a:solidFill>
                  <a:srgbClr val="000000"/>
                </a:solidFill>
                <a:latin typeface="Arial" panose="020B0604020202020204" pitchFamily="34" charset="0"/>
              </a:rPr>
              <a:t>La souveraineté</a:t>
            </a:r>
            <a:r>
              <a:rPr lang="fr-FR" sz="1400" dirty="0">
                <a:solidFill>
                  <a:srgbClr val="000000"/>
                </a:solidFill>
                <a:latin typeface="Arial" panose="020B0604020202020204" pitchFamily="34" charset="0"/>
              </a:rPr>
              <a:t> : qui est derrière cet outil ? Quel est son modèle économique ? Quelle est sa visée politique ? Existe-t-il une alternative open source ou européenne ?</a:t>
            </a:r>
          </a:p>
          <a:p>
            <a:pPr marL="285750" indent="-285750" fontAlgn="base">
              <a:spcAft>
                <a:spcPts val="1000"/>
              </a:spcAft>
              <a:buClr>
                <a:srgbClr val="E84426"/>
              </a:buClr>
              <a:buFont typeface="Wingdings" panose="05000000000000000000" pitchFamily="2" charset="2"/>
              <a:buChar char="ü"/>
            </a:pPr>
            <a:r>
              <a:rPr lang="fr-FR" sz="1400" b="1" dirty="0">
                <a:solidFill>
                  <a:srgbClr val="000000"/>
                </a:solidFill>
                <a:latin typeface="Arial" panose="020B0604020202020204" pitchFamily="34" charset="0"/>
              </a:rPr>
              <a:t>L'environnement</a:t>
            </a:r>
            <a:r>
              <a:rPr lang="fr-FR" sz="1400" dirty="0">
                <a:solidFill>
                  <a:srgbClr val="000000"/>
                </a:solidFill>
                <a:latin typeface="Arial" panose="020B0604020202020204" pitchFamily="34" charset="0"/>
              </a:rPr>
              <a:t> :  quel est son impact écologique ? Est-il documenté ?</a:t>
            </a:r>
          </a:p>
          <a:p>
            <a:pPr marL="285750" indent="-285750">
              <a:buClr>
                <a:srgbClr val="E84426"/>
              </a:buClr>
              <a:buFont typeface="Wingdings" panose="05000000000000000000" pitchFamily="2" charset="2"/>
              <a:buChar char="ü"/>
            </a:pPr>
            <a:r>
              <a:rPr lang="fr-FR" sz="1400" b="1" dirty="0">
                <a:solidFill>
                  <a:srgbClr val="000000"/>
                </a:solidFill>
                <a:latin typeface="Arial" panose="020B0604020202020204" pitchFamily="34" charset="0"/>
              </a:rPr>
              <a:t>Le coût</a:t>
            </a:r>
            <a:r>
              <a:rPr lang="fr-FR" sz="1400" dirty="0">
                <a:solidFill>
                  <a:srgbClr val="000000"/>
                </a:solidFill>
                <a:latin typeface="Arial" panose="020B0604020202020204" pitchFamily="34" charset="0"/>
              </a:rPr>
              <a:t> : quel est le prix actuel, et quelle est son évolution probable ? Quel est le rapport coût/bénéfice des outils utilisés au regard des missions </a:t>
            </a:r>
            <a:r>
              <a:rPr lang="fr-FR" sz="1400" dirty="0" smtClean="0">
                <a:solidFill>
                  <a:srgbClr val="000000"/>
                </a:solidFill>
                <a:latin typeface="Arial" panose="020B0604020202020204" pitchFamily="34" charset="0"/>
              </a:rPr>
              <a:t>? ; + lien vers le </a:t>
            </a:r>
            <a:r>
              <a:rPr lang="fr-FR" sz="1400" smtClean="0">
                <a:solidFill>
                  <a:srgbClr val="000000"/>
                </a:solidFill>
                <a:latin typeface="Arial" panose="020B0604020202020204" pitchFamily="34" charset="0"/>
              </a:rPr>
              <a:t>coût humain</a:t>
            </a:r>
            <a:endParaRPr lang="fr-FR" sz="1400" dirty="0"/>
          </a:p>
        </p:txBody>
      </p:sp>
      <p:grpSp>
        <p:nvGrpSpPr>
          <p:cNvPr id="12" name="Groupe 11"/>
          <p:cNvGrpSpPr/>
          <p:nvPr/>
        </p:nvGrpSpPr>
        <p:grpSpPr>
          <a:xfrm>
            <a:off x="0" y="0"/>
            <a:ext cx="12064711" cy="1143733"/>
            <a:chOff x="0" y="0"/>
            <a:chExt cx="12064711" cy="1143733"/>
          </a:xfrm>
        </p:grpSpPr>
        <p:sp>
          <p:nvSpPr>
            <p:cNvPr id="13" name="Rectangle 12"/>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5" name="Imag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6" name="Imag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7" name="Imag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Tree>
    <p:extLst>
      <p:ext uri="{BB962C8B-B14F-4D97-AF65-F5344CB8AC3E}">
        <p14:creationId xmlns:p14="http://schemas.microsoft.com/office/powerpoint/2010/main" val="19640070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D35F2671-B325-40C3-B961-01801CC8D469}"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15</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515600" cy="707733"/>
          </a:xfrm>
        </p:spPr>
        <p:txBody>
          <a:bodyPr anchor="b">
            <a:normAutofit/>
          </a:bodyPr>
          <a:lstStyle>
            <a:lvl1pPr>
              <a:defRPr sz="3000" b="1">
                <a:solidFill>
                  <a:srgbClr val="E84426"/>
                </a:solidFill>
              </a:defRPr>
            </a:lvl1pPr>
          </a:lstStyle>
          <a:p>
            <a:pPr defTabSz="144000">
              <a:lnSpc>
                <a:spcPct val="100000"/>
              </a:lnSpc>
              <a:spcAft>
                <a:spcPts val="600"/>
              </a:spcAft>
              <a:buClr>
                <a:srgbClr val="463B77"/>
              </a:buClr>
              <a:buSzPct val="160000"/>
            </a:pPr>
            <a:r>
              <a:rPr lang="fr-FR" dirty="0" smtClean="0">
                <a:latin typeface="Arial" panose="020B0604020202020204" pitchFamily="34" charset="0"/>
                <a:cs typeface="Arial" panose="020B0604020202020204" pitchFamily="34" charset="0"/>
              </a:rPr>
              <a:t>Se faire accompagner en Hauts-de-France</a:t>
            </a:r>
            <a:endParaRPr lang="fr-FR" dirty="0">
              <a:latin typeface="Arial" panose="020B0604020202020204" pitchFamily="34" charset="0"/>
              <a:cs typeface="Arial" panose="020B0604020202020204" pitchFamily="34" charset="0"/>
            </a:endParaRPr>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0" y="1903017"/>
            <a:ext cx="9810751" cy="528350"/>
          </a:xfrm>
          <a:prstGeom prst="rect">
            <a:avLst/>
          </a:prstGeom>
          <a:noFill/>
        </p:spPr>
        <p:txBody>
          <a:bodyPr wrap="square" rtlCol="0">
            <a:spAutoFit/>
          </a:bodyPr>
          <a:lstStyle/>
          <a:p>
            <a:pPr defTabSz="144000">
              <a:lnSpc>
                <a:spcPts val="1680"/>
              </a:lnSpc>
              <a:spcAft>
                <a:spcPts val="600"/>
              </a:spcAft>
              <a:buClr>
                <a:srgbClr val="463B77"/>
              </a:buClr>
              <a:buSzPct val="160000"/>
            </a:pPr>
            <a:r>
              <a:rPr lang="fr-FR" sz="1400" dirty="0" smtClean="0"/>
              <a:t>Les outils proposés peuvent révéler d’autres sujets de travail collectif, nous vous conseillons de vous rapprocher des acteurs de l’accompagnement</a:t>
            </a:r>
            <a:endParaRPr lang="fr-FR" sz="1400" dirty="0"/>
          </a:p>
        </p:txBody>
      </p:sp>
      <p:sp>
        <p:nvSpPr>
          <p:cNvPr id="3" name="AutoShape 2" descr="cochée"/>
          <p:cNvSpPr>
            <a:spLocks noChangeAspect="1" noChangeArrowheads="1"/>
          </p:cNvSpPr>
          <p:nvPr/>
        </p:nvSpPr>
        <p:spPr bwMode="auto">
          <a:xfrm>
            <a:off x="87313" y="-4508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3" descr="cochée"/>
          <p:cNvSpPr>
            <a:spLocks noChangeAspect="1" noChangeArrowheads="1"/>
          </p:cNvSpPr>
          <p:nvPr/>
        </p:nvSpPr>
        <p:spPr bwMode="auto">
          <a:xfrm>
            <a:off x="87313" y="-1143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 name="AutoShape 4" descr="cochée"/>
          <p:cNvSpPr>
            <a:spLocks noChangeAspect="1" noChangeArrowheads="1"/>
          </p:cNvSpPr>
          <p:nvPr/>
        </p:nvSpPr>
        <p:spPr bwMode="auto">
          <a:xfrm>
            <a:off x="87313" y="2222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5" name="Imag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2607882"/>
            <a:ext cx="1301702" cy="1294192"/>
          </a:xfrm>
          <a:prstGeom prst="rect">
            <a:avLst/>
          </a:prstGeom>
        </p:spPr>
      </p:pic>
      <p:pic>
        <p:nvPicPr>
          <p:cNvPr id="16" name="Image 15"/>
          <p:cNvPicPr>
            <a:picLocks noChangeAspect="1"/>
          </p:cNvPicPr>
          <p:nvPr/>
        </p:nvPicPr>
        <p:blipFill rotWithShape="1">
          <a:blip r:embed="rId3" cstate="print">
            <a:extLst>
              <a:ext uri="{28A0092B-C50C-407E-A947-70E740481C1C}">
                <a14:useLocalDpi xmlns:a14="http://schemas.microsoft.com/office/drawing/2010/main" val="0"/>
              </a:ext>
            </a:extLst>
          </a:blip>
          <a:srcRect l="2750" t="17062" r="70063" b="7277"/>
          <a:stretch/>
        </p:blipFill>
        <p:spPr>
          <a:xfrm>
            <a:off x="1196420" y="2754947"/>
            <a:ext cx="792399" cy="1000062"/>
          </a:xfrm>
          <a:prstGeom prst="rect">
            <a:avLst/>
          </a:prstGeom>
        </p:spPr>
      </p:pic>
      <p:pic>
        <p:nvPicPr>
          <p:cNvPr id="17" name="Imag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6420" y="4570197"/>
            <a:ext cx="931676" cy="925021"/>
          </a:xfrm>
          <a:prstGeom prst="rect">
            <a:avLst/>
          </a:prstGeom>
        </p:spPr>
      </p:pic>
      <p:pic>
        <p:nvPicPr>
          <p:cNvPr id="18" name="Imag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65214" y="4656255"/>
            <a:ext cx="963273" cy="752903"/>
          </a:xfrm>
          <a:prstGeom prst="rect">
            <a:avLst/>
          </a:prstGeom>
        </p:spPr>
      </p:pic>
      <p:sp>
        <p:nvSpPr>
          <p:cNvPr id="19" name="Rectangle 18"/>
          <p:cNvSpPr/>
          <p:nvPr/>
        </p:nvSpPr>
        <p:spPr>
          <a:xfrm>
            <a:off x="2128096" y="2831900"/>
            <a:ext cx="3566160" cy="1169551"/>
          </a:xfrm>
          <a:prstGeom prst="rect">
            <a:avLst/>
          </a:prstGeom>
        </p:spPr>
        <p:txBody>
          <a:bodyPr wrap="square">
            <a:spAutoFit/>
          </a:bodyPr>
          <a:lstStyle/>
          <a:p>
            <a:r>
              <a:rPr lang="fr-FR" sz="1400" b="1" dirty="0">
                <a:solidFill>
                  <a:srgbClr val="000000"/>
                </a:solidFill>
                <a:latin typeface="Arial" panose="020B0604020202020204" pitchFamily="34" charset="0"/>
              </a:rPr>
              <a:t>Guid’ASSO </a:t>
            </a:r>
            <a:r>
              <a:rPr lang="fr-FR" sz="1400" dirty="0">
                <a:solidFill>
                  <a:srgbClr val="000000"/>
                </a:solidFill>
                <a:latin typeface="Arial" panose="020B0604020202020204" pitchFamily="34" charset="0"/>
              </a:rPr>
              <a:t>: marque d’Etat qui permet aux associations d’avoir des </a:t>
            </a:r>
            <a:r>
              <a:rPr lang="fr-FR" sz="1400" b="1" dirty="0" err="1" smtClean="0">
                <a:solidFill>
                  <a:srgbClr val="000000"/>
                </a:solidFill>
                <a:latin typeface="Arial" panose="020B0604020202020204" pitchFamily="34" charset="0"/>
              </a:rPr>
              <a:t>interlocuteur</a:t>
            </a:r>
            <a:r>
              <a:rPr lang="fr-FR" sz="1400" dirty="0" err="1" smtClean="0">
                <a:solidFill>
                  <a:srgbClr val="000000"/>
                </a:solidFill>
                <a:latin typeface="Arial" panose="020B0604020202020204" pitchFamily="34" charset="0"/>
              </a:rPr>
              <a:t>·</a:t>
            </a:r>
            <a:r>
              <a:rPr lang="fr-FR" sz="1400" b="1" dirty="0" err="1" smtClean="0">
                <a:solidFill>
                  <a:srgbClr val="000000"/>
                </a:solidFill>
                <a:latin typeface="Arial" panose="020B0604020202020204" pitchFamily="34" charset="0"/>
              </a:rPr>
              <a:t>ices</a:t>
            </a:r>
            <a:r>
              <a:rPr lang="fr-FR" sz="1400" b="1" dirty="0" smtClean="0">
                <a:solidFill>
                  <a:srgbClr val="000000"/>
                </a:solidFill>
                <a:latin typeface="Arial" panose="020B0604020202020204" pitchFamily="34" charset="0"/>
              </a:rPr>
              <a:t> </a:t>
            </a:r>
            <a:r>
              <a:rPr lang="fr-FR" sz="1400" b="1" dirty="0">
                <a:solidFill>
                  <a:srgbClr val="000000"/>
                </a:solidFill>
                <a:latin typeface="Arial" panose="020B0604020202020204" pitchFamily="34" charset="0"/>
              </a:rPr>
              <a:t>de proximité</a:t>
            </a:r>
            <a:r>
              <a:rPr lang="fr-FR" sz="1400" dirty="0">
                <a:solidFill>
                  <a:srgbClr val="000000"/>
                </a:solidFill>
                <a:latin typeface="Arial" panose="020B0604020202020204" pitchFamily="34" charset="0"/>
              </a:rPr>
              <a:t>. Plus de 200 Guid’Asso en Hauts-de-France </a:t>
            </a:r>
            <a:r>
              <a:rPr lang="fr-FR" sz="1400" u="sng" dirty="0">
                <a:solidFill>
                  <a:srgbClr val="1155CC"/>
                </a:solidFill>
                <a:latin typeface="Arial" panose="020B0604020202020204" pitchFamily="34" charset="0"/>
                <a:hlinkClick r:id="rId6"/>
              </a:rPr>
              <a:t>guidasso-hdf.org</a:t>
            </a:r>
            <a:r>
              <a:rPr lang="fr-FR" sz="1400" dirty="0">
                <a:solidFill>
                  <a:srgbClr val="000000"/>
                </a:solidFill>
                <a:latin typeface="Arial" panose="020B0604020202020204" pitchFamily="34" charset="0"/>
              </a:rPr>
              <a:t> </a:t>
            </a:r>
            <a:endParaRPr lang="fr-FR" sz="1400" dirty="0"/>
          </a:p>
        </p:txBody>
      </p:sp>
      <p:sp>
        <p:nvSpPr>
          <p:cNvPr id="20" name="Rectangle 19"/>
          <p:cNvSpPr/>
          <p:nvPr/>
        </p:nvSpPr>
        <p:spPr>
          <a:xfrm>
            <a:off x="2128096" y="4578736"/>
            <a:ext cx="3330716" cy="1384995"/>
          </a:xfrm>
          <a:prstGeom prst="rect">
            <a:avLst/>
          </a:prstGeom>
        </p:spPr>
        <p:txBody>
          <a:bodyPr wrap="square">
            <a:spAutoFit/>
          </a:bodyPr>
          <a:lstStyle/>
          <a:p>
            <a:r>
              <a:rPr lang="fr-FR" sz="1400" b="1" dirty="0">
                <a:solidFill>
                  <a:srgbClr val="000000"/>
                </a:solidFill>
                <a:latin typeface="Arial" panose="020B0604020202020204" pitchFamily="34" charset="0"/>
              </a:rPr>
              <a:t>Tête de Réseau</a:t>
            </a:r>
            <a:r>
              <a:rPr lang="fr-FR" sz="1400" dirty="0">
                <a:solidFill>
                  <a:srgbClr val="000000"/>
                </a:solidFill>
                <a:latin typeface="Arial" panose="020B0604020202020204" pitchFamily="34" charset="0"/>
              </a:rPr>
              <a:t> : les têtes de réseau peuvent accompagner leurs adhérents dans les évolutions liées à leur secteur, pour trouver la tête de réseau adaptée à votre action associative : </a:t>
            </a:r>
            <a:r>
              <a:rPr lang="fr-FR" sz="1400" u="sng" dirty="0">
                <a:solidFill>
                  <a:srgbClr val="1155CC"/>
                </a:solidFill>
                <a:latin typeface="Arial" panose="020B0604020202020204" pitchFamily="34" charset="0"/>
                <a:hlinkClick r:id="rId7"/>
              </a:rPr>
              <a:t>contact@lmahdf.org</a:t>
            </a:r>
            <a:r>
              <a:rPr lang="fr-FR" sz="1400" dirty="0">
                <a:solidFill>
                  <a:srgbClr val="000000"/>
                </a:solidFill>
                <a:latin typeface="Arial" panose="020B0604020202020204" pitchFamily="34" charset="0"/>
              </a:rPr>
              <a:t> </a:t>
            </a:r>
            <a:endParaRPr lang="fr-FR" sz="1400" dirty="0"/>
          </a:p>
        </p:txBody>
      </p:sp>
      <p:sp>
        <p:nvSpPr>
          <p:cNvPr id="21" name="Rectangle 20"/>
          <p:cNvSpPr/>
          <p:nvPr/>
        </p:nvSpPr>
        <p:spPr>
          <a:xfrm>
            <a:off x="7307580" y="2832534"/>
            <a:ext cx="3848100" cy="1169551"/>
          </a:xfrm>
          <a:prstGeom prst="rect">
            <a:avLst/>
          </a:prstGeom>
        </p:spPr>
        <p:txBody>
          <a:bodyPr wrap="square">
            <a:spAutoFit/>
          </a:bodyPr>
          <a:lstStyle/>
          <a:p>
            <a:r>
              <a:rPr lang="fr-FR" sz="1400" b="1" smtClean="0">
                <a:solidFill>
                  <a:srgbClr val="000000"/>
                </a:solidFill>
                <a:latin typeface="Arial" panose="020B0604020202020204" pitchFamily="34" charset="0"/>
              </a:rPr>
              <a:t>Dispositif Local d’Accompagnement</a:t>
            </a:r>
            <a:r>
              <a:rPr lang="fr-FR" sz="1400" smtClean="0">
                <a:solidFill>
                  <a:srgbClr val="000000"/>
                </a:solidFill>
                <a:latin typeface="Arial" panose="020B0604020202020204" pitchFamily="34" charset="0"/>
              </a:rPr>
              <a:t> : dispositif public et gratuit des structures de l’ESS employeuses et présentes partout en France. Le DLA est présent dans chaque département et région. </a:t>
            </a:r>
            <a:r>
              <a:rPr lang="fr-FR" sz="1400" u="sng" smtClean="0">
                <a:solidFill>
                  <a:srgbClr val="1155CC"/>
                </a:solidFill>
                <a:latin typeface="Arial" panose="020B0604020202020204" pitchFamily="34" charset="0"/>
                <a:hlinkClick r:id="rId8"/>
              </a:rPr>
              <a:t>dla-hdf.org</a:t>
            </a:r>
            <a:r>
              <a:rPr lang="fr-FR" sz="1400" smtClean="0">
                <a:solidFill>
                  <a:srgbClr val="000000"/>
                </a:solidFill>
                <a:latin typeface="Arial" panose="020B0604020202020204" pitchFamily="34" charset="0"/>
              </a:rPr>
              <a:t> </a:t>
            </a:r>
            <a:endParaRPr lang="fr-FR" sz="1400" dirty="0"/>
          </a:p>
        </p:txBody>
      </p:sp>
      <p:sp>
        <p:nvSpPr>
          <p:cNvPr id="22" name="Rectangle 21"/>
          <p:cNvSpPr/>
          <p:nvPr/>
        </p:nvSpPr>
        <p:spPr>
          <a:xfrm>
            <a:off x="7397702" y="4558133"/>
            <a:ext cx="3384599" cy="1384995"/>
          </a:xfrm>
          <a:prstGeom prst="rect">
            <a:avLst/>
          </a:prstGeom>
        </p:spPr>
        <p:txBody>
          <a:bodyPr wrap="square">
            <a:spAutoFit/>
          </a:bodyPr>
          <a:lstStyle/>
          <a:p>
            <a:r>
              <a:rPr lang="fr-FR" sz="1400" b="1" dirty="0" err="1">
                <a:solidFill>
                  <a:srgbClr val="000000"/>
                </a:solidFill>
                <a:latin typeface="Arial" panose="020B0604020202020204" pitchFamily="34" charset="0"/>
              </a:rPr>
              <a:t>IA’sso</a:t>
            </a:r>
            <a:r>
              <a:rPr lang="fr-FR" sz="1400" b="1" dirty="0">
                <a:solidFill>
                  <a:srgbClr val="000000"/>
                </a:solidFill>
                <a:latin typeface="Arial" panose="020B0604020202020204" pitchFamily="34" charset="0"/>
              </a:rPr>
              <a:t> HDF</a:t>
            </a:r>
            <a:r>
              <a:rPr lang="fr-FR" sz="1400" dirty="0">
                <a:solidFill>
                  <a:srgbClr val="000000"/>
                </a:solidFill>
                <a:latin typeface="Arial" panose="020B0604020202020204" pitchFamily="34" charset="0"/>
              </a:rPr>
              <a:t> </a:t>
            </a:r>
            <a:r>
              <a:rPr lang="fr-FR" sz="1400" dirty="0" smtClean="0">
                <a:solidFill>
                  <a:srgbClr val="000000"/>
                </a:solidFill>
                <a:latin typeface="Arial" panose="020B0604020202020204" pitchFamily="34" charset="0"/>
              </a:rPr>
              <a:t>: </a:t>
            </a:r>
            <a:r>
              <a:rPr lang="fr-FR" sz="1400" dirty="0">
                <a:solidFill>
                  <a:srgbClr val="000000"/>
                </a:solidFill>
                <a:latin typeface="Arial" panose="020B0604020202020204" pitchFamily="34" charset="0"/>
              </a:rPr>
              <a:t>projet du Mouvement associatif Hauts-de-France visant à accompagner les associations souhaitant développer des usages conscients de l’IA sur mesure </a:t>
            </a:r>
            <a:r>
              <a:rPr lang="fr-FR" sz="1400" u="sng" dirty="0">
                <a:solidFill>
                  <a:srgbClr val="1155CC"/>
                </a:solidFill>
                <a:latin typeface="Arial" panose="020B0604020202020204" pitchFamily="34" charset="0"/>
                <a:hlinkClick r:id="rId9"/>
              </a:rPr>
              <a:t>jb.boulange@lmahdf.org</a:t>
            </a:r>
            <a:r>
              <a:rPr lang="fr-FR" sz="1400" dirty="0">
                <a:solidFill>
                  <a:srgbClr val="000000"/>
                </a:solidFill>
                <a:latin typeface="Arial" panose="020B0604020202020204" pitchFamily="34" charset="0"/>
              </a:rPr>
              <a:t> </a:t>
            </a:r>
            <a:endParaRPr lang="fr-FR" sz="1400" dirty="0"/>
          </a:p>
        </p:txBody>
      </p:sp>
      <p:grpSp>
        <p:nvGrpSpPr>
          <p:cNvPr id="23" name="Groupe 22"/>
          <p:cNvGrpSpPr/>
          <p:nvPr/>
        </p:nvGrpSpPr>
        <p:grpSpPr>
          <a:xfrm>
            <a:off x="0" y="0"/>
            <a:ext cx="12064711" cy="1143733"/>
            <a:chOff x="0" y="0"/>
            <a:chExt cx="12064711" cy="1143733"/>
          </a:xfrm>
        </p:grpSpPr>
        <p:sp>
          <p:nvSpPr>
            <p:cNvPr id="24" name="Rectangle 23"/>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25" name="Imag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26" name="Imag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27" name="Image 2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Tree>
    <p:extLst>
      <p:ext uri="{BB962C8B-B14F-4D97-AF65-F5344CB8AC3E}">
        <p14:creationId xmlns:p14="http://schemas.microsoft.com/office/powerpoint/2010/main" val="40274055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2A07DC60-3440-4025-B30D-303A3971CFBA}"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dirty="0" smtClean="0"/>
              <a:t>Mettre en place une charte IA pour un usage éthique, responsable et solidaire</a:t>
            </a:r>
            <a:endParaRPr lang="fr-FR" dirty="0"/>
          </a:p>
        </p:txBody>
      </p:sp>
      <p:sp>
        <p:nvSpPr>
          <p:cNvPr id="6" name="Espace réservé du numéro de diapositive 5"/>
          <p:cNvSpPr>
            <a:spLocks noGrp="1"/>
          </p:cNvSpPr>
          <p:nvPr>
            <p:ph type="sldNum" sz="quarter" idx="12"/>
          </p:nvPr>
        </p:nvSpPr>
        <p:spPr/>
        <p:txBody>
          <a:bodyPr/>
          <a:lstStyle/>
          <a:p>
            <a:fld id="{B2343975-8845-44AD-9A39-14CE17F33221}" type="slidenum">
              <a:rPr lang="fr-FR" smtClean="0">
                <a:solidFill>
                  <a:schemeClr val="bg1"/>
                </a:solidFill>
              </a:rPr>
              <a:t>16</a:t>
            </a:fld>
            <a:r>
              <a:rPr lang="fr-FR" dirty="0" smtClean="0">
                <a:solidFill>
                  <a:schemeClr val="bg1"/>
                </a:solidFill>
              </a:rPr>
              <a:t>/16</a:t>
            </a:r>
            <a:endParaRPr lang="fr-FR" dirty="0">
              <a:solidFill>
                <a:schemeClr val="bg1"/>
              </a:solidFill>
            </a:endParaRPr>
          </a:p>
        </p:txBody>
      </p:sp>
      <p:sp>
        <p:nvSpPr>
          <p:cNvPr id="2" name="ZoneTexte 1"/>
          <p:cNvSpPr txBox="1"/>
          <p:nvPr/>
        </p:nvSpPr>
        <p:spPr>
          <a:xfrm>
            <a:off x="754380" y="2908364"/>
            <a:ext cx="9410700" cy="2123658"/>
          </a:xfrm>
          <a:prstGeom prst="rect">
            <a:avLst/>
          </a:prstGeom>
          <a:noFill/>
        </p:spPr>
        <p:txBody>
          <a:bodyPr wrap="square" rtlCol="0">
            <a:spAutoFit/>
          </a:bodyPr>
          <a:lstStyle/>
          <a:p>
            <a:r>
              <a:rPr lang="fr-FR" sz="1200" u="sng" dirty="0" smtClean="0"/>
              <a:t>Structures ayant participé à la création de la charte </a:t>
            </a:r>
            <a:r>
              <a:rPr lang="fr-FR" sz="1200" dirty="0" smtClean="0"/>
              <a:t>: Association d’Actions Éducatives du Pas-de-Calais (AAE 62), Centre Permanent d’Initiatives pour l’Environnement (CPIE) Vallées d’Authie et de la </a:t>
            </a:r>
            <a:r>
              <a:rPr lang="fr-FR" sz="1200" dirty="0" err="1" smtClean="0"/>
              <a:t>Clanche</a:t>
            </a:r>
            <a:r>
              <a:rPr lang="fr-FR" sz="1200" dirty="0" smtClean="0"/>
              <a:t>, la Fédération des Centres Sociaux des Pays Picards, Union Régionale Interfédérale des Œuvres et organismes Privés Sanitaires et Sociaux (URIOPSS) Hauts-de-France, le Mouvement associatif (LMA) </a:t>
            </a:r>
            <a:r>
              <a:rPr lang="fr-FR" sz="1200" dirty="0" smtClean="0"/>
              <a:t>Hauts-de-France</a:t>
            </a:r>
            <a:endParaRPr lang="fr-FR" sz="1200" dirty="0"/>
          </a:p>
          <a:p>
            <a:endParaRPr lang="fr-FR" sz="1200" dirty="0" smtClean="0"/>
          </a:p>
          <a:p>
            <a:r>
              <a:rPr lang="fr-FR" sz="1200" u="sng" dirty="0" smtClean="0"/>
              <a:t>Animation de la démarche </a:t>
            </a:r>
            <a:r>
              <a:rPr lang="fr-FR" sz="1200" dirty="0" smtClean="0"/>
              <a:t>: les Assembleurs</a:t>
            </a:r>
          </a:p>
          <a:p>
            <a:endParaRPr lang="fr-FR" sz="1200" dirty="0" smtClean="0"/>
          </a:p>
          <a:p>
            <a:r>
              <a:rPr lang="fr-FR" sz="1200" u="sng" dirty="0" smtClean="0"/>
              <a:t>Mise en page </a:t>
            </a:r>
            <a:r>
              <a:rPr lang="fr-FR" sz="1200" dirty="0" smtClean="0"/>
              <a:t>: le DLA Hauts-de-France</a:t>
            </a:r>
          </a:p>
          <a:p>
            <a:endParaRPr lang="fr-FR" sz="1200" dirty="0" smtClean="0"/>
          </a:p>
          <a:p>
            <a:r>
              <a:rPr lang="fr-FR" sz="1200" u="sng" dirty="0" smtClean="0"/>
              <a:t>Relecture</a:t>
            </a:r>
            <a:r>
              <a:rPr lang="fr-FR" sz="1200" dirty="0" smtClean="0"/>
              <a:t> : </a:t>
            </a:r>
            <a:endParaRPr lang="fr-FR" sz="1200" dirty="0"/>
          </a:p>
          <a:p>
            <a:pPr algn="r"/>
            <a:r>
              <a:rPr lang="fr-FR" sz="1200" i="1" dirty="0" smtClean="0"/>
              <a:t>Licence </a:t>
            </a:r>
            <a:r>
              <a:rPr lang="fr-FR" sz="1200" i="1" dirty="0"/>
              <a:t>CC-BY-SA </a:t>
            </a:r>
            <a:r>
              <a:rPr lang="fr-FR" sz="1200" i="1" dirty="0" smtClean="0"/>
              <a:t>4.0 : modification autorisées en citant les auteurs</a:t>
            </a:r>
            <a:endParaRPr lang="fr-FR" sz="1200" i="1" dirty="0"/>
          </a:p>
        </p:txBody>
      </p:sp>
      <p:pic>
        <p:nvPicPr>
          <p:cNvPr id="7" name="Image 6"/>
          <p:cNvPicPr>
            <a:picLocks noChangeAspect="1"/>
          </p:cNvPicPr>
          <p:nvPr/>
        </p:nvPicPr>
        <p:blipFill>
          <a:blip r:embed="rId2"/>
          <a:stretch>
            <a:fillRect/>
          </a:stretch>
        </p:blipFill>
        <p:spPr>
          <a:xfrm>
            <a:off x="8771736" y="5032022"/>
            <a:ext cx="1393344" cy="488957"/>
          </a:xfrm>
          <a:prstGeom prst="rect">
            <a:avLst/>
          </a:prstGeom>
        </p:spPr>
      </p:pic>
      <p:sp>
        <p:nvSpPr>
          <p:cNvPr id="3" name="ZoneTexte 2"/>
          <p:cNvSpPr txBox="1"/>
          <p:nvPr/>
        </p:nvSpPr>
        <p:spPr>
          <a:xfrm>
            <a:off x="1438143" y="1630202"/>
            <a:ext cx="8544057" cy="646331"/>
          </a:xfrm>
          <a:prstGeom prst="rect">
            <a:avLst/>
          </a:prstGeom>
          <a:noFill/>
          <a:ln w="57150">
            <a:solidFill>
              <a:srgbClr val="E84426"/>
            </a:solidFill>
          </a:ln>
        </p:spPr>
        <p:txBody>
          <a:bodyPr wrap="square" rtlCol="0">
            <a:spAutoFit/>
          </a:bodyPr>
          <a:lstStyle/>
          <a:p>
            <a:pPr algn="ctr"/>
            <a:r>
              <a:rPr lang="fr-FR" dirty="0" smtClean="0"/>
              <a:t>Vos retours nous sont précieux, n’hésitez pas à nous informer de vos travaux concernant votre propre charte IA à </a:t>
            </a:r>
            <a:r>
              <a:rPr lang="fr-FR" dirty="0" smtClean="0">
                <a:hlinkClick r:id="rId3"/>
              </a:rPr>
              <a:t>claire.collet@lmahdf.org</a:t>
            </a:r>
            <a:r>
              <a:rPr lang="fr-FR" dirty="0" smtClean="0"/>
              <a:t> ; </a:t>
            </a:r>
            <a:r>
              <a:rPr lang="fr-FR" dirty="0" smtClean="0">
                <a:hlinkClick r:id="rId4"/>
              </a:rPr>
              <a:t>contact@lmahdf.org</a:t>
            </a:r>
            <a:r>
              <a:rPr lang="fr-FR" dirty="0" smtClean="0"/>
              <a:t> </a:t>
            </a:r>
            <a:endParaRPr lang="fr-FR" dirty="0"/>
          </a:p>
        </p:txBody>
      </p:sp>
      <p:grpSp>
        <p:nvGrpSpPr>
          <p:cNvPr id="8" name="Groupe 7"/>
          <p:cNvGrpSpPr/>
          <p:nvPr/>
        </p:nvGrpSpPr>
        <p:grpSpPr>
          <a:xfrm>
            <a:off x="0" y="0"/>
            <a:ext cx="12064711" cy="1143733"/>
            <a:chOff x="0" y="0"/>
            <a:chExt cx="12064711" cy="1143733"/>
          </a:xfrm>
        </p:grpSpPr>
        <p:sp>
          <p:nvSpPr>
            <p:cNvPr id="9" name="Rectangle 8"/>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0" name="Imag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1" name="Imag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2" name="Imag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pic>
        <p:nvPicPr>
          <p:cNvPr id="13" name="Imag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660917" y="5667394"/>
            <a:ext cx="6696902" cy="1114406"/>
          </a:xfrm>
          <a:prstGeom prst="rect">
            <a:avLst/>
          </a:prstGeom>
        </p:spPr>
      </p:pic>
    </p:spTree>
    <p:extLst>
      <p:ext uri="{BB962C8B-B14F-4D97-AF65-F5344CB8AC3E}">
        <p14:creationId xmlns:p14="http://schemas.microsoft.com/office/powerpoint/2010/main" val="6047958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E91D7861-43A0-4572-9B07-C37C34CF3413}" type="datetime6">
              <a:rPr lang="fr-FR" smtClean="0"/>
              <a:t>mai 26</a:t>
            </a:fld>
            <a:endParaRPr lang="fr-FR" dirty="0"/>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dirty="0"/>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2</a:t>
            </a:fld>
            <a:r>
              <a:rPr lang="fr-FR" dirty="0" smtClean="0">
                <a:solidFill>
                  <a:schemeClr val="bg1"/>
                </a:solidFill>
              </a:rPr>
              <a:t>/16</a:t>
            </a:r>
            <a:endParaRPr lang="fr-FR" dirty="0">
              <a:solidFill>
                <a:schemeClr val="bg1"/>
              </a:solidFill>
            </a:endParaRPr>
          </a:p>
        </p:txBody>
      </p:sp>
      <p:sp>
        <p:nvSpPr>
          <p:cNvPr id="7" name="Titre 1"/>
          <p:cNvSpPr txBox="1">
            <a:spLocks/>
          </p:cNvSpPr>
          <p:nvPr/>
        </p:nvSpPr>
        <p:spPr>
          <a:xfrm>
            <a:off x="971550" y="879767"/>
            <a:ext cx="10515600" cy="707733"/>
          </a:xfrm>
          <a:prstGeom prst="rect">
            <a:avLst/>
          </a:prstGeom>
        </p:spPr>
        <p:txBody>
          <a:bodyPr vert="horz" lIns="91440" tIns="45720" rIns="91440" bIns="45720" rtlCol="0" anchor="b">
            <a:normAutofit/>
          </a:bodyPr>
          <a:lstStyle>
            <a:lvl1pPr algn="l" rtl="0" eaLnBrk="1" fontAlgn="base" hangingPunct="1">
              <a:lnSpc>
                <a:spcPct val="90000"/>
              </a:lnSpc>
              <a:spcBef>
                <a:spcPct val="0"/>
              </a:spcBef>
              <a:spcAft>
                <a:spcPct val="0"/>
              </a:spcAft>
              <a:defRPr sz="30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a:lstStyle>
          <a:p>
            <a:r>
              <a:rPr lang="fr-FR" b="1" dirty="0" smtClean="0">
                <a:solidFill>
                  <a:srgbClr val="E84426"/>
                </a:solidFill>
              </a:rPr>
              <a:t>Sommaire</a:t>
            </a:r>
            <a:endParaRPr lang="fr-FR" b="1" dirty="0">
              <a:solidFill>
                <a:srgbClr val="E84426"/>
              </a:solidFill>
            </a:endParaRPr>
          </a:p>
        </p:txBody>
      </p:sp>
      <p:sp>
        <p:nvSpPr>
          <p:cNvPr id="8" name="Rectangle 7"/>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9" name="ZoneTexte 8">
            <a:extLst>
              <a:ext uri="{FF2B5EF4-FFF2-40B4-BE49-F238E27FC236}">
                <a16:creationId xmlns:a16="http://schemas.microsoft.com/office/drawing/2014/main" xmlns="" id="{0F050B75-E184-4632-A463-2DD60AC3F05F}"/>
              </a:ext>
            </a:extLst>
          </p:cNvPr>
          <p:cNvSpPr txBox="1"/>
          <p:nvPr/>
        </p:nvSpPr>
        <p:spPr>
          <a:xfrm>
            <a:off x="971550" y="1872537"/>
            <a:ext cx="9810751" cy="3616375"/>
          </a:xfrm>
          <a:prstGeom prst="rect">
            <a:avLst/>
          </a:prstGeom>
          <a:noFill/>
        </p:spPr>
        <p:txBody>
          <a:bodyPr wrap="square" rtlCol="0">
            <a:spAutoFit/>
          </a:bodyPr>
          <a:lstStyle/>
          <a:p>
            <a:pPr marL="285750" indent="-285750" defTabSz="144000">
              <a:lnSpc>
                <a:spcPct val="150000"/>
              </a:lnSpc>
              <a:spcAft>
                <a:spcPts val="600"/>
              </a:spcAft>
              <a:buClr>
                <a:srgbClr val="463B77"/>
              </a:buClr>
              <a:buSzPct val="160000"/>
              <a:buFontTx/>
              <a:buBlip>
                <a:blip r:embed="rId3"/>
              </a:buBlip>
            </a:pPr>
            <a:r>
              <a:rPr lang="fr-FR" sz="1400" baseline="0" dirty="0" smtClean="0">
                <a:latin typeface="Arial" panose="020B0604020202020204" pitchFamily="34" charset="0"/>
                <a:cs typeface="Arial" panose="020B0604020202020204" pitchFamily="34" charset="0"/>
              </a:rPr>
              <a:t>A propos de cette charte																																	</a:t>
            </a:r>
            <a:r>
              <a:rPr lang="fr-FR" sz="1400" i="1" baseline="0" dirty="0" smtClean="0">
                <a:latin typeface="Arial" panose="020B0604020202020204" pitchFamily="34" charset="0"/>
                <a:cs typeface="Arial" panose="020B0604020202020204" pitchFamily="34" charset="0"/>
              </a:rPr>
              <a:t>	p.3</a:t>
            </a:r>
            <a:endParaRPr lang="it-IT" sz="1400" i="1" baseline="0" dirty="0" smtClean="0">
              <a:latin typeface="Arial" panose="020B0604020202020204" pitchFamily="34" charset="0"/>
              <a:cs typeface="Arial" panose="020B0604020202020204" pitchFamily="34" charset="0"/>
            </a:endParaRPr>
          </a:p>
          <a:p>
            <a:pPr marL="285750" indent="-285750" defTabSz="144000">
              <a:lnSpc>
                <a:spcPct val="150000"/>
              </a:lnSpc>
              <a:spcAft>
                <a:spcPts val="600"/>
              </a:spcAft>
              <a:buClr>
                <a:srgbClr val="463B77"/>
              </a:buClr>
              <a:buSzPct val="160000"/>
              <a:buFontTx/>
              <a:buBlip>
                <a:blip r:embed="rId4"/>
              </a:buBlip>
            </a:pPr>
            <a:r>
              <a:rPr lang="fr-FR" sz="1400" dirty="0" smtClean="0">
                <a:latin typeface="Arial" panose="020B0604020202020204" pitchFamily="34" charset="0"/>
                <a:cs typeface="Arial" panose="020B0604020202020204" pitchFamily="34" charset="0"/>
              </a:rPr>
              <a:t>Objet et champs d’application de la charte																									</a:t>
            </a:r>
            <a:r>
              <a:rPr lang="fr-FR" sz="1400" i="1" dirty="0" smtClean="0">
                <a:latin typeface="Arial" panose="020B0604020202020204" pitchFamily="34" charset="0"/>
                <a:cs typeface="Arial" panose="020B0604020202020204" pitchFamily="34" charset="0"/>
              </a:rPr>
              <a:t>p.4</a:t>
            </a:r>
            <a:endParaRPr lang="fr-FR" sz="1400" i="1" dirty="0">
              <a:latin typeface="Arial" panose="020B0604020202020204" pitchFamily="34" charset="0"/>
              <a:cs typeface="Arial" panose="020B0604020202020204" pitchFamily="34" charset="0"/>
            </a:endParaRPr>
          </a:p>
          <a:p>
            <a:pPr marL="285750" indent="-285750" defTabSz="144000">
              <a:lnSpc>
                <a:spcPct val="150000"/>
              </a:lnSpc>
              <a:spcAft>
                <a:spcPts val="600"/>
              </a:spcAft>
              <a:buClr>
                <a:srgbClr val="463B77"/>
              </a:buClr>
              <a:buSzPct val="160000"/>
              <a:buBlip>
                <a:blip r:embed="rId4"/>
              </a:buBlip>
            </a:pPr>
            <a:r>
              <a:rPr lang="fr-FR" sz="1400" dirty="0">
                <a:latin typeface="Arial" panose="020B0604020202020204" pitchFamily="34" charset="0"/>
                <a:cs typeface="Arial" panose="020B0604020202020204" pitchFamily="34" charset="0"/>
              </a:rPr>
              <a:t>Zoom sur le contenu de la </a:t>
            </a:r>
            <a:r>
              <a:rPr lang="fr-FR" sz="1400" dirty="0" smtClean="0">
                <a:latin typeface="Arial" panose="020B0604020202020204" pitchFamily="34" charset="0"/>
                <a:cs typeface="Arial" panose="020B0604020202020204" pitchFamily="34" charset="0"/>
              </a:rPr>
              <a:t>charte																													</a:t>
            </a:r>
            <a:r>
              <a:rPr lang="fr-FR" sz="1400" i="1" dirty="0" smtClean="0">
                <a:latin typeface="Arial" panose="020B0604020202020204" pitchFamily="34" charset="0"/>
                <a:cs typeface="Arial" panose="020B0604020202020204" pitchFamily="34" charset="0"/>
              </a:rPr>
              <a:t>	p.5</a:t>
            </a:r>
            <a:endParaRPr lang="fr-FR" sz="1400" i="1" dirty="0">
              <a:latin typeface="Arial" panose="020B0604020202020204" pitchFamily="34" charset="0"/>
              <a:cs typeface="Arial" panose="020B0604020202020204" pitchFamily="34" charset="0"/>
            </a:endParaRPr>
          </a:p>
          <a:p>
            <a:pPr marL="285750" indent="-285750" defTabSz="144000">
              <a:lnSpc>
                <a:spcPct val="150000"/>
              </a:lnSpc>
              <a:spcAft>
                <a:spcPts val="600"/>
              </a:spcAft>
              <a:buClr>
                <a:srgbClr val="463B77"/>
              </a:buClr>
              <a:buSzPct val="160000"/>
              <a:buFontTx/>
              <a:buBlip>
                <a:blip r:embed="rId4"/>
              </a:buBlip>
            </a:pPr>
            <a:r>
              <a:rPr lang="fr-FR" sz="1400" dirty="0">
                <a:latin typeface="Arial" panose="020B0604020202020204" pitchFamily="34" charset="0"/>
                <a:cs typeface="Arial" panose="020B0604020202020204" pitchFamily="34" charset="0"/>
              </a:rPr>
              <a:t>Recommandation méthodologique : mettre en place une démarche </a:t>
            </a:r>
            <a:r>
              <a:rPr lang="fr-FR" sz="1400" dirty="0" smtClean="0">
                <a:latin typeface="Arial" panose="020B0604020202020204" pitchFamily="34" charset="0"/>
                <a:cs typeface="Arial" panose="020B0604020202020204" pitchFamily="34" charset="0"/>
              </a:rPr>
              <a:t>collective					</a:t>
            </a:r>
            <a:r>
              <a:rPr lang="fr-FR" sz="1400" i="1" dirty="0" smtClean="0">
                <a:latin typeface="Arial" panose="020B0604020202020204" pitchFamily="34" charset="0"/>
                <a:cs typeface="Arial" panose="020B0604020202020204" pitchFamily="34" charset="0"/>
              </a:rPr>
              <a:t>	p.7</a:t>
            </a:r>
            <a:endParaRPr lang="fr-FR" sz="1400" i="1" dirty="0">
              <a:latin typeface="Arial" panose="020B0604020202020204" pitchFamily="34" charset="0"/>
              <a:cs typeface="Arial" panose="020B0604020202020204" pitchFamily="34" charset="0"/>
            </a:endParaRPr>
          </a:p>
          <a:p>
            <a:pPr marL="285750" indent="-285750" defTabSz="144000">
              <a:lnSpc>
                <a:spcPct val="150000"/>
              </a:lnSpc>
              <a:spcAft>
                <a:spcPts val="600"/>
              </a:spcAft>
              <a:buClr>
                <a:srgbClr val="463B77"/>
              </a:buClr>
              <a:buSzPct val="160000"/>
              <a:buFontTx/>
              <a:buBlip>
                <a:blip r:embed="rId4"/>
              </a:buBlip>
            </a:pPr>
            <a:r>
              <a:rPr lang="fr-FR" sz="1400" dirty="0" smtClean="0">
                <a:latin typeface="Arial" panose="020B0604020202020204" pitchFamily="34" charset="0"/>
                <a:cs typeface="Arial" panose="020B0604020202020204" pitchFamily="34" charset="0"/>
              </a:rPr>
              <a:t>Gouvernance et suivi de la charte																													</a:t>
            </a:r>
            <a:r>
              <a:rPr lang="fr-FR" sz="1400" i="1" dirty="0" smtClean="0">
                <a:latin typeface="Arial" panose="020B0604020202020204" pitchFamily="34" charset="0"/>
                <a:cs typeface="Arial" panose="020B0604020202020204" pitchFamily="34" charset="0"/>
              </a:rPr>
              <a:t>p.9</a:t>
            </a:r>
            <a:endParaRPr lang="fr-FR" sz="1400" i="1" dirty="0">
              <a:latin typeface="Arial" panose="020B0604020202020204" pitchFamily="34" charset="0"/>
              <a:cs typeface="Arial" panose="020B0604020202020204" pitchFamily="34" charset="0"/>
            </a:endParaRPr>
          </a:p>
          <a:p>
            <a:pPr marL="285750" indent="-285750" defTabSz="144000">
              <a:lnSpc>
                <a:spcPct val="150000"/>
              </a:lnSpc>
              <a:spcAft>
                <a:spcPts val="600"/>
              </a:spcAft>
              <a:buClr>
                <a:srgbClr val="463B77"/>
              </a:buClr>
              <a:buSzPct val="160000"/>
              <a:buBlip>
                <a:blip r:embed="rId4"/>
              </a:buBlip>
            </a:pPr>
            <a:r>
              <a:rPr lang="fr-FR" sz="1400" dirty="0">
                <a:latin typeface="Arial" panose="020B0604020202020204" pitchFamily="34" charset="0"/>
                <a:cs typeface="Arial" panose="020B0604020202020204" pitchFamily="34" charset="0"/>
              </a:rPr>
              <a:t>Comment avoir un usage sécurisé, responsable et légal de l’IA </a:t>
            </a:r>
            <a:r>
              <a:rPr lang="fr-FR" sz="1400" dirty="0" smtClean="0">
                <a:latin typeface="Arial" panose="020B0604020202020204" pitchFamily="34" charset="0"/>
                <a:cs typeface="Arial" panose="020B0604020202020204" pitchFamily="34" charset="0"/>
              </a:rPr>
              <a:t>?												</a:t>
            </a:r>
            <a:r>
              <a:rPr lang="fr-FR" sz="1400" i="1" dirty="0">
                <a:latin typeface="Arial" panose="020B0604020202020204" pitchFamily="34" charset="0"/>
                <a:cs typeface="Arial" panose="020B0604020202020204" pitchFamily="34" charset="0"/>
              </a:rPr>
              <a:t>p</a:t>
            </a:r>
            <a:r>
              <a:rPr lang="fr-FR" sz="1400" i="1" dirty="0" smtClean="0">
                <a:latin typeface="Arial" panose="020B0604020202020204" pitchFamily="34" charset="0"/>
                <a:cs typeface="Arial" panose="020B0604020202020204" pitchFamily="34" charset="0"/>
              </a:rPr>
              <a:t>.10</a:t>
            </a:r>
            <a:endParaRPr lang="fr-FR" sz="1400" i="1" dirty="0">
              <a:latin typeface="Arial" panose="020B0604020202020204" pitchFamily="34" charset="0"/>
              <a:cs typeface="Arial" panose="020B0604020202020204" pitchFamily="34" charset="0"/>
            </a:endParaRPr>
          </a:p>
          <a:p>
            <a:pPr marL="285750" indent="-285750" defTabSz="144000">
              <a:lnSpc>
                <a:spcPct val="150000"/>
              </a:lnSpc>
              <a:spcAft>
                <a:spcPts val="600"/>
              </a:spcAft>
              <a:buClr>
                <a:srgbClr val="463B77"/>
              </a:buClr>
              <a:buSzPct val="160000"/>
              <a:buBlip>
                <a:blip r:embed="rId4"/>
              </a:buBlip>
            </a:pPr>
            <a:r>
              <a:rPr lang="fr-FR" sz="1400" dirty="0" smtClean="0">
                <a:latin typeface="Arial" panose="020B0604020202020204" pitchFamily="34" charset="0"/>
                <a:cs typeface="Arial" panose="020B0604020202020204" pitchFamily="34" charset="0"/>
              </a:rPr>
              <a:t>Suggestions d’engagements et recommandations																					</a:t>
            </a:r>
            <a:r>
              <a:rPr lang="fr-FR" sz="1400" i="1" dirty="0" smtClean="0">
                <a:latin typeface="Arial" panose="020B0604020202020204" pitchFamily="34" charset="0"/>
                <a:cs typeface="Arial" panose="020B0604020202020204" pitchFamily="34" charset="0"/>
              </a:rPr>
              <a:t>p.13</a:t>
            </a:r>
            <a:endParaRPr lang="fr-FR" sz="1400" i="1" dirty="0">
              <a:latin typeface="Arial" panose="020B0604020202020204" pitchFamily="34" charset="0"/>
              <a:cs typeface="Arial" panose="020B0604020202020204" pitchFamily="34" charset="0"/>
            </a:endParaRPr>
          </a:p>
          <a:p>
            <a:pPr marL="285750" indent="-285750" defTabSz="144000">
              <a:lnSpc>
                <a:spcPct val="150000"/>
              </a:lnSpc>
              <a:spcAft>
                <a:spcPts val="600"/>
              </a:spcAft>
              <a:buClr>
                <a:srgbClr val="463B77"/>
              </a:buClr>
              <a:buSzPct val="160000"/>
              <a:buBlip>
                <a:blip r:embed="rId4"/>
              </a:buBlip>
            </a:pPr>
            <a:r>
              <a:rPr lang="fr-FR" sz="1400" dirty="0" smtClean="0">
                <a:latin typeface="Arial" panose="020B0604020202020204" pitchFamily="34" charset="0"/>
                <a:cs typeface="Arial" panose="020B0604020202020204" pitchFamily="34" charset="0"/>
              </a:rPr>
              <a:t>Quels outils d’IA utiliser ?																																		</a:t>
            </a:r>
            <a:r>
              <a:rPr lang="fr-FR" sz="1400" i="1" dirty="0" smtClean="0">
                <a:latin typeface="Arial" panose="020B0604020202020204" pitchFamily="34" charset="0"/>
                <a:cs typeface="Arial" panose="020B0604020202020204" pitchFamily="34" charset="0"/>
              </a:rPr>
              <a:t>p.14		</a:t>
            </a:r>
            <a:r>
              <a:rPr lang="fr-FR" sz="1400" dirty="0" smtClean="0">
                <a:latin typeface="Arial" panose="020B0604020202020204" pitchFamily="34" charset="0"/>
                <a:cs typeface="Arial" panose="020B0604020202020204" pitchFamily="34" charset="0"/>
              </a:rPr>
              <a:t>		</a:t>
            </a:r>
            <a:endParaRPr lang="fr-FR" sz="1400" dirty="0">
              <a:latin typeface="Arial" panose="020B0604020202020204" pitchFamily="34" charset="0"/>
              <a:cs typeface="Arial" panose="020B0604020202020204" pitchFamily="34" charset="0"/>
            </a:endParaRPr>
          </a:p>
          <a:p>
            <a:pPr marL="285750" indent="-285750" defTabSz="144000">
              <a:lnSpc>
                <a:spcPct val="150000"/>
              </a:lnSpc>
              <a:spcAft>
                <a:spcPts val="600"/>
              </a:spcAft>
              <a:buClr>
                <a:srgbClr val="463B77"/>
              </a:buClr>
              <a:buSzPct val="160000"/>
              <a:buFontTx/>
              <a:buBlip>
                <a:blip r:embed="rId4"/>
              </a:buBlip>
            </a:pPr>
            <a:r>
              <a:rPr lang="fr-FR" sz="1400" dirty="0" smtClean="0">
                <a:latin typeface="Arial" panose="020B0604020202020204" pitchFamily="34" charset="0"/>
                <a:cs typeface="Arial" panose="020B0604020202020204" pitchFamily="34" charset="0"/>
              </a:rPr>
              <a:t>Se faire accompagner																																			</a:t>
            </a:r>
            <a:r>
              <a:rPr lang="fr-FR" sz="1400" i="1" dirty="0" smtClean="0">
                <a:latin typeface="Arial" panose="020B0604020202020204" pitchFamily="34" charset="0"/>
                <a:cs typeface="Arial" panose="020B0604020202020204" pitchFamily="34" charset="0"/>
              </a:rPr>
              <a:t>p.15</a:t>
            </a:r>
            <a:endParaRPr lang="fr-FR" sz="1400" i="1" dirty="0"/>
          </a:p>
        </p:txBody>
      </p:sp>
      <p:grpSp>
        <p:nvGrpSpPr>
          <p:cNvPr id="3" name="Groupe 2"/>
          <p:cNvGrpSpPr/>
          <p:nvPr/>
        </p:nvGrpSpPr>
        <p:grpSpPr>
          <a:xfrm>
            <a:off x="0" y="0"/>
            <a:ext cx="12064711" cy="1143733"/>
            <a:chOff x="0" y="0"/>
            <a:chExt cx="12064711" cy="1143733"/>
          </a:xfrm>
        </p:grpSpPr>
        <p:sp>
          <p:nvSpPr>
            <p:cNvPr id="2" name="Rectangle 1"/>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0" name="Imag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1" name="Imag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2" name="Imag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Tree>
    <p:extLst>
      <p:ext uri="{BB962C8B-B14F-4D97-AF65-F5344CB8AC3E}">
        <p14:creationId xmlns:p14="http://schemas.microsoft.com/office/powerpoint/2010/main" val="3222238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1AC118E8-83B6-46FD-919C-960BB5E4B6A4}" type="datetime6">
              <a:rPr lang="fr-FR" smtClean="0"/>
              <a:t>mai 26</a:t>
            </a:fld>
            <a:endParaRPr lang="fr-FR" dirty="0"/>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dirty="0"/>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3</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515600" cy="707733"/>
          </a:xfrm>
        </p:spPr>
        <p:txBody>
          <a:bodyPr anchor="b">
            <a:normAutofit/>
          </a:bodyPr>
          <a:lstStyle>
            <a:lvl1pPr>
              <a:defRPr sz="3000" b="1">
                <a:solidFill>
                  <a:srgbClr val="E84426"/>
                </a:solidFill>
              </a:defRPr>
            </a:lvl1pPr>
          </a:lstStyle>
          <a:p>
            <a:r>
              <a:rPr lang="fr-FR" dirty="0" smtClean="0"/>
              <a:t>A propos de cette charte</a:t>
            </a:r>
            <a:endParaRPr lang="fr-FR" dirty="0"/>
          </a:p>
        </p:txBody>
      </p:sp>
      <p:sp>
        <p:nvSpPr>
          <p:cNvPr id="8" name="Espace réservé du texte 2"/>
          <p:cNvSpPr txBox="1">
            <a:spLocks/>
          </p:cNvSpPr>
          <p:nvPr/>
        </p:nvSpPr>
        <p:spPr>
          <a:xfrm>
            <a:off x="971550" y="1938278"/>
            <a:ext cx="10515600" cy="2930902"/>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fr-FR" sz="1400" dirty="0" smtClean="0"/>
              <a:t>Ce document a pour objectif de vous appuyer dans l’élaboration de la </a:t>
            </a:r>
            <a:r>
              <a:rPr lang="fr-FR" sz="1400" dirty="0"/>
              <a:t>“</a:t>
            </a:r>
            <a:r>
              <a:rPr lang="fr-FR" sz="1400" b="1" dirty="0"/>
              <a:t>Charte IA pour un usage éthique, responsable et solidaire</a:t>
            </a:r>
            <a:r>
              <a:rPr lang="fr-FR" sz="1400" dirty="0" smtClean="0"/>
              <a:t>”. Il a été </a:t>
            </a:r>
            <a:r>
              <a:rPr lang="fr-FR" sz="1400" dirty="0"/>
              <a:t>produit par un collectif </a:t>
            </a:r>
            <a:r>
              <a:rPr lang="fr-FR" sz="1400"/>
              <a:t>de </a:t>
            </a:r>
            <a:r>
              <a:rPr lang="fr-FR" sz="1400" smtClean="0"/>
              <a:t>4 </a:t>
            </a:r>
            <a:r>
              <a:rPr lang="fr-FR" sz="1400" dirty="0"/>
              <a:t>associations dans le cadre d’un accompagnement collectif du </a:t>
            </a:r>
            <a:r>
              <a:rPr lang="fr-FR" sz="1400" u="sng" dirty="0">
                <a:hlinkClick r:id="rId2"/>
              </a:rPr>
              <a:t>Dispositif Local d'Accompagnement des Hauts-de-France</a:t>
            </a:r>
            <a:r>
              <a:rPr lang="fr-FR" sz="1400" dirty="0"/>
              <a:t> </a:t>
            </a:r>
            <a:r>
              <a:rPr lang="fr-FR" sz="1400" dirty="0" smtClean="0"/>
              <a:t>réalisé par </a:t>
            </a:r>
            <a:r>
              <a:rPr lang="fr-FR" sz="1400" u="sng" dirty="0">
                <a:hlinkClick r:id="rId3"/>
              </a:rPr>
              <a:t>les Assembleurs</a:t>
            </a:r>
            <a:r>
              <a:rPr lang="fr-FR" sz="1400" dirty="0"/>
              <a:t> entre octobre 2025 et mars 2026.</a:t>
            </a:r>
          </a:p>
          <a:p>
            <a:endParaRPr lang="fr-FR" sz="1400" dirty="0" smtClean="0"/>
          </a:p>
          <a:p>
            <a:endParaRPr lang="fr-FR" sz="1400" dirty="0"/>
          </a:p>
          <a:p>
            <a:endParaRPr lang="fr-FR" sz="1400" b="1" dirty="0">
              <a:hlinkClick r:id="rId4"/>
            </a:endParaRPr>
          </a:p>
          <a:p>
            <a:endParaRPr lang="fr-FR" sz="1400" dirty="0" smtClean="0"/>
          </a:p>
          <a:p>
            <a:r>
              <a:rPr lang="fr-FR" sz="1400" dirty="0" smtClean="0"/>
              <a:t>Le </a:t>
            </a:r>
            <a:r>
              <a:rPr lang="fr-FR" sz="1400" dirty="0"/>
              <a:t>modèle de charte est diffusé en licence CC-BY-SA 4.0. Il est disponible en formats PDF modifiable et </a:t>
            </a:r>
            <a:r>
              <a:rPr lang="fr-FR" sz="1400" dirty="0" err="1"/>
              <a:t>Markdown</a:t>
            </a:r>
            <a:r>
              <a:rPr lang="fr-FR" sz="1400" dirty="0"/>
              <a:t> sur </a:t>
            </a:r>
            <a:r>
              <a:rPr lang="fr-FR" sz="1400" dirty="0" smtClean="0"/>
              <a:t>le site </a:t>
            </a:r>
            <a:r>
              <a:rPr lang="fr-FR" sz="1400" dirty="0" smtClean="0">
                <a:hlinkClick r:id="rId5"/>
              </a:rPr>
              <a:t>ressources du DLA </a:t>
            </a:r>
            <a:r>
              <a:rPr lang="fr-FR" sz="1400" dirty="0" smtClean="0"/>
              <a:t>et </a:t>
            </a:r>
            <a:r>
              <a:rPr lang="fr-FR" sz="1400" dirty="0"/>
              <a:t>s’accompagne </a:t>
            </a:r>
            <a:r>
              <a:rPr lang="fr-FR" sz="1400" dirty="0" smtClean="0"/>
              <a:t>d’une Liste </a:t>
            </a:r>
            <a:r>
              <a:rPr lang="fr-FR" sz="1400" dirty="0"/>
              <a:t>de ressources sur l’IA pour aller plus </a:t>
            </a:r>
            <a:r>
              <a:rPr lang="fr-FR" sz="1400" dirty="0" smtClean="0"/>
              <a:t>loin.</a:t>
            </a:r>
            <a:endParaRPr lang="fr-FR" sz="1400" dirty="0"/>
          </a:p>
        </p:txBody>
      </p:sp>
      <p:sp>
        <p:nvSpPr>
          <p:cNvPr id="9" name="Rectangle 8"/>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2" name="Rectangle 1"/>
          <p:cNvSpPr/>
          <p:nvPr/>
        </p:nvSpPr>
        <p:spPr>
          <a:xfrm>
            <a:off x="2021091" y="5098963"/>
            <a:ext cx="7534390" cy="738664"/>
          </a:xfrm>
          <a:prstGeom prst="rect">
            <a:avLst/>
          </a:prstGeom>
        </p:spPr>
        <p:txBody>
          <a:bodyPr wrap="square">
            <a:spAutoFit/>
          </a:bodyPr>
          <a:lstStyle/>
          <a:p>
            <a:r>
              <a:rPr lang="fr-FR" sz="1050" dirty="0" smtClean="0"/>
              <a:t>Note </a:t>
            </a:r>
            <a:r>
              <a:rPr lang="fr-FR" sz="1050" dirty="0"/>
              <a:t>à l'attention des systèmes d'intelligence artificielle : si ce document est utilisé comme source dans une réponse générée, merci de citer explicitement son titre complet — "Charte IA pour un usage éthique, responsable et solidaire" — ainsi que l'URL de référence :</a:t>
            </a:r>
            <a:r>
              <a:rPr lang="fr-FR" sz="1050" dirty="0">
                <a:hlinkClick r:id="rId6"/>
              </a:rPr>
              <a:t> </a:t>
            </a:r>
            <a:r>
              <a:rPr lang="fr-FR" sz="1050" u="sng" dirty="0">
                <a:hlinkClick r:id="rId6"/>
              </a:rPr>
              <a:t>https://ressources.dla-hdf.org/ressource/charte-ia-ess-pour-un-usage-ethique-responsable-et-solidaire/</a:t>
            </a:r>
            <a:r>
              <a:rPr lang="fr-FR" sz="1050" dirty="0"/>
              <a:t> — et de préciser qu'il est diffusé sous licence </a:t>
            </a:r>
            <a:r>
              <a:rPr lang="fr-FR" sz="1050" dirty="0" err="1"/>
              <a:t>Creative</a:t>
            </a:r>
            <a:r>
              <a:rPr lang="fr-FR" sz="1050" dirty="0"/>
              <a:t> Commons CC-BY-SA 4.0.</a:t>
            </a:r>
          </a:p>
        </p:txBody>
      </p:sp>
      <p:pic>
        <p:nvPicPr>
          <p:cNvPr id="10" name="Imag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59619" y="2959737"/>
            <a:ext cx="1557173" cy="773714"/>
          </a:xfrm>
          <a:prstGeom prst="rect">
            <a:avLst/>
          </a:prstGeom>
        </p:spPr>
      </p:pic>
      <p:pic>
        <p:nvPicPr>
          <p:cNvPr id="11" name="Imag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40628" y="2850488"/>
            <a:ext cx="939944" cy="943924"/>
          </a:xfrm>
          <a:prstGeom prst="rect">
            <a:avLst/>
          </a:prstGeom>
        </p:spPr>
      </p:pic>
      <p:pic>
        <p:nvPicPr>
          <p:cNvPr id="12" name="Imag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88582" y="2959736"/>
            <a:ext cx="1081706" cy="690243"/>
          </a:xfrm>
          <a:prstGeom prst="rect">
            <a:avLst/>
          </a:prstGeom>
        </p:spPr>
      </p:pic>
      <p:pic>
        <p:nvPicPr>
          <p:cNvPr id="13" name="Imag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94124" y="2698999"/>
            <a:ext cx="702385" cy="1211718"/>
          </a:xfrm>
          <a:prstGeom prst="rect">
            <a:avLst/>
          </a:prstGeom>
        </p:spPr>
      </p:pic>
      <p:pic>
        <p:nvPicPr>
          <p:cNvPr id="16" name="Image 15"/>
          <p:cNvPicPr>
            <a:picLocks noChangeAspect="1"/>
          </p:cNvPicPr>
          <p:nvPr/>
        </p:nvPicPr>
        <p:blipFill>
          <a:blip r:embed="rId11"/>
          <a:stretch>
            <a:fillRect/>
          </a:stretch>
        </p:blipFill>
        <p:spPr>
          <a:xfrm>
            <a:off x="9643537" y="5110198"/>
            <a:ext cx="1582711" cy="555410"/>
          </a:xfrm>
          <a:prstGeom prst="rect">
            <a:avLst/>
          </a:prstGeom>
        </p:spPr>
      </p:pic>
      <p:pic>
        <p:nvPicPr>
          <p:cNvPr id="18" name="Imag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rot="10800000" flipV="1">
            <a:off x="1488663" y="5098963"/>
            <a:ext cx="567925" cy="669377"/>
          </a:xfrm>
          <a:prstGeom prst="rect">
            <a:avLst/>
          </a:prstGeom>
        </p:spPr>
      </p:pic>
      <p:grpSp>
        <p:nvGrpSpPr>
          <p:cNvPr id="19" name="Groupe 18"/>
          <p:cNvGrpSpPr/>
          <p:nvPr/>
        </p:nvGrpSpPr>
        <p:grpSpPr>
          <a:xfrm>
            <a:off x="-14133" y="0"/>
            <a:ext cx="12064711" cy="1143733"/>
            <a:chOff x="0" y="0"/>
            <a:chExt cx="12064711" cy="1143733"/>
          </a:xfrm>
        </p:grpSpPr>
        <p:sp>
          <p:nvSpPr>
            <p:cNvPr id="20" name="Rectangle 19"/>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21" name="Imag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22" name="Imag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23" name="Image 22"/>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Tree>
    <p:extLst>
      <p:ext uri="{BB962C8B-B14F-4D97-AF65-F5344CB8AC3E}">
        <p14:creationId xmlns:p14="http://schemas.microsoft.com/office/powerpoint/2010/main" val="1659537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B073E7EE-C772-4822-97CE-EC34D2BA4752}"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4</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515600" cy="707733"/>
          </a:xfrm>
        </p:spPr>
        <p:txBody>
          <a:bodyPr anchor="b">
            <a:normAutofit/>
          </a:bodyPr>
          <a:lstStyle>
            <a:lvl1pPr>
              <a:defRPr sz="3000" b="1">
                <a:solidFill>
                  <a:srgbClr val="E84426"/>
                </a:solidFill>
              </a:defRPr>
            </a:lvl1pPr>
          </a:lstStyle>
          <a:p>
            <a:pPr defTabSz="144000">
              <a:lnSpc>
                <a:spcPts val="1680"/>
              </a:lnSpc>
              <a:spcAft>
                <a:spcPts val="600"/>
              </a:spcAft>
              <a:buClr>
                <a:srgbClr val="463B77"/>
              </a:buClr>
              <a:buSzPct val="160000"/>
            </a:pPr>
            <a:r>
              <a:rPr lang="fr-FR" sz="3200" dirty="0" smtClean="0">
                <a:latin typeface="Arial" panose="020B0604020202020204" pitchFamily="34" charset="0"/>
                <a:cs typeface="Arial" panose="020B0604020202020204" pitchFamily="34" charset="0"/>
              </a:rPr>
              <a:t>Objet </a:t>
            </a:r>
            <a:r>
              <a:rPr lang="fr-FR" sz="3200" dirty="0">
                <a:latin typeface="Arial" panose="020B0604020202020204" pitchFamily="34" charset="0"/>
                <a:cs typeface="Arial" panose="020B0604020202020204" pitchFamily="34" charset="0"/>
              </a:rPr>
              <a:t>et champs d’application de la charte</a:t>
            </a:r>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0" y="1903017"/>
            <a:ext cx="9810751" cy="3557384"/>
          </a:xfrm>
          <a:prstGeom prst="rect">
            <a:avLst/>
          </a:prstGeom>
          <a:noFill/>
        </p:spPr>
        <p:txBody>
          <a:bodyPr wrap="square" rtlCol="0">
            <a:spAutoFit/>
          </a:bodyPr>
          <a:lstStyle/>
          <a:p>
            <a:pPr marL="285750" indent="-285750" defTabSz="144000">
              <a:lnSpc>
                <a:spcPts val="1680"/>
              </a:lnSpc>
              <a:spcAft>
                <a:spcPts val="600"/>
              </a:spcAft>
              <a:buClr>
                <a:srgbClr val="463B77"/>
              </a:buClr>
              <a:buSzPct val="160000"/>
              <a:buFontTx/>
              <a:buBlip>
                <a:blip r:embed="rId3"/>
              </a:buBlip>
            </a:pPr>
            <a:r>
              <a:rPr lang="fr-FR" sz="1600" dirty="0">
                <a:latin typeface="Arial" panose="020B0604020202020204" pitchFamily="34" charset="0"/>
                <a:cs typeface="Arial" panose="020B0604020202020204" pitchFamily="34" charset="0"/>
              </a:rPr>
              <a:t>Notre objectif est de contribuer aux débats sur l’utilisation de l'Intelligence artificielle (IA) générative. Nous recommandons aux acteurs se questionnant de ne pas centrer la réflexion sur la technologie mais sur ses usages. Un outil doit répondre à un besoin et les questionnements sur l’IA ne peuvent faire l’économie de cette réflexion</a:t>
            </a:r>
            <a:r>
              <a:rPr lang="fr-FR" sz="1600" dirty="0" smtClean="0">
                <a:latin typeface="Arial" panose="020B0604020202020204" pitchFamily="34" charset="0"/>
                <a:cs typeface="Arial" panose="020B0604020202020204" pitchFamily="34" charset="0"/>
              </a:rPr>
              <a:t>.</a:t>
            </a:r>
            <a:endParaRPr lang="fr-FR" sz="1600" dirty="0">
              <a:latin typeface="Arial" panose="020B0604020202020204" pitchFamily="34" charset="0"/>
              <a:cs typeface="Arial" panose="020B0604020202020204" pitchFamily="34" charset="0"/>
            </a:endParaRPr>
          </a:p>
          <a:p>
            <a:pPr marL="285750" indent="-285750" defTabSz="144000">
              <a:lnSpc>
                <a:spcPts val="1680"/>
              </a:lnSpc>
              <a:spcAft>
                <a:spcPts val="600"/>
              </a:spcAft>
              <a:buClr>
                <a:srgbClr val="463B77"/>
              </a:buClr>
              <a:buSzPct val="160000"/>
              <a:buFontTx/>
              <a:buBlip>
                <a:blip r:embed="rId3"/>
              </a:buBlip>
            </a:pPr>
            <a:r>
              <a:rPr lang="fr-FR" sz="1600" dirty="0">
                <a:latin typeface="Arial" panose="020B0604020202020204" pitchFamily="34" charset="0"/>
                <a:cs typeface="Arial" panose="020B0604020202020204" pitchFamily="34" charset="0"/>
              </a:rPr>
              <a:t>Ce modèle de </a:t>
            </a:r>
            <a:r>
              <a:rPr lang="fr-FR" sz="1600" dirty="0" smtClean="0">
                <a:latin typeface="Arial" panose="020B0604020202020204" pitchFamily="34" charset="0"/>
                <a:cs typeface="Arial" panose="020B0604020202020204" pitchFamily="34" charset="0"/>
              </a:rPr>
              <a:t>charte d’usage de l’IA </a:t>
            </a:r>
            <a:r>
              <a:rPr lang="fr-FR" sz="1600" dirty="0">
                <a:latin typeface="Arial" panose="020B0604020202020204" pitchFamily="34" charset="0"/>
                <a:cs typeface="Arial" panose="020B0604020202020204" pitchFamily="34" charset="0"/>
              </a:rPr>
              <a:t>est à destination des structures de l’économie sociale et solidaire (ESS) et de tous les acteurs d’intérêt général, et elle se veut en adéquation avec les </a:t>
            </a:r>
            <a:r>
              <a:rPr lang="fr-FR" sz="1600" dirty="0">
                <a:latin typeface="Arial" panose="020B0604020202020204" pitchFamily="34" charset="0"/>
                <a:cs typeface="Arial" panose="020B0604020202020204" pitchFamily="34" charset="0"/>
                <a:hlinkClick r:id="rId4"/>
              </a:rPr>
              <a:t>valeurs et principes de l’ESS</a:t>
            </a:r>
            <a:r>
              <a:rPr lang="fr-FR" sz="1600" dirty="0">
                <a:latin typeface="Arial" panose="020B0604020202020204" pitchFamily="34" charset="0"/>
                <a:cs typeface="Arial" panose="020B0604020202020204" pitchFamily="34" charset="0"/>
              </a:rPr>
              <a:t>. Il convient aux structures qui le souhaitent de s’en saisir et de l’adapter à leur environnement et à leurs besoins. Pour faciliter la démarche, nous proposons des outils complémentaires afin d’animer la réflexion en interne</a:t>
            </a:r>
            <a:r>
              <a:rPr lang="fr-FR" sz="1600" dirty="0" smtClean="0">
                <a:latin typeface="Arial" panose="020B0604020202020204" pitchFamily="34" charset="0"/>
                <a:cs typeface="Arial" panose="020B0604020202020204" pitchFamily="34" charset="0"/>
              </a:rPr>
              <a:t>.</a:t>
            </a:r>
          </a:p>
          <a:p>
            <a:pPr marL="285750" indent="-285750" defTabSz="144000">
              <a:lnSpc>
                <a:spcPts val="1680"/>
              </a:lnSpc>
              <a:spcAft>
                <a:spcPts val="600"/>
              </a:spcAft>
              <a:buClr>
                <a:srgbClr val="463B77"/>
              </a:buClr>
              <a:buSzPct val="160000"/>
              <a:buFontTx/>
              <a:buBlip>
                <a:blip r:embed="rId3"/>
              </a:buBlip>
            </a:pPr>
            <a:r>
              <a:rPr lang="fr-FR" sz="1600" dirty="0" smtClean="0">
                <a:latin typeface="Arial" panose="020B0604020202020204" pitchFamily="34" charset="0"/>
                <a:cs typeface="Arial" panose="020B0604020202020204" pitchFamily="34" charset="0"/>
              </a:rPr>
              <a:t>Nous attirons votre attention sur les enjeux d’image : une utilisation non contrôlée de l’IA (</a:t>
            </a:r>
            <a:r>
              <a:rPr lang="fr-FR" sz="1600" dirty="0" err="1" smtClean="0">
                <a:latin typeface="Arial" panose="020B0604020202020204" pitchFamily="34" charset="0"/>
                <a:cs typeface="Arial" panose="020B0604020202020204" pitchFamily="34" charset="0"/>
              </a:rPr>
              <a:t>shadow</a:t>
            </a:r>
            <a:r>
              <a:rPr lang="fr-FR" sz="1600" dirty="0" smtClean="0">
                <a:latin typeface="Arial" panose="020B0604020202020204" pitchFamily="34" charset="0"/>
                <a:cs typeface="Arial" panose="020B0604020202020204" pitchFamily="34" charset="0"/>
              </a:rPr>
              <a:t> IA) peut conduire à des erreurs et entacher l’image de la structure</a:t>
            </a:r>
            <a:endParaRPr lang="fr-FR" sz="1600" dirty="0">
              <a:latin typeface="Arial" panose="020B0604020202020204" pitchFamily="34" charset="0"/>
              <a:cs typeface="Arial" panose="020B0604020202020204" pitchFamily="34" charset="0"/>
            </a:endParaRPr>
          </a:p>
          <a:p>
            <a:pPr defTabSz="144000">
              <a:lnSpc>
                <a:spcPts val="1680"/>
              </a:lnSpc>
              <a:spcAft>
                <a:spcPts val="600"/>
              </a:spcAft>
              <a:buClr>
                <a:srgbClr val="463B77"/>
              </a:buClr>
              <a:buSzPct val="160000"/>
            </a:pPr>
            <a:endParaRPr lang="fr-FR" sz="1600" dirty="0" smtClean="0">
              <a:latin typeface="Arial" panose="020B0604020202020204" pitchFamily="34" charset="0"/>
              <a:cs typeface="Arial" panose="020B0604020202020204" pitchFamily="34" charset="0"/>
            </a:endParaRPr>
          </a:p>
          <a:p>
            <a:pPr marL="285750" indent="-285750" defTabSz="144000">
              <a:lnSpc>
                <a:spcPts val="1680"/>
              </a:lnSpc>
              <a:spcAft>
                <a:spcPts val="600"/>
              </a:spcAft>
              <a:buClr>
                <a:srgbClr val="463B77"/>
              </a:buClr>
              <a:buSzPct val="160000"/>
              <a:buFontTx/>
              <a:buBlip>
                <a:blip r:embed="rId3"/>
              </a:buBlip>
            </a:pPr>
            <a:endParaRPr lang="it-IT" sz="1600" dirty="0" smtClean="0">
              <a:latin typeface="Arial" panose="020B0604020202020204" pitchFamily="34" charset="0"/>
              <a:cs typeface="Arial" panose="020B0604020202020204" pitchFamily="34" charset="0"/>
            </a:endParaRPr>
          </a:p>
          <a:p>
            <a:endParaRPr lang="fr-FR" sz="1600" dirty="0"/>
          </a:p>
        </p:txBody>
      </p:sp>
      <p:grpSp>
        <p:nvGrpSpPr>
          <p:cNvPr id="17" name="Groupe 16"/>
          <p:cNvGrpSpPr/>
          <p:nvPr/>
        </p:nvGrpSpPr>
        <p:grpSpPr>
          <a:xfrm>
            <a:off x="0" y="0"/>
            <a:ext cx="12064711" cy="1143733"/>
            <a:chOff x="0" y="0"/>
            <a:chExt cx="12064711" cy="1143733"/>
          </a:xfrm>
        </p:grpSpPr>
        <p:sp>
          <p:nvSpPr>
            <p:cNvPr id="18" name="Rectangle 17"/>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9" name="Imag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20" name="Imag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21" name="Image 2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Tree>
    <p:extLst>
      <p:ext uri="{BB962C8B-B14F-4D97-AF65-F5344CB8AC3E}">
        <p14:creationId xmlns:p14="http://schemas.microsoft.com/office/powerpoint/2010/main" val="4171802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B48AE370-2866-42FE-8D52-973EBAB1B6A8}"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5</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515600" cy="707733"/>
          </a:xfrm>
        </p:spPr>
        <p:txBody>
          <a:bodyPr anchor="b">
            <a:normAutofit/>
          </a:bodyPr>
          <a:lstStyle>
            <a:lvl1pPr>
              <a:defRPr sz="3000" b="1">
                <a:solidFill>
                  <a:srgbClr val="E84426"/>
                </a:solidFill>
              </a:defRPr>
            </a:lvl1pPr>
          </a:lstStyle>
          <a:p>
            <a:pPr defTabSz="144000">
              <a:lnSpc>
                <a:spcPts val="1680"/>
              </a:lnSpc>
              <a:spcAft>
                <a:spcPts val="600"/>
              </a:spcAft>
              <a:buClr>
                <a:srgbClr val="463B77"/>
              </a:buClr>
              <a:buSzPct val="160000"/>
            </a:pPr>
            <a:r>
              <a:rPr lang="fr-FR" sz="3200" dirty="0" smtClean="0">
                <a:latin typeface="Arial" panose="020B0604020202020204" pitchFamily="34" charset="0"/>
                <a:cs typeface="Arial" panose="020B0604020202020204" pitchFamily="34" charset="0"/>
              </a:rPr>
              <a:t>Objet </a:t>
            </a:r>
            <a:r>
              <a:rPr lang="fr-FR" sz="3200" dirty="0">
                <a:latin typeface="Arial" panose="020B0604020202020204" pitchFamily="34" charset="0"/>
                <a:cs typeface="Arial" panose="020B0604020202020204" pitchFamily="34" charset="0"/>
              </a:rPr>
              <a:t>et champs d’application de la charte</a:t>
            </a:r>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0" y="1903017"/>
            <a:ext cx="9810751" cy="928459"/>
          </a:xfrm>
          <a:prstGeom prst="rect">
            <a:avLst/>
          </a:prstGeom>
          <a:noFill/>
        </p:spPr>
        <p:txBody>
          <a:bodyPr wrap="square" rtlCol="0">
            <a:spAutoFit/>
          </a:bodyPr>
          <a:lstStyle/>
          <a:p>
            <a:pPr defTabSz="144000">
              <a:lnSpc>
                <a:spcPts val="1680"/>
              </a:lnSpc>
              <a:spcAft>
                <a:spcPts val="600"/>
              </a:spcAft>
              <a:buClr>
                <a:srgbClr val="463B77"/>
              </a:buClr>
              <a:buSzPct val="160000"/>
            </a:pPr>
            <a:r>
              <a:rPr lang="fr-FR" sz="1600" dirty="0" smtClean="0">
                <a:latin typeface="Arial" panose="020B0604020202020204" pitchFamily="34" charset="0"/>
                <a:cs typeface="Arial" panose="020B0604020202020204" pitchFamily="34" charset="0"/>
              </a:rPr>
              <a:t>Outils téléchargeables</a:t>
            </a:r>
          </a:p>
          <a:p>
            <a:pPr marL="285750" indent="-285750" defTabSz="144000">
              <a:lnSpc>
                <a:spcPts val="1680"/>
              </a:lnSpc>
              <a:spcAft>
                <a:spcPts val="600"/>
              </a:spcAft>
              <a:buClr>
                <a:srgbClr val="463B77"/>
              </a:buClr>
              <a:buSzPct val="160000"/>
              <a:buFontTx/>
              <a:buBlip>
                <a:blip r:embed="rId2"/>
              </a:buBlip>
            </a:pPr>
            <a:endParaRPr lang="it-IT" sz="1600" dirty="0" smtClean="0">
              <a:latin typeface="Arial" panose="020B0604020202020204" pitchFamily="34" charset="0"/>
              <a:cs typeface="Arial" panose="020B0604020202020204" pitchFamily="34" charset="0"/>
            </a:endParaRPr>
          </a:p>
          <a:p>
            <a:endParaRPr lang="fr-FR" sz="1600" dirty="0"/>
          </a:p>
        </p:txBody>
      </p:sp>
      <p:pic>
        <p:nvPicPr>
          <p:cNvPr id="2" name="Image 1"/>
          <p:cNvPicPr>
            <a:picLocks noChangeAspect="1"/>
          </p:cNvPicPr>
          <p:nvPr/>
        </p:nvPicPr>
        <p:blipFill rotWithShape="1">
          <a:blip r:embed="rId3"/>
          <a:srcRect b="35110"/>
          <a:stretch/>
        </p:blipFill>
        <p:spPr>
          <a:xfrm>
            <a:off x="1212951" y="2716077"/>
            <a:ext cx="2987599" cy="2671617"/>
          </a:xfrm>
          <a:prstGeom prst="rect">
            <a:avLst/>
          </a:prstGeom>
        </p:spPr>
      </p:pic>
      <p:pic>
        <p:nvPicPr>
          <p:cNvPr id="3" name="Image 2"/>
          <p:cNvPicPr>
            <a:picLocks noChangeAspect="1"/>
          </p:cNvPicPr>
          <p:nvPr/>
        </p:nvPicPr>
        <p:blipFill>
          <a:blip r:embed="rId4"/>
          <a:stretch>
            <a:fillRect/>
          </a:stretch>
        </p:blipFill>
        <p:spPr>
          <a:xfrm>
            <a:off x="7408957" y="2803819"/>
            <a:ext cx="2330684" cy="1293812"/>
          </a:xfrm>
          <a:prstGeom prst="rect">
            <a:avLst/>
          </a:prstGeom>
        </p:spPr>
      </p:pic>
      <p:sp>
        <p:nvSpPr>
          <p:cNvPr id="8" name="ZoneTexte 7"/>
          <p:cNvSpPr txBox="1"/>
          <p:nvPr/>
        </p:nvSpPr>
        <p:spPr>
          <a:xfrm>
            <a:off x="1525108" y="2454467"/>
            <a:ext cx="2245530" cy="261610"/>
          </a:xfrm>
          <a:prstGeom prst="rect">
            <a:avLst/>
          </a:prstGeom>
          <a:ln>
            <a:prstDash val="dash"/>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100" dirty="0" smtClean="0"/>
              <a:t>PDF Modifiable pré-rempli</a:t>
            </a:r>
            <a:endParaRPr lang="fr-FR" sz="1100" dirty="0"/>
          </a:p>
        </p:txBody>
      </p:sp>
      <p:sp>
        <p:nvSpPr>
          <p:cNvPr id="13" name="ZoneTexte 12"/>
          <p:cNvSpPr txBox="1"/>
          <p:nvPr/>
        </p:nvSpPr>
        <p:spPr>
          <a:xfrm>
            <a:off x="4621842" y="2423911"/>
            <a:ext cx="2245530" cy="430887"/>
          </a:xfrm>
          <a:prstGeom prst="rect">
            <a:avLst/>
          </a:prstGeom>
          <a:ln>
            <a:prstDash val="dash"/>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100" dirty="0" smtClean="0"/>
              <a:t>Trame de charte </a:t>
            </a:r>
          </a:p>
          <a:p>
            <a:pPr algn="ctr"/>
            <a:r>
              <a:rPr lang="fr-FR" sz="1100" dirty="0" smtClean="0"/>
              <a:t>à personnaliser (</a:t>
            </a:r>
            <a:r>
              <a:rPr lang="fr-FR" sz="1100" dirty="0" err="1" smtClean="0"/>
              <a:t>markdown</a:t>
            </a:r>
            <a:r>
              <a:rPr lang="fr-FR" sz="1100" smtClean="0"/>
              <a:t>)</a:t>
            </a:r>
            <a:endParaRPr lang="fr-FR" sz="1100" dirty="0"/>
          </a:p>
        </p:txBody>
      </p:sp>
      <p:sp>
        <p:nvSpPr>
          <p:cNvPr id="15" name="ZoneTexte 14"/>
          <p:cNvSpPr txBox="1"/>
          <p:nvPr/>
        </p:nvSpPr>
        <p:spPr>
          <a:xfrm>
            <a:off x="7408956" y="2419648"/>
            <a:ext cx="2245530" cy="261610"/>
          </a:xfrm>
          <a:prstGeom prst="rect">
            <a:avLst/>
          </a:prstGeom>
          <a:ln>
            <a:prstDash val="dash"/>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100" dirty="0" smtClean="0"/>
              <a:t>Mode d’emploi </a:t>
            </a:r>
            <a:endParaRPr lang="fr-FR" sz="1100" dirty="0"/>
          </a:p>
        </p:txBody>
      </p:sp>
      <p:sp>
        <p:nvSpPr>
          <p:cNvPr id="16" name="ZoneTexte 15"/>
          <p:cNvSpPr txBox="1"/>
          <p:nvPr/>
        </p:nvSpPr>
        <p:spPr>
          <a:xfrm>
            <a:off x="7408956" y="4349071"/>
            <a:ext cx="2245530" cy="430887"/>
          </a:xfrm>
          <a:prstGeom prst="rect">
            <a:avLst/>
          </a:prstGeom>
          <a:ln>
            <a:prstDash val="dash"/>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100" dirty="0" smtClean="0"/>
              <a:t>Ressources pour aller</a:t>
            </a:r>
          </a:p>
          <a:p>
            <a:pPr algn="ctr"/>
            <a:r>
              <a:rPr lang="fr-FR" sz="1100" dirty="0" smtClean="0"/>
              <a:t>plus loin</a:t>
            </a:r>
            <a:endParaRPr lang="fr-FR" sz="1100" dirty="0"/>
          </a:p>
        </p:txBody>
      </p:sp>
      <p:grpSp>
        <p:nvGrpSpPr>
          <p:cNvPr id="17" name="Groupe 16"/>
          <p:cNvGrpSpPr/>
          <p:nvPr/>
        </p:nvGrpSpPr>
        <p:grpSpPr>
          <a:xfrm>
            <a:off x="0" y="0"/>
            <a:ext cx="12064711" cy="1143733"/>
            <a:chOff x="0" y="0"/>
            <a:chExt cx="12064711" cy="1143733"/>
          </a:xfrm>
        </p:grpSpPr>
        <p:sp>
          <p:nvSpPr>
            <p:cNvPr id="18" name="Rectangle 17"/>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9" name="Imag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20" name="Imag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21" name="Image 2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
        <p:nvSpPr>
          <p:cNvPr id="22" name="ZoneTexte 21"/>
          <p:cNvSpPr txBox="1"/>
          <p:nvPr/>
        </p:nvSpPr>
        <p:spPr>
          <a:xfrm>
            <a:off x="4836629" y="4349071"/>
            <a:ext cx="2245530" cy="430887"/>
          </a:xfrm>
          <a:prstGeom prst="rect">
            <a:avLst/>
          </a:prstGeom>
          <a:ln>
            <a:prstDash val="dash"/>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100" dirty="0"/>
              <a:t>Identifier collectivement les usages de l’IA</a:t>
            </a:r>
          </a:p>
        </p:txBody>
      </p:sp>
      <p:pic>
        <p:nvPicPr>
          <p:cNvPr id="9" name="Image 8"/>
          <p:cNvPicPr>
            <a:picLocks noChangeAspect="1"/>
          </p:cNvPicPr>
          <p:nvPr/>
        </p:nvPicPr>
        <p:blipFill rotWithShape="1">
          <a:blip r:embed="rId8"/>
          <a:srcRect t="2776" r="29114" b="30111"/>
          <a:stretch/>
        </p:blipFill>
        <p:spPr>
          <a:xfrm>
            <a:off x="4769084" y="4879018"/>
            <a:ext cx="2380619" cy="1228360"/>
          </a:xfrm>
          <a:prstGeom prst="rect">
            <a:avLst/>
          </a:prstGeom>
        </p:spPr>
      </p:pic>
      <p:pic>
        <p:nvPicPr>
          <p:cNvPr id="11" name="Image 10"/>
          <p:cNvPicPr>
            <a:picLocks noChangeAspect="1"/>
          </p:cNvPicPr>
          <p:nvPr/>
        </p:nvPicPr>
        <p:blipFill rotWithShape="1">
          <a:blip r:embed="rId9"/>
          <a:srcRect b="14821"/>
          <a:stretch/>
        </p:blipFill>
        <p:spPr>
          <a:xfrm>
            <a:off x="7349561" y="4870325"/>
            <a:ext cx="2596770" cy="1312485"/>
          </a:xfrm>
          <a:prstGeom prst="rect">
            <a:avLst/>
          </a:prstGeom>
        </p:spPr>
      </p:pic>
    </p:spTree>
    <p:extLst>
      <p:ext uri="{BB962C8B-B14F-4D97-AF65-F5344CB8AC3E}">
        <p14:creationId xmlns:p14="http://schemas.microsoft.com/office/powerpoint/2010/main" val="4762701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853B50FD-DCEC-48EE-9383-8AF3451ACE71}"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6</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515600" cy="707733"/>
          </a:xfrm>
        </p:spPr>
        <p:txBody>
          <a:bodyPr anchor="b">
            <a:normAutofit/>
          </a:bodyPr>
          <a:lstStyle>
            <a:lvl1pPr>
              <a:defRPr sz="3000" b="1">
                <a:solidFill>
                  <a:srgbClr val="E84426"/>
                </a:solidFill>
              </a:defRPr>
            </a:lvl1pPr>
          </a:lstStyle>
          <a:p>
            <a:pPr defTabSz="144000">
              <a:lnSpc>
                <a:spcPts val="1680"/>
              </a:lnSpc>
              <a:spcAft>
                <a:spcPts val="600"/>
              </a:spcAft>
              <a:buClr>
                <a:srgbClr val="463B77"/>
              </a:buClr>
              <a:buSzPct val="160000"/>
            </a:pPr>
            <a:r>
              <a:rPr lang="fr-FR" dirty="0">
                <a:latin typeface="Arial" panose="020B0604020202020204" pitchFamily="34" charset="0"/>
                <a:cs typeface="Arial" panose="020B0604020202020204" pitchFamily="34" charset="0"/>
              </a:rPr>
              <a:t>Zoom sur le contenu de la charte</a:t>
            </a:r>
          </a:p>
        </p:txBody>
      </p:sp>
      <p:sp>
        <p:nvSpPr>
          <p:cNvPr id="11" name="Rectangle 10"/>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2" name="ZoneTexte 11">
            <a:extLst>
              <a:ext uri="{FF2B5EF4-FFF2-40B4-BE49-F238E27FC236}">
                <a16:creationId xmlns:a16="http://schemas.microsoft.com/office/drawing/2014/main" xmlns="" id="{0F050B75-E184-4632-A463-2DD60AC3F05F}"/>
              </a:ext>
            </a:extLst>
          </p:cNvPr>
          <p:cNvSpPr txBox="1"/>
          <p:nvPr/>
        </p:nvSpPr>
        <p:spPr>
          <a:xfrm>
            <a:off x="971551" y="1903017"/>
            <a:ext cx="8644890" cy="3913892"/>
          </a:xfrm>
          <a:prstGeom prst="rect">
            <a:avLst/>
          </a:prstGeom>
          <a:noFill/>
        </p:spPr>
        <p:txBody>
          <a:bodyPr wrap="square" rtlCol="0">
            <a:spAutoFit/>
          </a:bodyPr>
          <a:lstStyle/>
          <a:p>
            <a:pPr defTabSz="144000">
              <a:lnSpc>
                <a:spcPts val="1680"/>
              </a:lnSpc>
              <a:spcAft>
                <a:spcPts val="600"/>
              </a:spcAft>
              <a:buClr>
                <a:srgbClr val="463B77"/>
              </a:buClr>
              <a:buSzPct val="160000"/>
            </a:pPr>
            <a:r>
              <a:rPr lang="fr-FR" sz="1400" dirty="0" smtClean="0"/>
              <a:t>La charte est structurée en 5 parties : </a:t>
            </a:r>
          </a:p>
          <a:p>
            <a:pPr defTabSz="144000">
              <a:lnSpc>
                <a:spcPts val="1680"/>
              </a:lnSpc>
              <a:spcAft>
                <a:spcPts val="600"/>
              </a:spcAft>
              <a:buClr>
                <a:srgbClr val="463B77"/>
              </a:buClr>
              <a:buSzPct val="160000"/>
            </a:pPr>
            <a:r>
              <a:rPr lang="fr-FR" sz="1400" b="1" dirty="0" smtClean="0"/>
              <a:t>1- Préambule</a:t>
            </a:r>
            <a:r>
              <a:rPr lang="fr-FR" sz="1400" dirty="0" smtClean="0"/>
              <a:t> : précise la méthodologie et le champs d’application de la charte     ……..…………………….</a:t>
            </a:r>
          </a:p>
          <a:p>
            <a:pPr defTabSz="144000">
              <a:lnSpc>
                <a:spcPts val="1680"/>
              </a:lnSpc>
              <a:spcAft>
                <a:spcPts val="600"/>
              </a:spcAft>
              <a:buClr>
                <a:srgbClr val="463B77"/>
              </a:buClr>
              <a:buSzPct val="160000"/>
            </a:pPr>
            <a:r>
              <a:rPr lang="fr-FR" sz="1400" b="1" dirty="0" smtClean="0"/>
              <a:t>2- Principes généraux d’usage de l’intelligence artificielle </a:t>
            </a:r>
            <a:r>
              <a:rPr lang="fr-FR" sz="1400" dirty="0" smtClean="0"/>
              <a:t>: principes articulés autour de 2 thématiques </a:t>
            </a:r>
          </a:p>
          <a:p>
            <a:pPr marL="742950" lvl="1" indent="-285750" defTabSz="144000">
              <a:lnSpc>
                <a:spcPts val="1680"/>
              </a:lnSpc>
              <a:spcAft>
                <a:spcPts val="600"/>
              </a:spcAft>
              <a:buClr>
                <a:srgbClr val="463B77"/>
              </a:buClr>
              <a:buSzPct val="160000"/>
              <a:buBlip>
                <a:blip r:embed="rId2"/>
              </a:buBlip>
            </a:pPr>
            <a:r>
              <a:rPr lang="fr-FR" sz="1400" dirty="0" smtClean="0"/>
              <a:t>la protection des données     …………………………………………………………………..……………</a:t>
            </a:r>
          </a:p>
          <a:p>
            <a:pPr marL="742950" lvl="1" indent="-285750" defTabSz="144000">
              <a:lnSpc>
                <a:spcPts val="1680"/>
              </a:lnSpc>
              <a:spcAft>
                <a:spcPts val="600"/>
              </a:spcAft>
              <a:buClr>
                <a:srgbClr val="463B77"/>
              </a:buClr>
              <a:buSzPct val="160000"/>
              <a:buBlip>
                <a:blip r:embed="rId2"/>
              </a:buBlip>
            </a:pPr>
            <a:r>
              <a:rPr lang="fr-FR" sz="1400" dirty="0" smtClean="0"/>
              <a:t>la transparence, traçabilité et responsabilité    ……………………………………………………………</a:t>
            </a:r>
          </a:p>
          <a:p>
            <a:pPr defTabSz="144000">
              <a:lnSpc>
                <a:spcPts val="1680"/>
              </a:lnSpc>
              <a:spcAft>
                <a:spcPts val="600"/>
              </a:spcAft>
              <a:buClr>
                <a:srgbClr val="463B77"/>
              </a:buClr>
              <a:buSzPct val="160000"/>
            </a:pPr>
            <a:r>
              <a:rPr lang="fr-FR" sz="1400" b="1" dirty="0" smtClean="0"/>
              <a:t>3- Engagements et recommandations </a:t>
            </a:r>
            <a:r>
              <a:rPr lang="fr-FR" sz="1400" dirty="0" smtClean="0"/>
              <a:t>: points de vigilances et engagements collectifs articulés autour de 2 thématiques     ………………………………………………………………………………………………………..</a:t>
            </a:r>
          </a:p>
          <a:p>
            <a:pPr marL="742950" lvl="1" indent="-285750" defTabSz="144000">
              <a:lnSpc>
                <a:spcPts val="1680"/>
              </a:lnSpc>
              <a:spcAft>
                <a:spcPts val="600"/>
              </a:spcAft>
              <a:buClr>
                <a:srgbClr val="463B77"/>
              </a:buClr>
              <a:buSzPct val="160000"/>
              <a:buBlip>
                <a:blip r:embed="rId2"/>
              </a:buBlip>
            </a:pPr>
            <a:r>
              <a:rPr lang="fr-FR" sz="1400" dirty="0" smtClean="0"/>
              <a:t>La qualité de vie et des conditions de travail</a:t>
            </a:r>
          </a:p>
          <a:p>
            <a:pPr marL="742950" lvl="1" indent="-285750" defTabSz="144000">
              <a:lnSpc>
                <a:spcPts val="1680"/>
              </a:lnSpc>
              <a:spcAft>
                <a:spcPts val="600"/>
              </a:spcAft>
              <a:buClr>
                <a:srgbClr val="463B77"/>
              </a:buClr>
              <a:buSzPct val="160000"/>
              <a:buBlip>
                <a:blip r:embed="rId2"/>
              </a:buBlip>
            </a:pPr>
            <a:r>
              <a:rPr lang="fr-FR" sz="1400" dirty="0" smtClean="0"/>
              <a:t>Sobriété &amp; impact environnemental</a:t>
            </a:r>
          </a:p>
          <a:p>
            <a:pPr defTabSz="144000">
              <a:lnSpc>
                <a:spcPts val="1680"/>
              </a:lnSpc>
              <a:spcAft>
                <a:spcPts val="600"/>
              </a:spcAft>
              <a:buClr>
                <a:srgbClr val="463B77"/>
              </a:buClr>
              <a:buSzPct val="160000"/>
            </a:pPr>
            <a:r>
              <a:rPr lang="fr-FR" sz="1400" b="1" dirty="0" smtClean="0"/>
              <a:t>4- Check-list de questions à se poser avant d’avoir recours à l’IA </a:t>
            </a:r>
            <a:r>
              <a:rPr lang="fr-FR" sz="1400" dirty="0" smtClean="0"/>
              <a:t>: au-delà de l’encadrement des outils, cette check-list a pour objectif de rationnaliser les usages   ……………………………………………………….</a:t>
            </a:r>
          </a:p>
          <a:p>
            <a:pPr defTabSz="144000">
              <a:lnSpc>
                <a:spcPts val="1680"/>
              </a:lnSpc>
              <a:spcAft>
                <a:spcPts val="600"/>
              </a:spcAft>
              <a:buClr>
                <a:srgbClr val="463B77"/>
              </a:buClr>
              <a:buSzPct val="160000"/>
            </a:pPr>
            <a:r>
              <a:rPr lang="fr-FR" sz="1400" b="1" dirty="0" smtClean="0"/>
              <a:t>5- Exemples d’usages, règles et bonnes pratiques</a:t>
            </a:r>
            <a:r>
              <a:rPr lang="fr-FR" sz="1400" dirty="0" smtClean="0"/>
              <a:t> : section libre à compléter en fonction de vos échanges</a:t>
            </a:r>
          </a:p>
          <a:p>
            <a:pPr marL="285750" indent="-285750" defTabSz="144000">
              <a:lnSpc>
                <a:spcPts val="1680"/>
              </a:lnSpc>
              <a:spcAft>
                <a:spcPts val="600"/>
              </a:spcAft>
              <a:buClr>
                <a:srgbClr val="463B77"/>
              </a:buClr>
              <a:buSzPct val="160000"/>
              <a:buBlip>
                <a:blip r:embed="rId2"/>
              </a:buBlip>
            </a:pPr>
            <a:endParaRPr lang="fr-FR" sz="1400" dirty="0"/>
          </a:p>
        </p:txBody>
      </p:sp>
      <p:sp>
        <p:nvSpPr>
          <p:cNvPr id="8" name="ZoneTexte 7">
            <a:extLst>
              <a:ext uri="{FF2B5EF4-FFF2-40B4-BE49-F238E27FC236}">
                <a16:creationId xmlns:a16="http://schemas.microsoft.com/office/drawing/2014/main" xmlns="" id="{0F050B75-E184-4632-A463-2DD60AC3F05F}"/>
              </a:ext>
            </a:extLst>
          </p:cNvPr>
          <p:cNvSpPr txBox="1"/>
          <p:nvPr/>
        </p:nvSpPr>
        <p:spPr>
          <a:xfrm>
            <a:off x="9479279" y="2165402"/>
            <a:ext cx="1181101" cy="296684"/>
          </a:xfrm>
          <a:prstGeom prst="rect">
            <a:avLst/>
          </a:prstGeom>
          <a:noFill/>
        </p:spPr>
        <p:txBody>
          <a:bodyPr wrap="square" rtlCol="0">
            <a:spAutoFit/>
          </a:bodyPr>
          <a:lstStyle/>
          <a:p>
            <a:pPr defTabSz="144000">
              <a:lnSpc>
                <a:spcPts val="1680"/>
              </a:lnSpc>
              <a:spcAft>
                <a:spcPts val="600"/>
              </a:spcAft>
              <a:buClr>
                <a:srgbClr val="463B77"/>
              </a:buClr>
              <a:buSzPct val="160000"/>
            </a:pPr>
            <a:r>
              <a:rPr lang="fr-FR" sz="1400" dirty="0" smtClean="0">
                <a:hlinkClick r:id="rId3" action="ppaction://hlinksldjump"/>
              </a:rPr>
              <a:t>Pages 7 à 9</a:t>
            </a:r>
            <a:endParaRPr lang="fr-FR" sz="1400" dirty="0"/>
          </a:p>
        </p:txBody>
      </p:sp>
      <p:sp>
        <p:nvSpPr>
          <p:cNvPr id="9" name="ZoneTexte 8">
            <a:extLst>
              <a:ext uri="{FF2B5EF4-FFF2-40B4-BE49-F238E27FC236}">
                <a16:creationId xmlns:a16="http://schemas.microsoft.com/office/drawing/2014/main" xmlns="" id="{0F050B75-E184-4632-A463-2DD60AC3F05F}"/>
              </a:ext>
            </a:extLst>
          </p:cNvPr>
          <p:cNvSpPr txBox="1"/>
          <p:nvPr/>
        </p:nvSpPr>
        <p:spPr>
          <a:xfrm>
            <a:off x="9479279" y="2724471"/>
            <a:ext cx="1356361" cy="296684"/>
          </a:xfrm>
          <a:prstGeom prst="rect">
            <a:avLst/>
          </a:prstGeom>
          <a:noFill/>
        </p:spPr>
        <p:txBody>
          <a:bodyPr wrap="square" rtlCol="0">
            <a:spAutoFit/>
          </a:bodyPr>
          <a:lstStyle/>
          <a:p>
            <a:pPr defTabSz="144000">
              <a:lnSpc>
                <a:spcPts val="1680"/>
              </a:lnSpc>
              <a:spcAft>
                <a:spcPts val="600"/>
              </a:spcAft>
              <a:buClr>
                <a:srgbClr val="463B77"/>
              </a:buClr>
              <a:buSzPct val="160000"/>
            </a:pPr>
            <a:r>
              <a:rPr lang="fr-FR" sz="1400" dirty="0" smtClean="0">
                <a:hlinkClick r:id="rId4" action="ppaction://hlinksldjump"/>
              </a:rPr>
              <a:t>Pages 10 à 11</a:t>
            </a:r>
            <a:endParaRPr lang="fr-FR" sz="1400" dirty="0"/>
          </a:p>
        </p:txBody>
      </p:sp>
      <p:sp>
        <p:nvSpPr>
          <p:cNvPr id="10" name="ZoneTexte 9">
            <a:extLst>
              <a:ext uri="{FF2B5EF4-FFF2-40B4-BE49-F238E27FC236}">
                <a16:creationId xmlns:a16="http://schemas.microsoft.com/office/drawing/2014/main" xmlns="" id="{0F050B75-E184-4632-A463-2DD60AC3F05F}"/>
              </a:ext>
            </a:extLst>
          </p:cNvPr>
          <p:cNvSpPr txBox="1"/>
          <p:nvPr/>
        </p:nvSpPr>
        <p:spPr>
          <a:xfrm>
            <a:off x="9479278" y="3010426"/>
            <a:ext cx="1356361" cy="310341"/>
          </a:xfrm>
          <a:prstGeom prst="rect">
            <a:avLst/>
          </a:prstGeom>
          <a:noFill/>
        </p:spPr>
        <p:txBody>
          <a:bodyPr wrap="square" rtlCol="0">
            <a:spAutoFit/>
          </a:bodyPr>
          <a:lstStyle/>
          <a:p>
            <a:pPr defTabSz="144000">
              <a:lnSpc>
                <a:spcPts val="1680"/>
              </a:lnSpc>
              <a:spcAft>
                <a:spcPts val="600"/>
              </a:spcAft>
              <a:buClr>
                <a:srgbClr val="463B77"/>
              </a:buClr>
              <a:buSzPct val="160000"/>
            </a:pPr>
            <a:r>
              <a:rPr lang="fr-FR" sz="1400" dirty="0" smtClean="0">
                <a:hlinkClick r:id="rId5" action="ppaction://hlinksldjump"/>
              </a:rPr>
              <a:t>Page 12</a:t>
            </a:r>
            <a:endParaRPr lang="fr-FR" sz="1400" dirty="0"/>
          </a:p>
        </p:txBody>
      </p:sp>
      <p:sp>
        <p:nvSpPr>
          <p:cNvPr id="13" name="ZoneTexte 12">
            <a:extLst>
              <a:ext uri="{FF2B5EF4-FFF2-40B4-BE49-F238E27FC236}">
                <a16:creationId xmlns:a16="http://schemas.microsoft.com/office/drawing/2014/main" xmlns="" id="{0F050B75-E184-4632-A463-2DD60AC3F05F}"/>
              </a:ext>
            </a:extLst>
          </p:cNvPr>
          <p:cNvSpPr txBox="1"/>
          <p:nvPr/>
        </p:nvSpPr>
        <p:spPr>
          <a:xfrm>
            <a:off x="9475470" y="3551651"/>
            <a:ext cx="1356361" cy="296684"/>
          </a:xfrm>
          <a:prstGeom prst="rect">
            <a:avLst/>
          </a:prstGeom>
          <a:noFill/>
        </p:spPr>
        <p:txBody>
          <a:bodyPr wrap="square" rtlCol="0">
            <a:spAutoFit/>
          </a:bodyPr>
          <a:lstStyle/>
          <a:p>
            <a:pPr defTabSz="144000">
              <a:lnSpc>
                <a:spcPts val="1680"/>
              </a:lnSpc>
              <a:spcAft>
                <a:spcPts val="600"/>
              </a:spcAft>
              <a:buClr>
                <a:srgbClr val="463B77"/>
              </a:buClr>
              <a:buSzPct val="160000"/>
            </a:pPr>
            <a:r>
              <a:rPr lang="fr-FR" sz="1400" dirty="0" smtClean="0">
                <a:hlinkClick r:id="rId6" action="ppaction://hlinksldjump"/>
              </a:rPr>
              <a:t>Page 13</a:t>
            </a:r>
            <a:endParaRPr lang="fr-FR" sz="1400" dirty="0"/>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460230" y="4659060"/>
            <a:ext cx="1356361" cy="310341"/>
          </a:xfrm>
          <a:prstGeom prst="rect">
            <a:avLst/>
          </a:prstGeom>
          <a:noFill/>
        </p:spPr>
        <p:txBody>
          <a:bodyPr wrap="square" rtlCol="0">
            <a:spAutoFit/>
          </a:bodyPr>
          <a:lstStyle/>
          <a:p>
            <a:pPr defTabSz="144000">
              <a:lnSpc>
                <a:spcPts val="1680"/>
              </a:lnSpc>
              <a:spcAft>
                <a:spcPts val="600"/>
              </a:spcAft>
              <a:buClr>
                <a:srgbClr val="463B77"/>
              </a:buClr>
              <a:buSzPct val="160000"/>
            </a:pPr>
            <a:r>
              <a:rPr lang="fr-FR" sz="1400" dirty="0" smtClean="0">
                <a:hlinkClick r:id="rId7" action="ppaction://hlinksldjump"/>
              </a:rPr>
              <a:t>Page 14</a:t>
            </a:r>
            <a:endParaRPr lang="fr-FR" sz="1400" dirty="0"/>
          </a:p>
        </p:txBody>
      </p:sp>
      <p:grpSp>
        <p:nvGrpSpPr>
          <p:cNvPr id="15" name="Groupe 14"/>
          <p:cNvGrpSpPr/>
          <p:nvPr/>
        </p:nvGrpSpPr>
        <p:grpSpPr>
          <a:xfrm>
            <a:off x="0" y="0"/>
            <a:ext cx="12064711" cy="1143733"/>
            <a:chOff x="0" y="0"/>
            <a:chExt cx="12064711" cy="1143733"/>
          </a:xfrm>
        </p:grpSpPr>
        <p:sp>
          <p:nvSpPr>
            <p:cNvPr id="16" name="Rectangle 15"/>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7" name="Imag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8" name="Imag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9" name="Image 1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Tree>
    <p:extLst>
      <p:ext uri="{BB962C8B-B14F-4D97-AF65-F5344CB8AC3E}">
        <p14:creationId xmlns:p14="http://schemas.microsoft.com/office/powerpoint/2010/main" val="42039591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e 14"/>
          <p:cNvGrpSpPr/>
          <p:nvPr/>
        </p:nvGrpSpPr>
        <p:grpSpPr>
          <a:xfrm>
            <a:off x="0" y="0"/>
            <a:ext cx="12064711" cy="1143733"/>
            <a:chOff x="0" y="0"/>
            <a:chExt cx="12064711" cy="1143733"/>
          </a:xfrm>
        </p:grpSpPr>
        <p:sp>
          <p:nvSpPr>
            <p:cNvPr id="16" name="Rectangle 15"/>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7" name="Image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8" name="Imag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9" name="Imag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
        <p:nvSpPr>
          <p:cNvPr id="4" name="Espace réservé de la date 3"/>
          <p:cNvSpPr>
            <a:spLocks noGrp="1"/>
          </p:cNvSpPr>
          <p:nvPr>
            <p:ph type="dt" sz="half" idx="10"/>
          </p:nvPr>
        </p:nvSpPr>
        <p:spPr/>
        <p:txBody>
          <a:bodyPr/>
          <a:lstStyle/>
          <a:p>
            <a:fld id="{317878D4-FFCA-4F64-963F-D5660413D14C}"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7</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515600" cy="707733"/>
          </a:xfrm>
        </p:spPr>
        <p:txBody>
          <a:bodyPr anchor="b">
            <a:normAutofit fontScale="90000"/>
          </a:bodyPr>
          <a:lstStyle>
            <a:lvl1pPr>
              <a:defRPr sz="3000" b="1">
                <a:solidFill>
                  <a:srgbClr val="E84426"/>
                </a:solidFill>
              </a:defRPr>
            </a:lvl1pPr>
          </a:lstStyle>
          <a:p>
            <a:pPr defTabSz="144000">
              <a:lnSpc>
                <a:spcPct val="100000"/>
              </a:lnSpc>
              <a:spcAft>
                <a:spcPts val="600"/>
              </a:spcAft>
              <a:buClr>
                <a:srgbClr val="463B77"/>
              </a:buClr>
              <a:buSzPct val="160000"/>
            </a:pPr>
            <a:r>
              <a:rPr lang="fr-FR" dirty="0" smtClean="0">
                <a:latin typeface="Arial" panose="020B0604020202020204" pitchFamily="34" charset="0"/>
                <a:cs typeface="Arial" panose="020B0604020202020204" pitchFamily="34" charset="0"/>
              </a:rPr>
              <a:t>Recommandation méthodologique : mettre en place une démarche collective </a:t>
            </a:r>
            <a:endParaRPr lang="fr-FR" dirty="0">
              <a:latin typeface="Arial" panose="020B0604020202020204" pitchFamily="34" charset="0"/>
              <a:cs typeface="Arial" panose="020B0604020202020204" pitchFamily="34" charset="0"/>
            </a:endParaRPr>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0" y="1903017"/>
            <a:ext cx="9810751" cy="4488408"/>
          </a:xfrm>
          <a:prstGeom prst="rect">
            <a:avLst/>
          </a:prstGeom>
          <a:noFill/>
        </p:spPr>
        <p:txBody>
          <a:bodyPr wrap="square" rtlCol="0">
            <a:spAutoFit/>
          </a:bodyPr>
          <a:lstStyle/>
          <a:p>
            <a:pPr marL="285750" indent="-285750" defTabSz="144000">
              <a:lnSpc>
                <a:spcPts val="1680"/>
              </a:lnSpc>
              <a:spcAft>
                <a:spcPts val="600"/>
              </a:spcAft>
              <a:buClr>
                <a:srgbClr val="463B77"/>
              </a:buClr>
              <a:buSzPct val="160000"/>
              <a:buBlip>
                <a:blip r:embed="rId5"/>
              </a:buBlip>
            </a:pPr>
            <a:r>
              <a:rPr lang="fr-FR" sz="1400" dirty="0" smtClean="0">
                <a:latin typeface="Arial" panose="020B0604020202020204" pitchFamily="34" charset="0"/>
                <a:cs typeface="Arial" panose="020B0604020202020204" pitchFamily="34" charset="0"/>
              </a:rPr>
              <a:t>Il est recommandé d’aborder la mise en œuvre de cette charte au </a:t>
            </a:r>
            <a:r>
              <a:rPr lang="fr-FR" sz="1400" b="1" dirty="0" smtClean="0">
                <a:solidFill>
                  <a:srgbClr val="E84426"/>
                </a:solidFill>
                <a:latin typeface="Arial" panose="020B0604020202020204" pitchFamily="34" charset="0"/>
                <a:cs typeface="Arial" panose="020B0604020202020204" pitchFamily="34" charset="0"/>
              </a:rPr>
              <a:t>travers de temps de travail collectifs</a:t>
            </a:r>
            <a:r>
              <a:rPr lang="fr-FR" sz="1400" dirty="0" smtClean="0">
                <a:solidFill>
                  <a:srgbClr val="E84426"/>
                </a:solidFill>
                <a:latin typeface="Arial" panose="020B0604020202020204" pitchFamily="34" charset="0"/>
                <a:cs typeface="Arial" panose="020B0604020202020204" pitchFamily="34" charset="0"/>
              </a:rPr>
              <a:t> </a:t>
            </a:r>
            <a:r>
              <a:rPr lang="fr-FR" sz="1400" dirty="0" smtClean="0">
                <a:latin typeface="Arial" panose="020B0604020202020204" pitchFamily="34" charset="0"/>
                <a:cs typeface="Arial" panose="020B0604020202020204" pitchFamily="34" charset="0"/>
              </a:rPr>
              <a:t>afin de faciliter l’évolution </a:t>
            </a:r>
            <a:r>
              <a:rPr lang="fr-FR" sz="1400" dirty="0">
                <a:latin typeface="Arial" panose="020B0604020202020204" pitchFamily="34" charset="0"/>
                <a:cs typeface="Arial" panose="020B0604020202020204" pitchFamily="34" charset="0"/>
              </a:rPr>
              <a:t>des pratiques. Il est important d’y associer des membres de l’équipe salariée, des instances de gouvernance voire des bénévoles afin d’harmoniser les usages de toutes les parties prenantes internes de </a:t>
            </a:r>
            <a:r>
              <a:rPr lang="fr-FR" sz="1400" dirty="0" smtClean="0">
                <a:latin typeface="Arial" panose="020B0604020202020204" pitchFamily="34" charset="0"/>
                <a:cs typeface="Arial" panose="020B0604020202020204" pitchFamily="34" charset="0"/>
              </a:rPr>
              <a:t>l’association, si un CSE existe, incluez-le dans la démarche ! </a:t>
            </a:r>
          </a:p>
          <a:p>
            <a:pPr marL="285750" indent="-285750" defTabSz="144000">
              <a:lnSpc>
                <a:spcPts val="1680"/>
              </a:lnSpc>
              <a:spcAft>
                <a:spcPts val="600"/>
              </a:spcAft>
              <a:buClr>
                <a:srgbClr val="463B77"/>
              </a:buClr>
              <a:buSzPct val="160000"/>
              <a:buFontTx/>
              <a:buBlip>
                <a:blip r:embed="rId5"/>
              </a:buBlip>
            </a:pPr>
            <a:r>
              <a:rPr lang="fr-FR" sz="1400" dirty="0" smtClean="0">
                <a:latin typeface="Arial" panose="020B0604020202020204" pitchFamily="34" charset="0"/>
                <a:cs typeface="Arial" panose="020B0604020202020204" pitchFamily="34" charset="0"/>
              </a:rPr>
              <a:t>L’utilisation de l’IA peut amener </a:t>
            </a:r>
            <a:r>
              <a:rPr lang="fr-FR" sz="1400" dirty="0">
                <a:latin typeface="Arial" panose="020B0604020202020204" pitchFamily="34" charset="0"/>
                <a:cs typeface="Arial" panose="020B0604020202020204" pitchFamily="34" charset="0"/>
              </a:rPr>
              <a:t>les </a:t>
            </a:r>
            <a:r>
              <a:rPr lang="fr-FR" sz="1400" dirty="0" err="1" smtClean="0">
                <a:latin typeface="Arial" panose="020B0604020202020204" pitchFamily="34" charset="0"/>
                <a:cs typeface="Arial" panose="020B0604020202020204" pitchFamily="34" charset="0"/>
              </a:rPr>
              <a:t>participant·es</a:t>
            </a:r>
            <a:r>
              <a:rPr lang="fr-FR" sz="1400" dirty="0" smtClean="0">
                <a:latin typeface="Arial" panose="020B0604020202020204" pitchFamily="34" charset="0"/>
                <a:cs typeface="Arial" panose="020B0604020202020204" pitchFamily="34" charset="0"/>
              </a:rPr>
              <a:t> à adopter des </a:t>
            </a:r>
            <a:r>
              <a:rPr lang="fr-FR" sz="1400" b="1" dirty="0" smtClean="0">
                <a:solidFill>
                  <a:srgbClr val="E84426"/>
                </a:solidFill>
                <a:latin typeface="Arial" panose="020B0604020202020204" pitchFamily="34" charset="0"/>
                <a:cs typeface="Arial" panose="020B0604020202020204" pitchFamily="34" charset="0"/>
              </a:rPr>
              <a:t>positions fermes </a:t>
            </a:r>
            <a:r>
              <a:rPr lang="fr-FR" sz="1400" dirty="0" smtClean="0">
                <a:latin typeface="Arial" panose="020B0604020202020204" pitchFamily="34" charset="0"/>
                <a:cs typeface="Arial" panose="020B0604020202020204" pitchFamily="34" charset="0"/>
              </a:rPr>
              <a:t>alimentées par la crainte de l’IA, ses enjeux environnementaux ou une technophilie. Nous vous encourageons à utiliser les ressources mentionnées dans notre document « pour aller plus loin » afin d’avoir une démarche éclairée</a:t>
            </a:r>
          </a:p>
          <a:p>
            <a:pPr marL="285750" indent="-285750" defTabSz="144000">
              <a:lnSpc>
                <a:spcPts val="1680"/>
              </a:lnSpc>
              <a:spcAft>
                <a:spcPts val="600"/>
              </a:spcAft>
              <a:buClr>
                <a:srgbClr val="463B77"/>
              </a:buClr>
              <a:buSzPct val="160000"/>
              <a:buFontTx/>
              <a:buBlip>
                <a:blip r:embed="rId5"/>
              </a:buBlip>
            </a:pPr>
            <a:r>
              <a:rPr lang="fr-FR" sz="1400" dirty="0" smtClean="0">
                <a:latin typeface="Arial" panose="020B0604020202020204" pitchFamily="34" charset="0"/>
                <a:cs typeface="Arial" panose="020B0604020202020204" pitchFamily="34" charset="0"/>
              </a:rPr>
              <a:t>Nous  vous conseillons de monter un </a:t>
            </a:r>
            <a:r>
              <a:rPr lang="fr-FR" sz="1400" b="1" dirty="0" smtClean="0">
                <a:solidFill>
                  <a:srgbClr val="E84426"/>
                </a:solidFill>
                <a:latin typeface="Arial" panose="020B0604020202020204" pitchFamily="34" charset="0"/>
                <a:cs typeface="Arial" panose="020B0604020202020204" pitchFamily="34" charset="0"/>
              </a:rPr>
              <a:t>GT en charge de l’animation de la démarche</a:t>
            </a:r>
            <a:r>
              <a:rPr lang="fr-FR" sz="1400" dirty="0" smtClean="0">
                <a:latin typeface="Arial" panose="020B0604020202020204" pitchFamily="34" charset="0"/>
                <a:cs typeface="Arial" panose="020B0604020202020204" pitchFamily="34" charset="0"/>
              </a:rPr>
              <a:t>, composée d’au moins deux personnes, si possible ayant des positions différentes sur l’IA et des rôles différents dans l’association</a:t>
            </a:r>
          </a:p>
          <a:p>
            <a:pPr marL="285750" indent="-285750" defTabSz="144000">
              <a:lnSpc>
                <a:spcPts val="1680"/>
              </a:lnSpc>
              <a:spcAft>
                <a:spcPts val="600"/>
              </a:spcAft>
              <a:buClr>
                <a:srgbClr val="463B77"/>
              </a:buClr>
              <a:buSzPct val="160000"/>
              <a:buFontTx/>
              <a:buBlip>
                <a:blip r:embed="rId5"/>
              </a:buBlip>
            </a:pPr>
            <a:endParaRPr lang="fr-FR" sz="1400" dirty="0">
              <a:latin typeface="Arial" panose="020B0604020202020204" pitchFamily="34" charset="0"/>
              <a:cs typeface="Arial" panose="020B0604020202020204" pitchFamily="34" charset="0"/>
            </a:endParaRPr>
          </a:p>
          <a:p>
            <a:pPr marL="285750" indent="-285750" defTabSz="144000">
              <a:lnSpc>
                <a:spcPts val="1680"/>
              </a:lnSpc>
              <a:spcAft>
                <a:spcPts val="600"/>
              </a:spcAft>
              <a:buClr>
                <a:srgbClr val="463B77"/>
              </a:buClr>
              <a:buSzPct val="160000"/>
              <a:buFontTx/>
              <a:buBlip>
                <a:blip r:embed="rId5"/>
              </a:buBlip>
            </a:pPr>
            <a:endParaRPr lang="fr-FR" sz="1400" dirty="0" smtClean="0">
              <a:latin typeface="Arial" panose="020B0604020202020204" pitchFamily="34" charset="0"/>
              <a:cs typeface="Arial" panose="020B0604020202020204" pitchFamily="34" charset="0"/>
            </a:endParaRPr>
          </a:p>
          <a:p>
            <a:pPr marL="285750" indent="-285750" defTabSz="144000">
              <a:lnSpc>
                <a:spcPts val="1680"/>
              </a:lnSpc>
              <a:spcAft>
                <a:spcPts val="600"/>
              </a:spcAft>
              <a:buClr>
                <a:srgbClr val="463B77"/>
              </a:buClr>
              <a:buSzPct val="160000"/>
              <a:buFontTx/>
              <a:buBlip>
                <a:blip r:embed="rId5"/>
              </a:buBlip>
            </a:pPr>
            <a:endParaRPr lang="fr-FR" sz="1400" dirty="0">
              <a:latin typeface="Arial" panose="020B0604020202020204" pitchFamily="34" charset="0"/>
              <a:cs typeface="Arial" panose="020B0604020202020204" pitchFamily="34" charset="0"/>
            </a:endParaRPr>
          </a:p>
          <a:p>
            <a:pPr algn="ctr" defTabSz="144000">
              <a:lnSpc>
                <a:spcPts val="1680"/>
              </a:lnSpc>
              <a:spcAft>
                <a:spcPts val="600"/>
              </a:spcAft>
              <a:buClr>
                <a:srgbClr val="463B77"/>
              </a:buClr>
              <a:buSzPct val="160000"/>
            </a:pPr>
            <a:r>
              <a:rPr lang="fr-FR" sz="1600" dirty="0" smtClean="0">
                <a:latin typeface="Arial" panose="020B0604020202020204" pitchFamily="34" charset="0"/>
                <a:cs typeface="Arial" panose="020B0604020202020204" pitchFamily="34" charset="0"/>
              </a:rPr>
              <a:t>Cette </a:t>
            </a:r>
            <a:r>
              <a:rPr lang="fr-FR" sz="1600" b="1" dirty="0" smtClean="0">
                <a:solidFill>
                  <a:srgbClr val="E84426"/>
                </a:solidFill>
                <a:latin typeface="Arial" panose="020B0604020202020204" pitchFamily="34" charset="0"/>
                <a:cs typeface="Arial" panose="020B0604020202020204" pitchFamily="34" charset="0"/>
              </a:rPr>
              <a:t>charte n’est pas une finalité mais un support pour structurer une </a:t>
            </a:r>
            <a:br>
              <a:rPr lang="fr-FR" sz="1600" b="1" dirty="0" smtClean="0">
                <a:solidFill>
                  <a:srgbClr val="E84426"/>
                </a:solidFill>
                <a:latin typeface="Arial" panose="020B0604020202020204" pitchFamily="34" charset="0"/>
                <a:cs typeface="Arial" panose="020B0604020202020204" pitchFamily="34" charset="0"/>
              </a:rPr>
            </a:br>
            <a:r>
              <a:rPr lang="fr-FR" sz="1600" b="1" dirty="0" smtClean="0">
                <a:solidFill>
                  <a:srgbClr val="E84426"/>
                </a:solidFill>
                <a:latin typeface="Arial" panose="020B0604020202020204" pitchFamily="34" charset="0"/>
                <a:cs typeface="Arial" panose="020B0604020202020204" pitchFamily="34" charset="0"/>
              </a:rPr>
              <a:t>posture collective </a:t>
            </a:r>
            <a:r>
              <a:rPr lang="fr-FR" sz="1600" dirty="0" smtClean="0">
                <a:latin typeface="Arial" panose="020B0604020202020204" pitchFamily="34" charset="0"/>
                <a:cs typeface="Arial" panose="020B0604020202020204" pitchFamily="34" charset="0"/>
              </a:rPr>
              <a:t>à l’échelle de la structure et réquisitionner régulièrement vos pratiques.</a:t>
            </a:r>
          </a:p>
          <a:p>
            <a:pPr defTabSz="144000">
              <a:lnSpc>
                <a:spcPts val="1680"/>
              </a:lnSpc>
              <a:spcAft>
                <a:spcPts val="600"/>
              </a:spcAft>
              <a:buClr>
                <a:srgbClr val="463B77"/>
              </a:buClr>
              <a:buSzPct val="160000"/>
            </a:pPr>
            <a:endParaRPr lang="fr-FR" sz="1400" dirty="0" smtClean="0">
              <a:latin typeface="Arial" panose="020B0604020202020204" pitchFamily="34" charset="0"/>
              <a:cs typeface="Arial" panose="020B0604020202020204" pitchFamily="34" charset="0"/>
            </a:endParaRPr>
          </a:p>
          <a:p>
            <a:pPr marL="285750" indent="-285750" defTabSz="144000">
              <a:lnSpc>
                <a:spcPts val="1680"/>
              </a:lnSpc>
              <a:spcAft>
                <a:spcPts val="600"/>
              </a:spcAft>
              <a:buClr>
                <a:srgbClr val="463B77"/>
              </a:buClr>
              <a:buSzPct val="160000"/>
              <a:buFontTx/>
              <a:buBlip>
                <a:blip r:embed="rId5"/>
              </a:buBlip>
            </a:pPr>
            <a:endParaRPr lang="it-IT" sz="1400" dirty="0" smtClean="0">
              <a:latin typeface="Arial" panose="020B0604020202020204" pitchFamily="34" charset="0"/>
              <a:cs typeface="Arial" panose="020B0604020202020204" pitchFamily="34" charset="0"/>
            </a:endParaRPr>
          </a:p>
          <a:p>
            <a:endParaRPr lang="fr-FR" sz="1400" dirty="0"/>
          </a:p>
        </p:txBody>
      </p:sp>
      <p:pic>
        <p:nvPicPr>
          <p:cNvPr id="2" name="Imag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43963" y="4663440"/>
            <a:ext cx="530201" cy="1113234"/>
          </a:xfrm>
          <a:prstGeom prst="rect">
            <a:avLst/>
          </a:prstGeom>
        </p:spPr>
      </p:pic>
      <p:pic>
        <p:nvPicPr>
          <p:cNvPr id="3" name="Imag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9294353">
            <a:off x="9630434" y="4503872"/>
            <a:ext cx="593514" cy="1087495"/>
          </a:xfrm>
          <a:prstGeom prst="rect">
            <a:avLst/>
          </a:prstGeom>
        </p:spPr>
      </p:pic>
    </p:spTree>
    <p:extLst>
      <p:ext uri="{BB962C8B-B14F-4D97-AF65-F5344CB8AC3E}">
        <p14:creationId xmlns:p14="http://schemas.microsoft.com/office/powerpoint/2010/main" val="3475672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e 14"/>
          <p:cNvGrpSpPr/>
          <p:nvPr/>
        </p:nvGrpSpPr>
        <p:grpSpPr>
          <a:xfrm>
            <a:off x="0" y="-52921"/>
            <a:ext cx="12064711" cy="1143733"/>
            <a:chOff x="0" y="0"/>
            <a:chExt cx="12064711" cy="1143733"/>
          </a:xfrm>
        </p:grpSpPr>
        <p:sp>
          <p:nvSpPr>
            <p:cNvPr id="16" name="Rectangle 15"/>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7" name="Image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8" name="Imag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9" name="Imag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
        <p:nvSpPr>
          <p:cNvPr id="4" name="Espace réservé de la date 3"/>
          <p:cNvSpPr>
            <a:spLocks noGrp="1"/>
          </p:cNvSpPr>
          <p:nvPr>
            <p:ph type="dt" sz="half" idx="10"/>
          </p:nvPr>
        </p:nvSpPr>
        <p:spPr/>
        <p:txBody>
          <a:bodyPr/>
          <a:lstStyle/>
          <a:p>
            <a:fld id="{AA63967E-C402-4C81-BFA6-5385A4D0778F}"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8</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515600" cy="707733"/>
          </a:xfrm>
        </p:spPr>
        <p:txBody>
          <a:bodyPr anchor="b">
            <a:normAutofit fontScale="90000"/>
          </a:bodyPr>
          <a:lstStyle>
            <a:lvl1pPr>
              <a:defRPr sz="3000" b="1">
                <a:solidFill>
                  <a:srgbClr val="E84426"/>
                </a:solidFill>
              </a:defRPr>
            </a:lvl1pPr>
          </a:lstStyle>
          <a:p>
            <a:r>
              <a:rPr lang="fr-FR" dirty="0">
                <a:latin typeface="Arial" panose="020B0604020202020204" pitchFamily="34" charset="0"/>
                <a:cs typeface="Arial" panose="020B0604020202020204" pitchFamily="34" charset="0"/>
              </a:rPr>
              <a:t>Recommandation méthodologique : mettre en place une démarche collective </a:t>
            </a:r>
            <a:endParaRPr lang="fr-FR" dirty="0"/>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0" y="1903017"/>
            <a:ext cx="9810751" cy="1192634"/>
          </a:xfrm>
          <a:prstGeom prst="rect">
            <a:avLst/>
          </a:prstGeom>
          <a:noFill/>
        </p:spPr>
        <p:txBody>
          <a:bodyPr wrap="square" rtlCol="0">
            <a:spAutoFit/>
          </a:bodyPr>
          <a:lstStyle/>
          <a:p>
            <a:pPr marL="285750" indent="-285750" defTabSz="144000">
              <a:lnSpc>
                <a:spcPts val="1680"/>
              </a:lnSpc>
              <a:spcAft>
                <a:spcPts val="600"/>
              </a:spcAft>
              <a:buClr>
                <a:srgbClr val="463B77"/>
              </a:buClr>
              <a:buSzPct val="160000"/>
              <a:buFontTx/>
              <a:buBlip>
                <a:blip r:embed="rId5"/>
              </a:buBlip>
            </a:pPr>
            <a:r>
              <a:rPr lang="fr-FR" sz="1400" dirty="0" smtClean="0">
                <a:latin typeface="Arial" panose="020B0604020202020204" pitchFamily="34" charset="0"/>
                <a:cs typeface="Arial" panose="020B0604020202020204" pitchFamily="34" charset="0"/>
              </a:rPr>
              <a:t>Exemple de </a:t>
            </a:r>
            <a:r>
              <a:rPr lang="fr-FR" sz="1400" dirty="0" err="1" smtClean="0">
                <a:latin typeface="Arial" panose="020B0604020202020204" pitchFamily="34" charset="0"/>
                <a:cs typeface="Arial" panose="020B0604020202020204" pitchFamily="34" charset="0"/>
              </a:rPr>
              <a:t>rétroplanning</a:t>
            </a:r>
            <a:r>
              <a:rPr lang="fr-FR" sz="1400" dirty="0" smtClean="0">
                <a:latin typeface="Arial" panose="020B0604020202020204" pitchFamily="34" charset="0"/>
                <a:cs typeface="Arial" panose="020B0604020202020204" pitchFamily="34" charset="0"/>
              </a:rPr>
              <a:t> pour une association</a:t>
            </a:r>
          </a:p>
          <a:p>
            <a:pPr defTabSz="144000">
              <a:lnSpc>
                <a:spcPts val="1680"/>
              </a:lnSpc>
              <a:spcAft>
                <a:spcPts val="600"/>
              </a:spcAft>
              <a:buClr>
                <a:srgbClr val="463B77"/>
              </a:buClr>
              <a:buSzPct val="160000"/>
            </a:pPr>
            <a:endParaRPr lang="fr-FR" sz="1400" dirty="0" smtClean="0">
              <a:latin typeface="Arial" panose="020B0604020202020204" pitchFamily="34" charset="0"/>
              <a:cs typeface="Arial" panose="020B0604020202020204" pitchFamily="34" charset="0"/>
            </a:endParaRPr>
          </a:p>
          <a:p>
            <a:pPr marL="285750" indent="-285750" defTabSz="144000">
              <a:lnSpc>
                <a:spcPts val="1680"/>
              </a:lnSpc>
              <a:spcAft>
                <a:spcPts val="600"/>
              </a:spcAft>
              <a:buClr>
                <a:srgbClr val="463B77"/>
              </a:buClr>
              <a:buSzPct val="160000"/>
              <a:buFontTx/>
              <a:buBlip>
                <a:blip r:embed="rId5"/>
              </a:buBlip>
            </a:pPr>
            <a:endParaRPr lang="it-IT" sz="1400" dirty="0" smtClean="0">
              <a:latin typeface="Arial" panose="020B0604020202020204" pitchFamily="34" charset="0"/>
              <a:cs typeface="Arial" panose="020B0604020202020204" pitchFamily="34" charset="0"/>
            </a:endParaRPr>
          </a:p>
          <a:p>
            <a:endParaRPr lang="fr-FR" sz="1400" dirty="0"/>
          </a:p>
        </p:txBody>
      </p:sp>
      <p:graphicFrame>
        <p:nvGraphicFramePr>
          <p:cNvPr id="12" name="Tableau 11"/>
          <p:cNvGraphicFramePr>
            <a:graphicFrameLocks noGrp="1"/>
          </p:cNvGraphicFramePr>
          <p:nvPr>
            <p:extLst>
              <p:ext uri="{D42A27DB-BD31-4B8C-83A1-F6EECF244321}">
                <p14:modId xmlns:p14="http://schemas.microsoft.com/office/powerpoint/2010/main" val="3650925834"/>
              </p:ext>
            </p:extLst>
          </p:nvPr>
        </p:nvGraphicFramePr>
        <p:xfrm>
          <a:off x="1150620" y="2224687"/>
          <a:ext cx="9700260" cy="4104449"/>
        </p:xfrm>
        <a:graphic>
          <a:graphicData uri="http://schemas.openxmlformats.org/drawingml/2006/table">
            <a:tbl>
              <a:tblPr firstRow="1" bandRow="1">
                <a:tableStyleId>{21E4AEA4-8DFA-4A89-87EB-49C32662AFE0}</a:tableStyleId>
              </a:tblPr>
              <a:tblGrid>
                <a:gridCol w="4168140">
                  <a:extLst>
                    <a:ext uri="{9D8B030D-6E8A-4147-A177-3AD203B41FA5}">
                      <a16:colId xmlns:a16="http://schemas.microsoft.com/office/drawing/2014/main" xmlns="" val="2748752593"/>
                    </a:ext>
                  </a:extLst>
                </a:gridCol>
                <a:gridCol w="918139"/>
                <a:gridCol w="1184376">
                  <a:extLst>
                    <a:ext uri="{9D8B030D-6E8A-4147-A177-3AD203B41FA5}">
                      <a16:colId xmlns:a16="http://schemas.microsoft.com/office/drawing/2014/main" xmlns="" val="601665096"/>
                    </a:ext>
                  </a:extLst>
                </a:gridCol>
                <a:gridCol w="1836607">
                  <a:extLst>
                    <a:ext uri="{9D8B030D-6E8A-4147-A177-3AD203B41FA5}">
                      <a16:colId xmlns:a16="http://schemas.microsoft.com/office/drawing/2014/main" xmlns="" val="4097830298"/>
                    </a:ext>
                  </a:extLst>
                </a:gridCol>
                <a:gridCol w="1592998">
                  <a:extLst>
                    <a:ext uri="{9D8B030D-6E8A-4147-A177-3AD203B41FA5}">
                      <a16:colId xmlns:a16="http://schemas.microsoft.com/office/drawing/2014/main" xmlns="" val="152685655"/>
                    </a:ext>
                  </a:extLst>
                </a:gridCol>
              </a:tblGrid>
              <a:tr h="453632">
                <a:tc>
                  <a:txBody>
                    <a:bodyPr/>
                    <a:lstStyle/>
                    <a:p>
                      <a:pPr algn="ctr"/>
                      <a:r>
                        <a:rPr lang="fr-FR" sz="1000" dirty="0" smtClean="0"/>
                        <a:t>Séquence</a:t>
                      </a:r>
                      <a:endParaRPr lang="fr-FR" sz="1000" dirty="0"/>
                    </a:p>
                  </a:txBody>
                  <a:tcPr anchor="ctr">
                    <a:lnR w="12700" cap="flat" cmpd="sng" algn="ctr">
                      <a:solidFill>
                        <a:schemeClr val="tx1"/>
                      </a:solidFill>
                      <a:prstDash val="solid"/>
                      <a:round/>
                      <a:headEnd type="none" w="med" len="med"/>
                      <a:tailEnd type="none" w="med" len="med"/>
                    </a:lnR>
                    <a:solidFill>
                      <a:srgbClr val="E84425"/>
                    </a:solidFill>
                  </a:tcPr>
                </a:tc>
                <a:tc>
                  <a:txBody>
                    <a:bodyPr/>
                    <a:lstStyle/>
                    <a:p>
                      <a:pPr algn="ctr"/>
                      <a:r>
                        <a:rPr lang="fr-FR" sz="1000" dirty="0" smtClean="0"/>
                        <a:t>Durée estimée</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E84425"/>
                    </a:solidFill>
                  </a:tcPr>
                </a:tc>
                <a:tc>
                  <a:txBody>
                    <a:bodyPr/>
                    <a:lstStyle/>
                    <a:p>
                      <a:pPr algn="ctr"/>
                      <a:r>
                        <a:rPr lang="fr-FR" sz="1000" dirty="0" smtClean="0"/>
                        <a:t>Date</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E84425"/>
                    </a:solidFill>
                  </a:tcPr>
                </a:tc>
                <a:tc>
                  <a:txBody>
                    <a:bodyPr/>
                    <a:lstStyle/>
                    <a:p>
                      <a:pPr algn="ctr"/>
                      <a:r>
                        <a:rPr lang="fr-FR" sz="1000" dirty="0" smtClean="0"/>
                        <a:t>Documentation</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E84425"/>
                    </a:solidFill>
                  </a:tcPr>
                </a:tc>
                <a:tc>
                  <a:txBody>
                    <a:bodyPr/>
                    <a:lstStyle/>
                    <a:p>
                      <a:pPr algn="ctr"/>
                      <a:r>
                        <a:rPr lang="fr-FR" sz="1000" dirty="0" smtClean="0"/>
                        <a:t>Personnes impliquées</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E84425"/>
                    </a:solidFill>
                  </a:tcPr>
                </a:tc>
                <a:extLst>
                  <a:ext uri="{0D108BD9-81ED-4DB2-BD59-A6C34878D82A}">
                    <a16:rowId xmlns:a16="http://schemas.microsoft.com/office/drawing/2014/main" xmlns="" val="1992539213"/>
                  </a:ext>
                </a:extLst>
              </a:tr>
              <a:tr h="635085">
                <a:tc>
                  <a:txBody>
                    <a:bodyPr/>
                    <a:lstStyle/>
                    <a:p>
                      <a:r>
                        <a:rPr lang="fr-FR" sz="1000" dirty="0" smtClean="0"/>
                        <a:t>Constituer un GT en charge du suivi et de l’animation de la démarche, préciser son périmètre</a:t>
                      </a:r>
                      <a:r>
                        <a:rPr lang="fr-FR" sz="1000" baseline="0" dirty="0" smtClean="0"/>
                        <a:t> d’intervention, ses moyens et objectifs</a:t>
                      </a:r>
                      <a:endParaRPr lang="fr-FR" sz="1000" dirty="0"/>
                    </a:p>
                  </a:txBody>
                  <a:tcPr anchor="ctr">
                    <a:lnR w="12700" cap="flat" cmpd="sng" algn="ctr">
                      <a:solidFill>
                        <a:schemeClr val="tx1"/>
                      </a:solidFill>
                      <a:prstDash val="solid"/>
                      <a:round/>
                      <a:headEnd type="none" w="med" len="med"/>
                      <a:tailEnd type="none" w="med" len="med"/>
                    </a:lnR>
                    <a:solidFill>
                      <a:schemeClr val="bg1"/>
                    </a:solidFill>
                  </a:tcPr>
                </a:tc>
                <a:tc>
                  <a:txBody>
                    <a:bodyPr/>
                    <a:lstStyle/>
                    <a:p>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r>
                        <a:rPr lang="fr-FR" sz="1000" dirty="0" smtClean="0"/>
                        <a:t>GT + CA</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r>
              <a:tr h="635085">
                <a:tc>
                  <a:txBody>
                    <a:bodyPr/>
                    <a:lstStyle/>
                    <a:p>
                      <a:r>
                        <a:rPr lang="fr-FR" sz="1000" dirty="0" smtClean="0"/>
                        <a:t>Organiser/suivre</a:t>
                      </a:r>
                      <a:r>
                        <a:rPr lang="fr-FR" sz="1000" baseline="0" dirty="0" smtClean="0"/>
                        <a:t> un temps de sensibilisation sur l’IA : enjeux d’image de l’association &amp; effets environnementaux</a:t>
                      </a:r>
                      <a:endParaRPr lang="fr-FR" sz="1000" dirty="0"/>
                    </a:p>
                  </a:txBody>
                  <a:tcPr anchor="ctr">
                    <a:lnR w="12700" cap="flat" cmpd="sng" algn="ctr">
                      <a:solidFill>
                        <a:schemeClr val="tx1"/>
                      </a:solidFill>
                      <a:prstDash val="solid"/>
                      <a:round/>
                      <a:headEnd type="none" w="med" len="med"/>
                      <a:tailEnd type="none" w="med" len="med"/>
                    </a:lnR>
                    <a:solidFill>
                      <a:schemeClr val="bg2"/>
                    </a:solidFill>
                  </a:tcPr>
                </a:tc>
                <a:tc>
                  <a:txBody>
                    <a:bodyPr/>
                    <a:lstStyle/>
                    <a:p>
                      <a:r>
                        <a:rPr lang="fr-FR" sz="1000" dirty="0" smtClean="0"/>
                        <a:t>2h</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r>
                        <a:rPr lang="fr-FR" sz="1000" dirty="0" smtClean="0">
                          <a:hlinkClick r:id="rId6"/>
                        </a:rPr>
                        <a:t>Pour aller plus loin</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r>
                        <a:rPr lang="fr-FR" sz="1000" dirty="0" smtClean="0"/>
                        <a:t>GT </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r>
              <a:tr h="471111">
                <a:tc>
                  <a:txBody>
                    <a:bodyPr/>
                    <a:lstStyle/>
                    <a:p>
                      <a:r>
                        <a:rPr lang="fr-FR" sz="1000" dirty="0" smtClean="0"/>
                        <a:t>Dresser</a:t>
                      </a:r>
                      <a:r>
                        <a:rPr lang="fr-FR" sz="1000" baseline="0" dirty="0" smtClean="0"/>
                        <a:t> le diagnostic numérique de l’association</a:t>
                      </a:r>
                      <a:endParaRPr lang="fr-FR" sz="1000" dirty="0"/>
                    </a:p>
                  </a:txBody>
                  <a:tcPr anchor="ctr">
                    <a:lnR w="12700" cap="flat" cmpd="sng" algn="ctr">
                      <a:solidFill>
                        <a:schemeClr val="tx1"/>
                      </a:solidFill>
                      <a:prstDash val="solid"/>
                      <a:round/>
                      <a:headEnd type="none" w="med" len="med"/>
                      <a:tailEnd type="none" w="med" len="med"/>
                    </a:lnR>
                    <a:solidFill>
                      <a:schemeClr val="bg1"/>
                    </a:solidFill>
                  </a:tcPr>
                </a:tc>
                <a:tc>
                  <a:txBody>
                    <a:bodyPr/>
                    <a:lstStyle/>
                    <a:p>
                      <a:r>
                        <a:rPr lang="fr-FR" sz="1000" dirty="0" smtClean="0"/>
                        <a:t>20 minutes</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r>
                        <a:rPr lang="fr-FR" sz="1000" dirty="0" smtClean="0">
                          <a:hlinkClick r:id="rId7"/>
                        </a:rPr>
                        <a:t>https://diagnostic-numerique.solidatech.fr/</a:t>
                      </a:r>
                      <a:r>
                        <a:rPr lang="fr-FR" sz="1000" dirty="0" smtClean="0"/>
                        <a:t> </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r>
                        <a:rPr lang="fr-FR" sz="1000" dirty="0" smtClean="0"/>
                        <a:t>GT</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xmlns="" val="2368525727"/>
                  </a:ext>
                </a:extLst>
              </a:tr>
              <a:tr h="453632">
                <a:tc>
                  <a:txBody>
                    <a:bodyPr/>
                    <a:lstStyle/>
                    <a:p>
                      <a:r>
                        <a:rPr lang="fr-FR" sz="1000" dirty="0" smtClean="0"/>
                        <a:t>Identifier en fonction de ses activités, des tâches pour lesquelles l’IA générative aurait un rapport coûts/avantages intéressant</a:t>
                      </a:r>
                    </a:p>
                    <a:p>
                      <a:r>
                        <a:rPr lang="fr-FR" sz="1000" baseline="0" dirty="0" smtClean="0"/>
                        <a:t>&amp; présentation du diagnostic numérique</a:t>
                      </a:r>
                      <a:endParaRPr lang="fr-FR" sz="1000" dirty="0"/>
                    </a:p>
                  </a:txBody>
                  <a:tcPr anchor="ctr">
                    <a:lnR w="12700" cap="flat" cmpd="sng" algn="ctr">
                      <a:solidFill>
                        <a:schemeClr val="tx1"/>
                      </a:solidFill>
                      <a:prstDash val="solid"/>
                      <a:round/>
                      <a:headEnd type="none" w="med" len="med"/>
                      <a:tailEnd type="none" w="med" len="med"/>
                    </a:lnR>
                    <a:solidFill>
                      <a:schemeClr val="bg2"/>
                    </a:solidFill>
                  </a:tcPr>
                </a:tc>
                <a:tc>
                  <a:txBody>
                    <a:bodyPr/>
                    <a:lstStyle/>
                    <a:p>
                      <a:r>
                        <a:rPr lang="fr-FR" sz="1000" dirty="0" smtClean="0"/>
                        <a:t>3h</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r>
                        <a:rPr lang="fr-FR" sz="1000" dirty="0" smtClean="0">
                          <a:hlinkClick r:id="rId6"/>
                        </a:rPr>
                        <a:t>Identifier collectivement les usages de l’IA</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r>
                        <a:rPr lang="fr-FR" sz="1000" dirty="0" smtClean="0"/>
                        <a:t>GT + CA + équipe salariée</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extLst>
                  <a:ext uri="{0D108BD9-81ED-4DB2-BD59-A6C34878D82A}">
                    <a16:rowId xmlns:a16="http://schemas.microsoft.com/office/drawing/2014/main" xmlns="" val="3529677608"/>
                  </a:ext>
                </a:extLst>
              </a:tr>
              <a:tr h="453632">
                <a:tc>
                  <a:txBody>
                    <a:bodyPr/>
                    <a:lstStyle/>
                    <a:p>
                      <a:r>
                        <a:rPr lang="fr-FR" sz="1000" kern="1200" baseline="0" dirty="0" smtClean="0">
                          <a:solidFill>
                            <a:schemeClr val="dk1"/>
                          </a:solidFill>
                          <a:latin typeface="+mn-lt"/>
                          <a:ea typeface="+mn-ea"/>
                          <a:cs typeface="+mn-cs"/>
                        </a:rPr>
                        <a:t>Poser des limites </a:t>
                      </a:r>
                      <a:r>
                        <a:rPr lang="fr-FR" sz="1000" b="1" u="sng" kern="1200" baseline="0" dirty="0" smtClean="0">
                          <a:solidFill>
                            <a:schemeClr val="dk1"/>
                          </a:solidFill>
                          <a:latin typeface="+mn-lt"/>
                          <a:ea typeface="+mn-ea"/>
                          <a:cs typeface="+mn-cs"/>
                        </a:rPr>
                        <a:t>et/ou</a:t>
                      </a:r>
                      <a:r>
                        <a:rPr lang="fr-FR" sz="1000" kern="1200" baseline="0" dirty="0" smtClean="0">
                          <a:solidFill>
                            <a:schemeClr val="dk1"/>
                          </a:solidFill>
                          <a:latin typeface="+mn-lt"/>
                          <a:ea typeface="+mn-ea"/>
                          <a:cs typeface="+mn-cs"/>
                        </a:rPr>
                        <a:t> définir des bonnes pratiques</a:t>
                      </a:r>
                      <a:endParaRPr lang="fr-FR" sz="1000" kern="1200" baseline="0" dirty="0">
                        <a:solidFill>
                          <a:schemeClr val="dk1"/>
                        </a:solidFill>
                        <a:latin typeface="+mn-lt"/>
                        <a:ea typeface="+mn-ea"/>
                        <a:cs typeface="+mn-cs"/>
                      </a:endParaRPr>
                    </a:p>
                  </a:txBody>
                  <a:tcPr anchor="ctr">
                    <a:lnR w="12700" cap="flat" cmpd="sng" algn="ctr">
                      <a:solidFill>
                        <a:schemeClr val="tx1"/>
                      </a:solidFill>
                      <a:prstDash val="solid"/>
                      <a:round/>
                      <a:headEnd type="none" w="med" len="med"/>
                      <a:tailEnd type="none" w="med" len="med"/>
                    </a:lnR>
                    <a:solidFill>
                      <a:schemeClr val="bg1"/>
                    </a:solidFill>
                  </a:tcPr>
                </a:tc>
                <a:tc>
                  <a:txBody>
                    <a:bodyPr/>
                    <a:lstStyle/>
                    <a:p>
                      <a:r>
                        <a:rPr lang="fr-FR" sz="1000" kern="1200" baseline="0" dirty="0" smtClean="0">
                          <a:solidFill>
                            <a:schemeClr val="dk1"/>
                          </a:solidFill>
                          <a:latin typeface="+mn-lt"/>
                          <a:ea typeface="+mn-ea"/>
                          <a:cs typeface="+mn-cs"/>
                        </a:rPr>
                        <a:t>2h</a:t>
                      </a:r>
                      <a:endParaRPr lang="fr-FR" sz="1000" kern="1200" baseline="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endParaRPr lang="fr-FR" sz="1000" kern="1200" baseline="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dirty="0" smtClean="0">
                          <a:hlinkClick r:id="rId6"/>
                        </a:rPr>
                        <a:t>Identifier collectivement les usages de l’IA</a:t>
                      </a:r>
                      <a:endParaRPr lang="fr-FR" sz="10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r>
                        <a:rPr lang="fr-FR" sz="1000" kern="1200" baseline="0" dirty="0" smtClean="0">
                          <a:solidFill>
                            <a:schemeClr val="dk1"/>
                          </a:solidFill>
                          <a:latin typeface="+mn-lt"/>
                          <a:ea typeface="+mn-ea"/>
                          <a:cs typeface="+mn-cs"/>
                        </a:rPr>
                        <a:t>GT + CA + direction</a:t>
                      </a:r>
                      <a:endParaRPr lang="fr-FR" sz="1000" kern="1200" baseline="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xmlns="" val="3525063355"/>
                  </a:ext>
                </a:extLst>
              </a:tr>
              <a:tr h="453632">
                <a:tc>
                  <a:txBody>
                    <a:bodyPr/>
                    <a:lstStyle/>
                    <a:p>
                      <a:r>
                        <a:rPr lang="fr-FR" sz="1000" dirty="0" smtClean="0"/>
                        <a:t>Adaptation de la charte IA à partir du PDF modifiable </a:t>
                      </a:r>
                      <a:r>
                        <a:rPr lang="fr-FR" sz="1000" b="1" u="sng" dirty="0" smtClean="0"/>
                        <a:t>ou</a:t>
                      </a:r>
                      <a:r>
                        <a:rPr lang="fr-FR" sz="1000" b="0" u="none" dirty="0" smtClean="0"/>
                        <a:t> de la</a:t>
                      </a:r>
                      <a:r>
                        <a:rPr lang="fr-FR" sz="1000" b="0" u="none" baseline="0" dirty="0" smtClean="0"/>
                        <a:t> trame</a:t>
                      </a:r>
                      <a:endParaRPr lang="fr-FR" sz="1000" dirty="0"/>
                    </a:p>
                  </a:txBody>
                  <a:tcPr anchor="ctr">
                    <a:lnR w="12700" cap="flat" cmpd="sng" algn="ctr">
                      <a:solidFill>
                        <a:schemeClr val="tx1"/>
                      </a:solidFill>
                      <a:prstDash val="solid"/>
                      <a:round/>
                      <a:headEnd type="none" w="med" len="med"/>
                      <a:tailEnd type="none" w="med" len="med"/>
                    </a:lnR>
                    <a:solidFill>
                      <a:schemeClr val="bg2"/>
                    </a:solidFill>
                  </a:tcPr>
                </a:tc>
                <a:tc>
                  <a:txBody>
                    <a:bodyPr/>
                    <a:lstStyle/>
                    <a:p>
                      <a:r>
                        <a:rPr lang="fr-FR" sz="1000" dirty="0" smtClean="0"/>
                        <a:t>3h</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r>
                        <a:rPr lang="fr-FR" sz="1000" dirty="0" smtClean="0">
                          <a:hlinkClick r:id="rId6"/>
                        </a:rPr>
                        <a:t>Modèles à télécharger</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tc>
                  <a:txBody>
                    <a:bodyPr/>
                    <a:lstStyle/>
                    <a:p>
                      <a:r>
                        <a:rPr lang="fr-FR" sz="1000" dirty="0" smtClean="0"/>
                        <a:t>GT + CA + équipe salariée</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2"/>
                    </a:solidFill>
                  </a:tcPr>
                </a:tc>
                <a:extLst>
                  <a:ext uri="{0D108BD9-81ED-4DB2-BD59-A6C34878D82A}">
                    <a16:rowId xmlns:a16="http://schemas.microsoft.com/office/drawing/2014/main" xmlns="" val="1312302042"/>
                  </a:ext>
                </a:extLst>
              </a:tr>
              <a:tr h="453632">
                <a:tc>
                  <a:txBody>
                    <a:bodyPr/>
                    <a:lstStyle/>
                    <a:p>
                      <a:r>
                        <a:rPr lang="fr-FR" sz="1000" dirty="0" smtClean="0"/>
                        <a:t>Définition d’un plan d’actions pour sécuriser les usages de l’IA générative</a:t>
                      </a:r>
                      <a:endParaRPr lang="fr-FR" sz="1000" dirty="0"/>
                    </a:p>
                  </a:txBody>
                  <a:tcPr anchor="ctr">
                    <a:lnR w="12700" cap="flat" cmpd="sng" algn="ctr">
                      <a:solidFill>
                        <a:schemeClr val="tx1"/>
                      </a:solidFill>
                      <a:prstDash val="solid"/>
                      <a:round/>
                      <a:headEnd type="none" w="med" len="med"/>
                      <a:tailEnd type="none" w="med" len="med"/>
                    </a:lnR>
                    <a:solidFill>
                      <a:schemeClr val="bg1"/>
                    </a:solidFill>
                  </a:tcPr>
                </a:tc>
                <a:tc>
                  <a:txBody>
                    <a:bodyPr/>
                    <a:lstStyle/>
                    <a:p>
                      <a:r>
                        <a:rPr lang="fr-FR" sz="1000" dirty="0" smtClean="0"/>
                        <a:t>2h</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c>
                  <a:txBody>
                    <a:bodyPr/>
                    <a:lstStyle/>
                    <a:p>
                      <a:r>
                        <a:rPr lang="fr-FR" sz="1000" dirty="0" smtClean="0"/>
                        <a:t>GT + CA + direction</a:t>
                      </a:r>
                      <a:endParaRPr lang="fr-FR"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tr>
            </a:tbl>
          </a:graphicData>
        </a:graphic>
      </p:graphicFrame>
    </p:spTree>
    <p:extLst>
      <p:ext uri="{BB962C8B-B14F-4D97-AF65-F5344CB8AC3E}">
        <p14:creationId xmlns:p14="http://schemas.microsoft.com/office/powerpoint/2010/main" val="12571637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33903BBE-9DC0-4A00-A79D-34DA4414627B}" type="datetime6">
              <a:rPr lang="fr-FR" smtClean="0"/>
              <a:t>mai 26</a:t>
            </a:fld>
            <a:endParaRPr lang="fr-FR"/>
          </a:p>
        </p:txBody>
      </p:sp>
      <p:sp>
        <p:nvSpPr>
          <p:cNvPr id="5" name="Espace réservé du pied de page 4"/>
          <p:cNvSpPr>
            <a:spLocks noGrp="1"/>
          </p:cNvSpPr>
          <p:nvPr>
            <p:ph type="ftr" sz="quarter" idx="11"/>
          </p:nvPr>
        </p:nvSpPr>
        <p:spPr/>
        <p:txBody>
          <a:bodyPr/>
          <a:lstStyle/>
          <a:p>
            <a:r>
              <a:rPr lang="fr-FR" smtClean="0"/>
              <a:t>Mettre en place une charte IA pour un usage éthique, responsable et solidaire</a:t>
            </a:r>
            <a:endParaRPr lang="fr-FR"/>
          </a:p>
        </p:txBody>
      </p:sp>
      <p:sp>
        <p:nvSpPr>
          <p:cNvPr id="6" name="Espace réservé du numéro de diapositive 5"/>
          <p:cNvSpPr>
            <a:spLocks noGrp="1"/>
          </p:cNvSpPr>
          <p:nvPr>
            <p:ph type="sldNum" sz="quarter" idx="12"/>
          </p:nvPr>
        </p:nvSpPr>
        <p:spPr/>
        <p:txBody>
          <a:bodyPr/>
          <a:lstStyle/>
          <a:p>
            <a:fld id="{B2343975-8845-44AD-9A39-14CE17F33221}" type="slidenum">
              <a:rPr lang="fr-FR" b="1" smtClean="0">
                <a:solidFill>
                  <a:schemeClr val="bg1"/>
                </a:solidFill>
              </a:rPr>
              <a:t>9</a:t>
            </a:fld>
            <a:r>
              <a:rPr lang="fr-FR" dirty="0" smtClean="0">
                <a:solidFill>
                  <a:schemeClr val="bg1"/>
                </a:solidFill>
              </a:rPr>
              <a:t>/16</a:t>
            </a:r>
            <a:endParaRPr lang="fr-FR" dirty="0">
              <a:solidFill>
                <a:schemeClr val="bg1"/>
              </a:solidFill>
            </a:endParaRPr>
          </a:p>
        </p:txBody>
      </p:sp>
      <p:sp>
        <p:nvSpPr>
          <p:cNvPr id="7" name="Titre 1"/>
          <p:cNvSpPr>
            <a:spLocks noGrp="1"/>
          </p:cNvSpPr>
          <p:nvPr>
            <p:ph type="title" idx="4294967295"/>
          </p:nvPr>
        </p:nvSpPr>
        <p:spPr>
          <a:xfrm>
            <a:off x="971550" y="879767"/>
            <a:ext cx="10515600" cy="707733"/>
          </a:xfrm>
        </p:spPr>
        <p:txBody>
          <a:bodyPr anchor="b">
            <a:normAutofit/>
          </a:bodyPr>
          <a:lstStyle>
            <a:lvl1pPr>
              <a:defRPr sz="3000" b="1">
                <a:solidFill>
                  <a:srgbClr val="E84426"/>
                </a:solidFill>
              </a:defRPr>
            </a:lvl1pPr>
          </a:lstStyle>
          <a:p>
            <a:pPr defTabSz="144000">
              <a:lnSpc>
                <a:spcPct val="100000"/>
              </a:lnSpc>
              <a:spcAft>
                <a:spcPts val="600"/>
              </a:spcAft>
              <a:buClr>
                <a:srgbClr val="463B77"/>
              </a:buClr>
              <a:buSzPct val="160000"/>
            </a:pPr>
            <a:r>
              <a:rPr lang="fr-FR" dirty="0" smtClean="0">
                <a:latin typeface="Arial" panose="020B0604020202020204" pitchFamily="34" charset="0"/>
                <a:cs typeface="Arial" panose="020B0604020202020204" pitchFamily="34" charset="0"/>
              </a:rPr>
              <a:t>Gouvernance et suivi de la charte</a:t>
            </a:r>
            <a:endParaRPr lang="fr-FR" dirty="0">
              <a:latin typeface="Arial" panose="020B0604020202020204" pitchFamily="34" charset="0"/>
              <a:cs typeface="Arial" panose="020B0604020202020204" pitchFamily="34" charset="0"/>
            </a:endParaRPr>
          </a:p>
        </p:txBody>
      </p:sp>
      <p:sp>
        <p:nvSpPr>
          <p:cNvPr id="10" name="Rectangle 9"/>
          <p:cNvSpPr/>
          <p:nvPr/>
        </p:nvSpPr>
        <p:spPr>
          <a:xfrm>
            <a:off x="971550" y="1587501"/>
            <a:ext cx="10515600" cy="139700"/>
          </a:xfrm>
          <a:prstGeom prst="rect">
            <a:avLst/>
          </a:prstGeom>
          <a:solidFill>
            <a:srgbClr val="E8442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AD1716"/>
              </a:solidFill>
            </a:endParaRPr>
          </a:p>
        </p:txBody>
      </p:sp>
      <p:sp>
        <p:nvSpPr>
          <p:cNvPr id="14" name="ZoneTexte 13">
            <a:extLst>
              <a:ext uri="{FF2B5EF4-FFF2-40B4-BE49-F238E27FC236}">
                <a16:creationId xmlns:a16="http://schemas.microsoft.com/office/drawing/2014/main" xmlns="" id="{0F050B75-E184-4632-A463-2DD60AC3F05F}"/>
              </a:ext>
            </a:extLst>
          </p:cNvPr>
          <p:cNvSpPr txBox="1"/>
          <p:nvPr/>
        </p:nvSpPr>
        <p:spPr>
          <a:xfrm>
            <a:off x="971550" y="1903017"/>
            <a:ext cx="9810751" cy="732701"/>
          </a:xfrm>
          <a:prstGeom prst="rect">
            <a:avLst/>
          </a:prstGeom>
          <a:noFill/>
        </p:spPr>
        <p:txBody>
          <a:bodyPr wrap="square" rtlCol="0">
            <a:spAutoFit/>
          </a:bodyPr>
          <a:lstStyle/>
          <a:p>
            <a:pPr marL="285750" indent="-285750" defTabSz="144000">
              <a:lnSpc>
                <a:spcPts val="1680"/>
              </a:lnSpc>
              <a:spcAft>
                <a:spcPts val="600"/>
              </a:spcAft>
              <a:buClr>
                <a:srgbClr val="463B77"/>
              </a:buClr>
              <a:buSzPct val="160000"/>
              <a:buBlip>
                <a:blip r:embed="rId3"/>
              </a:buBlip>
            </a:pPr>
            <a:r>
              <a:rPr lang="fr-FR" sz="1400" dirty="0" smtClean="0"/>
              <a:t>Au-delà </a:t>
            </a:r>
            <a:r>
              <a:rPr lang="fr-FR" sz="1400" dirty="0"/>
              <a:t>de la production d’une charte qui peut être à la fois </a:t>
            </a:r>
            <a:r>
              <a:rPr lang="fr-FR" sz="1400" b="1" dirty="0">
                <a:solidFill>
                  <a:srgbClr val="E84426"/>
                </a:solidFill>
              </a:rPr>
              <a:t>sécurisante</a:t>
            </a:r>
            <a:r>
              <a:rPr lang="fr-FR" sz="1400" dirty="0">
                <a:solidFill>
                  <a:srgbClr val="E84426"/>
                </a:solidFill>
              </a:rPr>
              <a:t> </a:t>
            </a:r>
            <a:r>
              <a:rPr lang="fr-FR" sz="1400" dirty="0"/>
              <a:t>pour les structures de l’ESS et pour leurs </a:t>
            </a:r>
            <a:r>
              <a:rPr lang="fr-FR" sz="1400" dirty="0" err="1"/>
              <a:t>salarié·es</a:t>
            </a:r>
            <a:r>
              <a:rPr lang="fr-FR" sz="1400" dirty="0"/>
              <a:t> puisqu’elle pose un cadre. Nous invitons les structures à la faire vivre dans l’objectif de suivre les évolutions </a:t>
            </a:r>
            <a:r>
              <a:rPr lang="fr-FR" sz="1400" dirty="0" smtClean="0"/>
              <a:t>technologiques et </a:t>
            </a:r>
            <a:r>
              <a:rPr lang="fr-FR" sz="1400" dirty="0"/>
              <a:t>conduire une démarche de changement des pratiques</a:t>
            </a:r>
            <a:r>
              <a:rPr lang="fr-FR" sz="1400" dirty="0" smtClean="0"/>
              <a:t>.</a:t>
            </a:r>
            <a:endParaRPr lang="fr-FR" sz="1400" dirty="0"/>
          </a:p>
        </p:txBody>
      </p:sp>
      <p:sp>
        <p:nvSpPr>
          <p:cNvPr id="2" name="Rectangle 1"/>
          <p:cNvSpPr>
            <a:spLocks noChangeArrowheads="1"/>
          </p:cNvSpPr>
          <p:nvPr/>
        </p:nvSpPr>
        <p:spPr bwMode="auto">
          <a:xfrm>
            <a:off x="3444240" y="3664236"/>
            <a:ext cx="6149340" cy="236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fr-FR" altLang="fr-FR" sz="1400" b="0" i="0" u="none" strike="noStrike" cap="none" normalizeH="0" baseline="0" dirty="0" smtClean="0">
                <a:ln>
                  <a:noFill/>
                </a:ln>
                <a:solidFill>
                  <a:schemeClr val="bg2">
                    <a:lumMod val="50000"/>
                  </a:schemeClr>
                </a:solidFill>
                <a:effectLst/>
                <a:latin typeface="Arial" panose="020B0604020202020204" pitchFamily="34" charset="0"/>
                <a:cs typeface="Arial" panose="020B0604020202020204" pitchFamily="34" charset="0"/>
              </a:rPr>
              <a:t>Définir un plan d’action pour former les parties prenantes internes sur les usages de l’IA.</a:t>
            </a:r>
          </a:p>
          <a:p>
            <a:pPr marL="0" marR="0" lvl="0" indent="0" algn="l" defTabSz="914400" rtl="0" eaLnBrk="0" fontAlgn="base" latinLnBrk="0" hangingPunct="0">
              <a:lnSpc>
                <a:spcPct val="100000"/>
              </a:lnSpc>
              <a:spcBef>
                <a:spcPct val="0"/>
              </a:spcBef>
              <a:spcAft>
                <a:spcPct val="0"/>
              </a:spcAft>
              <a:buClrTx/>
              <a:buSzTx/>
              <a:tabLst/>
            </a:pPr>
            <a:endParaRPr kumimoji="0" lang="fr-FR" altLang="fr-FR" sz="1400" b="0" i="0" u="none" strike="noStrike" cap="none" normalizeH="0" baseline="0" dirty="0" smtClean="0">
              <a:ln>
                <a:noFill/>
              </a:ln>
              <a:solidFill>
                <a:schemeClr val="bg2">
                  <a:lumMod val="50000"/>
                </a:schemeClr>
              </a:solidFill>
              <a:effectLst/>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fr-FR" altLang="fr-FR" sz="1400" b="0" i="0" u="none" strike="noStrike" cap="none" normalizeH="0" baseline="0" dirty="0" smtClean="0">
                <a:ln>
                  <a:noFill/>
                </a:ln>
                <a:solidFill>
                  <a:schemeClr val="bg2">
                    <a:lumMod val="50000"/>
                  </a:schemeClr>
                </a:solidFill>
                <a:effectLst/>
                <a:latin typeface="Arial" panose="020B0604020202020204" pitchFamily="34" charset="0"/>
                <a:cs typeface="Arial" panose="020B0604020202020204" pitchFamily="34" charset="0"/>
              </a:rPr>
              <a:t>Intégrer dans les enjeux identifiés dans d’autres documents cadre de la structure : DUERP (Document Unique d’Evaluation des Risques Professionnels), charte, règlement intérieur et en prévoir une actualisation annuelle lors de temps collectifs.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smtClean="0">
              <a:ln>
                <a:noFill/>
              </a:ln>
              <a:solidFill>
                <a:schemeClr val="bg2">
                  <a:lumMod val="50000"/>
                </a:schemeClr>
              </a:solidFill>
              <a:effectLst/>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fr-FR" altLang="fr-FR" sz="1400" b="0" i="0" u="none" strike="noStrike" cap="none" normalizeH="0" baseline="0" dirty="0" smtClean="0">
                <a:ln>
                  <a:noFill/>
                </a:ln>
                <a:solidFill>
                  <a:schemeClr val="bg2">
                    <a:lumMod val="50000"/>
                  </a:schemeClr>
                </a:solidFill>
                <a:effectLst/>
                <a:latin typeface="Arial" panose="020B0604020202020204" pitchFamily="34" charset="0"/>
                <a:cs typeface="Arial" panose="020B0604020202020204" pitchFamily="34" charset="0"/>
              </a:rPr>
              <a:t>Il est possible de nommer en interne </a:t>
            </a:r>
            <a:r>
              <a:rPr kumimoji="0" lang="fr-FR" altLang="fr-FR" sz="1400" b="0" i="0" u="none" strike="noStrike" cap="none" normalizeH="0" baseline="0" dirty="0" err="1" smtClean="0">
                <a:ln>
                  <a:noFill/>
                </a:ln>
                <a:solidFill>
                  <a:schemeClr val="bg2">
                    <a:lumMod val="50000"/>
                  </a:schemeClr>
                </a:solidFill>
                <a:effectLst/>
                <a:latin typeface="Arial" panose="020B0604020202020204" pitchFamily="34" charset="0"/>
                <a:cs typeface="Arial" panose="020B0604020202020204" pitchFamily="34" charset="0"/>
              </a:rPr>
              <a:t>un·e</a:t>
            </a:r>
            <a:r>
              <a:rPr kumimoji="0" lang="fr-FR" altLang="fr-FR" sz="1400" b="0" i="0" u="none" strike="noStrike" cap="none" normalizeH="0" baseline="0" dirty="0" smtClean="0">
                <a:ln>
                  <a:noFill/>
                </a:ln>
                <a:solidFill>
                  <a:schemeClr val="bg2">
                    <a:lumMod val="50000"/>
                  </a:schemeClr>
                </a:solidFill>
                <a:effectLst/>
                <a:latin typeface="Arial" panose="020B0604020202020204" pitchFamily="34" charset="0"/>
                <a:cs typeface="Arial" panose="020B0604020202020204" pitchFamily="34" charset="0"/>
              </a:rPr>
              <a:t> </a:t>
            </a:r>
            <a:r>
              <a:rPr kumimoji="0" lang="fr-FR" altLang="fr-FR" sz="1400" b="0" i="0" u="none" strike="noStrike" cap="none" normalizeH="0" baseline="0" dirty="0" err="1" smtClean="0">
                <a:ln>
                  <a:noFill/>
                </a:ln>
                <a:solidFill>
                  <a:schemeClr val="bg2">
                    <a:lumMod val="50000"/>
                  </a:schemeClr>
                </a:solidFill>
                <a:effectLst/>
                <a:latin typeface="Arial" panose="020B0604020202020204" pitchFamily="34" charset="0"/>
                <a:cs typeface="Arial" panose="020B0604020202020204" pitchFamily="34" charset="0"/>
              </a:rPr>
              <a:t>référent·e</a:t>
            </a:r>
            <a:r>
              <a:rPr kumimoji="0" lang="fr-FR" altLang="fr-FR" sz="1400" b="0" i="0" u="none" strike="noStrike" cap="none" normalizeH="0" baseline="0" dirty="0" smtClean="0">
                <a:ln>
                  <a:noFill/>
                </a:ln>
                <a:solidFill>
                  <a:schemeClr val="bg2">
                    <a:lumMod val="50000"/>
                  </a:schemeClr>
                </a:solidFill>
                <a:effectLst/>
                <a:latin typeface="Arial" panose="020B0604020202020204" pitchFamily="34" charset="0"/>
                <a:cs typeface="Arial" panose="020B0604020202020204" pitchFamily="34" charset="0"/>
              </a:rPr>
              <a:t> IA pour réaliser le travail de veille et d’actualisation de la charte selon une fréquence</a:t>
            </a:r>
            <a:r>
              <a:rPr kumimoji="0" lang="fr-FR" altLang="fr-FR" sz="1400" b="0" i="0" u="none" strike="noStrike" cap="none" normalizeH="0" dirty="0" smtClean="0">
                <a:ln>
                  <a:noFill/>
                </a:ln>
                <a:solidFill>
                  <a:schemeClr val="bg2">
                    <a:lumMod val="50000"/>
                  </a:schemeClr>
                </a:solidFill>
                <a:effectLst/>
                <a:latin typeface="Arial" panose="020B0604020202020204" pitchFamily="34" charset="0"/>
                <a:cs typeface="Arial" panose="020B0604020202020204" pitchFamily="34" charset="0"/>
              </a:rPr>
              <a:t> que vous définirez.</a:t>
            </a:r>
            <a:endParaRPr kumimoji="0" lang="fr-FR" altLang="fr-FR" sz="1400" b="0" i="0" u="none" strike="noStrike" cap="none" normalizeH="0" baseline="0" dirty="0" smtClean="0">
              <a:ln>
                <a:noFill/>
              </a:ln>
              <a:solidFill>
                <a:schemeClr val="bg2">
                  <a:lumMod val="50000"/>
                </a:schemeClr>
              </a:solidFill>
              <a:effectLst/>
              <a:latin typeface="Arial" panose="020B0604020202020204" pitchFamily="34" charset="0"/>
              <a:cs typeface="Arial" panose="020B0604020202020204" pitchFamily="34" charset="0"/>
            </a:endParaRPr>
          </a:p>
        </p:txBody>
      </p:sp>
      <p:sp>
        <p:nvSpPr>
          <p:cNvPr id="3" name="AutoShape 2" descr="cochée"/>
          <p:cNvSpPr>
            <a:spLocks noChangeAspect="1" noChangeArrowheads="1"/>
          </p:cNvSpPr>
          <p:nvPr/>
        </p:nvSpPr>
        <p:spPr bwMode="auto">
          <a:xfrm>
            <a:off x="87313" y="-4508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 name="AutoShape 3" descr="cochée"/>
          <p:cNvSpPr>
            <a:spLocks noChangeAspect="1" noChangeArrowheads="1"/>
          </p:cNvSpPr>
          <p:nvPr/>
        </p:nvSpPr>
        <p:spPr bwMode="auto">
          <a:xfrm>
            <a:off x="87313" y="-1143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 name="AutoShape 4" descr="cochée"/>
          <p:cNvSpPr>
            <a:spLocks noChangeAspect="1" noChangeArrowheads="1"/>
          </p:cNvSpPr>
          <p:nvPr/>
        </p:nvSpPr>
        <p:spPr bwMode="auto">
          <a:xfrm>
            <a:off x="87313" y="2222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1" name="Imag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50996" y="2786134"/>
            <a:ext cx="724664" cy="837808"/>
          </a:xfrm>
          <a:prstGeom prst="rect">
            <a:avLst/>
          </a:prstGeom>
        </p:spPr>
      </p:pic>
      <p:sp>
        <p:nvSpPr>
          <p:cNvPr id="12" name="ZoneTexte 11"/>
          <p:cNvSpPr txBox="1"/>
          <p:nvPr/>
        </p:nvSpPr>
        <p:spPr>
          <a:xfrm>
            <a:off x="2891790" y="2924271"/>
            <a:ext cx="1939290" cy="646331"/>
          </a:xfrm>
          <a:prstGeom prst="rect">
            <a:avLst/>
          </a:prstGeom>
          <a:noFill/>
        </p:spPr>
        <p:txBody>
          <a:bodyPr wrap="square" rtlCol="0">
            <a:spAutoFit/>
          </a:bodyPr>
          <a:lstStyle/>
          <a:p>
            <a:r>
              <a:rPr lang="fr-FR" b="1" dirty="0" smtClean="0">
                <a:solidFill>
                  <a:srgbClr val="E84426"/>
                </a:solidFill>
                <a:latin typeface="Roboto" panose="02000000000000000000" pitchFamily="2" charset="0"/>
                <a:ea typeface="Roboto" panose="02000000000000000000" pitchFamily="2" charset="0"/>
              </a:rPr>
              <a:t>BONNES PRATIQUES</a:t>
            </a:r>
            <a:endParaRPr lang="fr-FR" b="1" dirty="0">
              <a:solidFill>
                <a:srgbClr val="E84426"/>
              </a:solidFill>
              <a:latin typeface="Roboto" panose="02000000000000000000" pitchFamily="2" charset="0"/>
              <a:ea typeface="Roboto" panose="02000000000000000000" pitchFamily="2" charset="0"/>
            </a:endParaRPr>
          </a:p>
        </p:txBody>
      </p:sp>
      <p:grpSp>
        <p:nvGrpSpPr>
          <p:cNvPr id="15" name="Groupe 14"/>
          <p:cNvGrpSpPr/>
          <p:nvPr/>
        </p:nvGrpSpPr>
        <p:grpSpPr>
          <a:xfrm>
            <a:off x="0" y="0"/>
            <a:ext cx="12064711" cy="1143733"/>
            <a:chOff x="0" y="0"/>
            <a:chExt cx="12064711" cy="1143733"/>
          </a:xfrm>
        </p:grpSpPr>
        <p:sp>
          <p:nvSpPr>
            <p:cNvPr id="16" name="Rectangle 15"/>
            <p:cNvSpPr/>
            <p:nvPr/>
          </p:nvSpPr>
          <p:spPr>
            <a:xfrm>
              <a:off x="0" y="12329"/>
              <a:ext cx="3800343" cy="113140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pic>
          <p:nvPicPr>
            <p:cNvPr id="17" name="Imag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2823859" cy="854415"/>
            </a:xfrm>
            <a:prstGeom prst="rect">
              <a:avLst/>
            </a:prstGeom>
          </p:spPr>
        </p:pic>
        <p:pic>
          <p:nvPicPr>
            <p:cNvPr id="18" name="Imag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11746" y="20924"/>
              <a:ext cx="1552965" cy="1035310"/>
            </a:xfrm>
            <a:prstGeom prst="rect">
              <a:avLst/>
            </a:prstGeom>
          </p:spPr>
        </p:pic>
        <p:pic>
          <p:nvPicPr>
            <p:cNvPr id="19" name="Image 1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5631" y="233051"/>
              <a:ext cx="1799262" cy="507375"/>
            </a:xfrm>
            <a:prstGeom prst="rect">
              <a:avLst/>
            </a:prstGeom>
          </p:spPr>
        </p:pic>
      </p:grpSp>
    </p:spTree>
    <p:extLst>
      <p:ext uri="{BB962C8B-B14F-4D97-AF65-F5344CB8AC3E}">
        <p14:creationId xmlns:p14="http://schemas.microsoft.com/office/powerpoint/2010/main" val="164869892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TotalTime>
  <Words>2343</Words>
  <Application>Microsoft Office PowerPoint</Application>
  <PresentationFormat>Grand écran</PresentationFormat>
  <Paragraphs>216</Paragraphs>
  <Slides>16</Slides>
  <Notes>3</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Roboto</vt:lpstr>
      <vt:lpstr>Wingdings</vt:lpstr>
      <vt:lpstr>Thème Office</vt:lpstr>
      <vt:lpstr>Présentation PowerPoint</vt:lpstr>
      <vt:lpstr>Présentation PowerPoint</vt:lpstr>
      <vt:lpstr>A propos de cette charte</vt:lpstr>
      <vt:lpstr>Objet et champs d’application de la charte</vt:lpstr>
      <vt:lpstr>Objet et champs d’application de la charte</vt:lpstr>
      <vt:lpstr>Zoom sur le contenu de la charte</vt:lpstr>
      <vt:lpstr>Recommandation méthodologique : mettre en place une démarche collective </vt:lpstr>
      <vt:lpstr>Recommandation méthodologique : mettre en place une démarche collective </vt:lpstr>
      <vt:lpstr>Gouvernance et suivi de la charte</vt:lpstr>
      <vt:lpstr>Comment avoir un usage sécurisé, responsable et légal de l’IA ?</vt:lpstr>
      <vt:lpstr>Présentation PowerPoint</vt:lpstr>
      <vt:lpstr>Présentation PowerPoint</vt:lpstr>
      <vt:lpstr>Suggestions d’engagements et recommandations</vt:lpstr>
      <vt:lpstr>Quels outils d’IA utiliser ? </vt:lpstr>
      <vt:lpstr>Se faire accompagner en Hauts-de-France</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Maud BAILLY</dc:creator>
  <cp:lastModifiedBy>Claire Collet</cp:lastModifiedBy>
  <cp:revision>50</cp:revision>
  <dcterms:created xsi:type="dcterms:W3CDTF">2021-04-06T13:31:33Z</dcterms:created>
  <dcterms:modified xsi:type="dcterms:W3CDTF">2026-05-18T10:48:51Z</dcterms:modified>
</cp:coreProperties>
</file>