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83" r:id="rId2"/>
    <p:sldId id="270" r:id="rId3"/>
    <p:sldId id="281" r:id="rId4"/>
    <p:sldId id="288" r:id="rId5"/>
    <p:sldId id="284" r:id="rId6"/>
    <p:sldId id="311" r:id="rId7"/>
    <p:sldId id="312" r:id="rId8"/>
    <p:sldId id="305" r:id="rId9"/>
    <p:sldId id="306" r:id="rId10"/>
    <p:sldId id="307" r:id="rId11"/>
    <p:sldId id="314" r:id="rId12"/>
    <p:sldId id="274" r:id="rId13"/>
    <p:sldId id="309" r:id="rId14"/>
    <p:sldId id="310" r:id="rId15"/>
    <p:sldId id="308" r:id="rId16"/>
    <p:sldId id="313" r:id="rId17"/>
    <p:sldId id="315" r:id="rId18"/>
    <p:sldId id="316" r:id="rId19"/>
    <p:sldId id="317" r:id="rId20"/>
    <p:sldId id="319" r:id="rId21"/>
    <p:sldId id="304" r:id="rId22"/>
    <p:sldId id="285" r:id="rId23"/>
    <p:sldId id="27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8D2"/>
    <a:srgbClr val="D75256"/>
    <a:srgbClr val="1C1A42"/>
    <a:srgbClr val="339966"/>
    <a:srgbClr val="FBC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85882" autoAdjust="0"/>
  </p:normalViewPr>
  <p:slideViewPr>
    <p:cSldViewPr snapToGrid="0">
      <p:cViewPr varScale="1">
        <p:scale>
          <a:sx n="86" d="100"/>
          <a:sy n="86" d="100"/>
        </p:scale>
        <p:origin x="422" y="67"/>
      </p:cViewPr>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11ACC-E605-405E-8FD3-A466E898DE07}" type="datetimeFigureOut">
              <a:rPr lang="fr-FR" smtClean="0"/>
              <a:t>29/04/2025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AD758-E792-486E-8506-0D1BF7E9A498}" type="slidenum">
              <a:rPr lang="fr-FR" smtClean="0"/>
              <a:t>‹N°›</a:t>
            </a:fld>
            <a:endParaRPr lang="fr-FR"/>
          </a:p>
        </p:txBody>
      </p:sp>
    </p:spTree>
    <p:extLst>
      <p:ext uri="{BB962C8B-B14F-4D97-AF65-F5344CB8AC3E}">
        <p14:creationId xmlns:p14="http://schemas.microsoft.com/office/powerpoint/2010/main" val="50134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a:t>
            </a:fld>
            <a:endParaRPr lang="fr-FR"/>
          </a:p>
        </p:txBody>
      </p:sp>
    </p:spTree>
    <p:extLst>
      <p:ext uri="{BB962C8B-B14F-4D97-AF65-F5344CB8AC3E}">
        <p14:creationId xmlns:p14="http://schemas.microsoft.com/office/powerpoint/2010/main" val="397109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12</a:t>
            </a:fld>
            <a:endParaRPr lang="fr-FR"/>
          </a:p>
        </p:txBody>
      </p:sp>
    </p:spTree>
    <p:extLst>
      <p:ext uri="{BB962C8B-B14F-4D97-AF65-F5344CB8AC3E}">
        <p14:creationId xmlns:p14="http://schemas.microsoft.com/office/powerpoint/2010/main" val="235504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13</a:t>
            </a:fld>
            <a:endParaRPr lang="fr-FR"/>
          </a:p>
        </p:txBody>
      </p:sp>
    </p:spTree>
    <p:extLst>
      <p:ext uri="{BB962C8B-B14F-4D97-AF65-F5344CB8AC3E}">
        <p14:creationId xmlns:p14="http://schemas.microsoft.com/office/powerpoint/2010/main" val="128990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14</a:t>
            </a:fld>
            <a:endParaRPr lang="fr-FR"/>
          </a:p>
        </p:txBody>
      </p:sp>
    </p:spTree>
    <p:extLst>
      <p:ext uri="{BB962C8B-B14F-4D97-AF65-F5344CB8AC3E}">
        <p14:creationId xmlns:p14="http://schemas.microsoft.com/office/powerpoint/2010/main" val="1593118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15</a:t>
            </a:fld>
            <a:endParaRPr lang="fr-FR"/>
          </a:p>
        </p:txBody>
      </p:sp>
    </p:spTree>
    <p:extLst>
      <p:ext uri="{BB962C8B-B14F-4D97-AF65-F5344CB8AC3E}">
        <p14:creationId xmlns:p14="http://schemas.microsoft.com/office/powerpoint/2010/main" val="148890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16</a:t>
            </a:fld>
            <a:endParaRPr lang="fr-FR"/>
          </a:p>
        </p:txBody>
      </p:sp>
    </p:spTree>
    <p:extLst>
      <p:ext uri="{BB962C8B-B14F-4D97-AF65-F5344CB8AC3E}">
        <p14:creationId xmlns:p14="http://schemas.microsoft.com/office/powerpoint/2010/main" val="1510771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17</a:t>
            </a:fld>
            <a:endParaRPr lang="fr-FR"/>
          </a:p>
        </p:txBody>
      </p:sp>
    </p:spTree>
    <p:extLst>
      <p:ext uri="{BB962C8B-B14F-4D97-AF65-F5344CB8AC3E}">
        <p14:creationId xmlns:p14="http://schemas.microsoft.com/office/powerpoint/2010/main" val="2054235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18</a:t>
            </a:fld>
            <a:endParaRPr lang="fr-FR"/>
          </a:p>
        </p:txBody>
      </p:sp>
    </p:spTree>
    <p:extLst>
      <p:ext uri="{BB962C8B-B14F-4D97-AF65-F5344CB8AC3E}">
        <p14:creationId xmlns:p14="http://schemas.microsoft.com/office/powerpoint/2010/main" val="2763312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19</a:t>
            </a:fld>
            <a:endParaRPr lang="fr-FR"/>
          </a:p>
        </p:txBody>
      </p:sp>
    </p:spTree>
    <p:extLst>
      <p:ext uri="{BB962C8B-B14F-4D97-AF65-F5344CB8AC3E}">
        <p14:creationId xmlns:p14="http://schemas.microsoft.com/office/powerpoint/2010/main" val="136841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20</a:t>
            </a:fld>
            <a:endParaRPr lang="fr-FR"/>
          </a:p>
        </p:txBody>
      </p:sp>
    </p:spTree>
    <p:extLst>
      <p:ext uri="{BB962C8B-B14F-4D97-AF65-F5344CB8AC3E}">
        <p14:creationId xmlns:p14="http://schemas.microsoft.com/office/powerpoint/2010/main" val="3246581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21</a:t>
            </a:fld>
            <a:endParaRPr lang="fr-FR"/>
          </a:p>
        </p:txBody>
      </p:sp>
    </p:spTree>
    <p:extLst>
      <p:ext uri="{BB962C8B-B14F-4D97-AF65-F5344CB8AC3E}">
        <p14:creationId xmlns:p14="http://schemas.microsoft.com/office/powerpoint/2010/main" val="8287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2</a:t>
            </a:fld>
            <a:endParaRPr lang="fr-FR"/>
          </a:p>
        </p:txBody>
      </p:sp>
    </p:spTree>
    <p:extLst>
      <p:ext uri="{BB962C8B-B14F-4D97-AF65-F5344CB8AC3E}">
        <p14:creationId xmlns:p14="http://schemas.microsoft.com/office/powerpoint/2010/main" val="305454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3</a:t>
            </a:fld>
            <a:endParaRPr lang="fr-FR"/>
          </a:p>
        </p:txBody>
      </p:sp>
    </p:spTree>
    <p:extLst>
      <p:ext uri="{BB962C8B-B14F-4D97-AF65-F5344CB8AC3E}">
        <p14:creationId xmlns:p14="http://schemas.microsoft.com/office/powerpoint/2010/main" val="52603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4</a:t>
            </a:fld>
            <a:endParaRPr lang="fr-FR"/>
          </a:p>
        </p:txBody>
      </p:sp>
    </p:spTree>
    <p:extLst>
      <p:ext uri="{BB962C8B-B14F-4D97-AF65-F5344CB8AC3E}">
        <p14:creationId xmlns:p14="http://schemas.microsoft.com/office/powerpoint/2010/main" val="29442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5</a:t>
            </a:fld>
            <a:endParaRPr lang="fr-FR"/>
          </a:p>
        </p:txBody>
      </p:sp>
    </p:spTree>
    <p:extLst>
      <p:ext uri="{BB962C8B-B14F-4D97-AF65-F5344CB8AC3E}">
        <p14:creationId xmlns:p14="http://schemas.microsoft.com/office/powerpoint/2010/main" val="285304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6</a:t>
            </a:fld>
            <a:endParaRPr lang="fr-FR"/>
          </a:p>
        </p:txBody>
      </p:sp>
    </p:spTree>
    <p:extLst>
      <p:ext uri="{BB962C8B-B14F-4D97-AF65-F5344CB8AC3E}">
        <p14:creationId xmlns:p14="http://schemas.microsoft.com/office/powerpoint/2010/main" val="339585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7</a:t>
            </a:fld>
            <a:endParaRPr lang="fr-FR"/>
          </a:p>
        </p:txBody>
      </p:sp>
    </p:spTree>
    <p:extLst>
      <p:ext uri="{BB962C8B-B14F-4D97-AF65-F5344CB8AC3E}">
        <p14:creationId xmlns:p14="http://schemas.microsoft.com/office/powerpoint/2010/main" val="2651162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Outil </a:t>
            </a:r>
            <a:r>
              <a:rPr lang="fr-FR" dirty="0" err="1" smtClean="0"/>
              <a:t>inclusiscore</a:t>
            </a:r>
            <a:r>
              <a:rPr lang="fr-FR" dirty="0" smtClean="0"/>
              <a:t> : </a:t>
            </a:r>
          </a:p>
          <a:p>
            <a:endParaRPr lang="fr-FR" dirty="0" smtClean="0"/>
          </a:p>
          <a:p>
            <a:r>
              <a:rPr lang="fr-FR" dirty="0" smtClean="0"/>
              <a:t>L’</a:t>
            </a:r>
            <a:r>
              <a:rPr lang="fr-FR" dirty="0" err="1" smtClean="0"/>
              <a:t>inclusiscore</a:t>
            </a:r>
            <a:r>
              <a:rPr lang="fr-FR" dirty="0" smtClean="0"/>
              <a:t> est un outil qui a été créé il y a deux ans par le Mouvement Associatif à la suite de plusieurs réflexions entre 2018 et 2019 en se disant : au sein même du MA, on des coordinations et fédérations qui sont thématiques et qui travaillent avec des publics différents avec les parties prenantes des structures : </a:t>
            </a:r>
            <a:r>
              <a:rPr lang="fr-FR" dirty="0" err="1" smtClean="0"/>
              <a:t>Animafac</a:t>
            </a:r>
            <a:r>
              <a:rPr lang="fr-FR" dirty="0" smtClean="0"/>
              <a:t> avec les jeunes, CROS pour le domaine du sport…Sauf que malgré la bienveillance, on sait que c’est parfois difficile dans nos structures de penser une inclusion à 360 degrés et le MA et ses membres se sont dits « il y a un défi pour nos </a:t>
            </a:r>
            <a:r>
              <a:rPr lang="fr-FR" dirty="0" err="1" smtClean="0"/>
              <a:t>assos</a:t>
            </a:r>
            <a:r>
              <a:rPr lang="fr-FR" dirty="0" smtClean="0"/>
              <a:t> d’être inclusifs au sens large » et on doit mettre en œuvre ce principe dans nos organisations.</a:t>
            </a:r>
          </a:p>
          <a:p>
            <a:endParaRPr lang="fr-FR" dirty="0" smtClean="0"/>
          </a:p>
          <a:p>
            <a:r>
              <a:rPr lang="fr-FR" dirty="0" smtClean="0"/>
              <a:t>On a été accompagnés par un chercheur, pour réfléchir à comment est-ce qu’on pouvait accompagner nos associations qui ne sont pas inclusives par nature pour qu’elles le deviennent ou en tout cas, prennent plus largement en compte l’ensemble des personnes quel que soit leur trajectoire et parcours de vie. On s’est rendus compte que si nos associations pouvaient se dire inclusives sur une typologie de personnes, elles ne l’étaient pas forcément sur toutes (en tant </a:t>
            </a:r>
            <a:r>
              <a:rPr lang="fr-FR" dirty="0" err="1" smtClean="0"/>
              <a:t>qu’asso</a:t>
            </a:r>
            <a:r>
              <a:rPr lang="fr-FR" dirty="0" smtClean="0"/>
              <a:t> pour jeunes, réfléchir aussi à handicap, étrangers…) : il faut un outil qui accompagne les associations à réfléchir là-dessus. </a:t>
            </a:r>
          </a:p>
          <a:p>
            <a:r>
              <a:rPr lang="fr-FR" dirty="0" smtClean="0"/>
              <a:t>Pour ce faire, c’est l’</a:t>
            </a:r>
            <a:r>
              <a:rPr lang="fr-FR" dirty="0" err="1" smtClean="0"/>
              <a:t>inclusiscore</a:t>
            </a:r>
            <a:r>
              <a:rPr lang="fr-FR" dirty="0" smtClean="0"/>
              <a:t> qui a été créé. L’objectif est de se poser toutes ces questions. C’est un outil qui a un usage interne, qui a été créé pour se poser des questions dans ses gouvernances avec plusieurs acteurs et qui est un peu un outil d’autoévaluation donnant une photographie à un instant T de la manière dont on peut se positionner face à ces sujets. </a:t>
            </a: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8</a:t>
            </a:fld>
            <a:endParaRPr lang="fr-FR"/>
          </a:p>
        </p:txBody>
      </p:sp>
    </p:spTree>
    <p:extLst>
      <p:ext uri="{BB962C8B-B14F-4D97-AF65-F5344CB8AC3E}">
        <p14:creationId xmlns:p14="http://schemas.microsoft.com/office/powerpoint/2010/main" val="137762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Conseil : le faire soit avec plusieurs personnes à des moments différents. Cela permet de voir si tout le monde a la même conscience de comment son </a:t>
            </a:r>
            <a:r>
              <a:rPr lang="fr-FR" dirty="0" err="1" smtClean="0"/>
              <a:t>asso</a:t>
            </a:r>
            <a:r>
              <a:rPr lang="fr-FR" dirty="0" smtClean="0"/>
              <a:t> est inclusive ou pas. Ou alors, le faire en collectif pour pouvoir susciter du débat et pouvoir définir aussi collectivement nos angles d’attaque et d’amélioration. </a:t>
            </a:r>
          </a:p>
          <a:p>
            <a:r>
              <a:rPr lang="fr-FR" dirty="0" smtClean="0"/>
              <a:t>Il y a 22 questions et 3 typologies de question :</a:t>
            </a:r>
          </a:p>
          <a:p>
            <a:r>
              <a:rPr lang="fr-FR" dirty="0" smtClean="0"/>
              <a:t>-	Le projet </a:t>
            </a:r>
            <a:r>
              <a:rPr lang="fr-FR" dirty="0" err="1" smtClean="0"/>
              <a:t>asso</a:t>
            </a:r>
            <a:r>
              <a:rPr lang="fr-FR" dirty="0" smtClean="0"/>
              <a:t> : comment </a:t>
            </a:r>
            <a:r>
              <a:rPr lang="fr-FR" dirty="0" err="1" smtClean="0"/>
              <a:t>a-t-il</a:t>
            </a:r>
            <a:r>
              <a:rPr lang="fr-FR" dirty="0" smtClean="0"/>
              <a:t> été pensé </a:t>
            </a:r>
          </a:p>
          <a:p>
            <a:r>
              <a:rPr lang="fr-FR" dirty="0" smtClean="0"/>
              <a:t>-	L’ouverture à tous : comment on est ouvert au public</a:t>
            </a:r>
          </a:p>
          <a:p>
            <a:r>
              <a:rPr lang="fr-FR" dirty="0" smtClean="0"/>
              <a:t>-	La gouvernance : Comment on a pensé les conseils d’administration  </a:t>
            </a:r>
          </a:p>
          <a:p>
            <a:endParaRPr lang="fr-FR" dirty="0" smtClean="0"/>
          </a:p>
          <a:p>
            <a:endParaRPr lang="fr-FR" dirty="0" smtClean="0"/>
          </a:p>
          <a:p>
            <a:r>
              <a:rPr lang="fr-FR" dirty="0" smtClean="0"/>
              <a:t>Quelques questions qui peuvent apparaître : on a des questions sur l’âge, sur l’accueil de nos bénévoles est ce que tout le monde a accès aux infos qu’on diffuse, est ce qu’on s’est posé la question du sexisme, de l’homophobie qui peut potentiellement régner dans nos discussions…Bref des questions qui permettre de réfléchir à « est ce qu’on a pensé à ça, et comment on fait ? ».</a:t>
            </a:r>
          </a:p>
          <a:p>
            <a:endParaRPr lang="fr-FR" dirty="0" smtClean="0"/>
          </a:p>
          <a:p>
            <a:r>
              <a:rPr lang="fr-FR" dirty="0" smtClean="0"/>
              <a:t>1.	Votre association accueille-t-elle régulièrement des personnes qui découvrent l’engagement associatif pour la première fois ?</a:t>
            </a:r>
          </a:p>
          <a:p>
            <a:r>
              <a:rPr lang="fr-FR" dirty="0" smtClean="0"/>
              <a:t>2.	Les conditions de missions proposées par votre association peuvent-elles permettre à des personnes en situation de handicap de s’engager pleinement ?</a:t>
            </a:r>
          </a:p>
          <a:p>
            <a:r>
              <a:rPr lang="fr-FR" dirty="0" smtClean="0"/>
              <a:t>3.	Pensez-vous que votre association témoigne d’une diversité en termes d’origine sociale ?</a:t>
            </a:r>
          </a:p>
          <a:p>
            <a:r>
              <a:rPr lang="fr-FR" dirty="0" smtClean="0"/>
              <a:t>4.	Avez-vous discuté/pris en compte la question de la lutte contre l’homophobie, la </a:t>
            </a:r>
            <a:r>
              <a:rPr lang="fr-FR" dirty="0" err="1" smtClean="0"/>
              <a:t>transphobie</a:t>
            </a:r>
            <a:r>
              <a:rPr lang="fr-FR" dirty="0" smtClean="0"/>
              <a:t> et de la haine anti-LGBT dans votre association ?</a:t>
            </a:r>
          </a:p>
          <a:p>
            <a:endParaRPr lang="fr-FR" dirty="0" smtClean="0"/>
          </a:p>
          <a:p>
            <a:r>
              <a:rPr lang="fr-FR" dirty="0" smtClean="0"/>
              <a:t>&gt; 22 questions à répondre, et ensuite, vous arrivez à une évaluation qui permet d’avoir un score sur 132 : permet de situer par rapport aux autres </a:t>
            </a:r>
            <a:r>
              <a:rPr lang="fr-FR" dirty="0" err="1" smtClean="0"/>
              <a:t>asso</a:t>
            </a:r>
            <a:r>
              <a:rPr lang="fr-FR" dirty="0" smtClean="0"/>
              <a:t>, de voir là où y a besoin de travailler un peu plus. En gros, c’est donner des outils et se situer par rapport à un panel d’associations.</a:t>
            </a:r>
          </a:p>
          <a:p>
            <a:endParaRPr lang="fr-FR" dirty="0" smtClean="0"/>
          </a:p>
          <a:p>
            <a:r>
              <a:rPr lang="fr-FR" dirty="0" smtClean="0"/>
              <a:t>Une fois qu’on a ça : comment on prend en main cette question-là, et pour cela, on a réuni pas mal de ressources qui sont à votre dispo sur plusieurs thématiques (le travail avec les publics, l’ouverture…)</a:t>
            </a:r>
          </a:p>
          <a:p>
            <a:r>
              <a:rPr lang="fr-FR" dirty="0" smtClean="0"/>
              <a:t>C’est une base de ressources qui est régulièrement alimentée, mises en œuvre par acteurs spécialisés, par des expérimentations locales / nationales…Et l’objectif c’est de pouvoir trouver le + de ressources possibles pour vous questionner et vous aussi, envoyer des ressources à partager entre associatifs.</a:t>
            </a:r>
          </a:p>
          <a:p>
            <a:r>
              <a:rPr lang="fr-FR" dirty="0" smtClean="0"/>
              <a:t>Ça ne fait pas tout, ça nécessite de répondre sincèrement (certes, pas toujours évident car il y a des questions qu’on ne se pose pas dans nos pratiques). </a:t>
            </a:r>
          </a:p>
          <a:p>
            <a:endParaRPr lang="fr-FR" dirty="0" smtClean="0"/>
          </a:p>
          <a:p>
            <a:r>
              <a:rPr lang="fr-FR" dirty="0" smtClean="0"/>
              <a:t>Vous pouvez accompagner les membres du CA : voilà cet outil existe, il pose plein de questions notamment sur comment nos associations œuvrent pour l’intérêt général et font office d’acteurs bienveillants : on peut faire se test pour voir comment on se positionne, comment on avance. </a:t>
            </a:r>
          </a:p>
          <a:p>
            <a:endParaRPr lang="fr-FR" dirty="0" smtClean="0"/>
          </a:p>
          <a:p>
            <a:r>
              <a:rPr lang="fr-FR" dirty="0" smtClean="0"/>
              <a:t>Ce qui peut être intéressant, c’est d’aborder ces questionnements avec le reste de l’équipe et nourrir l’échange/le débat. Ça peut aller vite quand on le fait tout seul, mais pas forcément le plus intéressant car on se confronte par au collectif.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9</a:t>
            </a:fld>
            <a:endParaRPr lang="fr-FR"/>
          </a:p>
        </p:txBody>
      </p:sp>
    </p:spTree>
    <p:extLst>
      <p:ext uri="{BB962C8B-B14F-4D97-AF65-F5344CB8AC3E}">
        <p14:creationId xmlns:p14="http://schemas.microsoft.com/office/powerpoint/2010/main" val="364228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28/09/2023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417320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28/09/2023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305794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28/09/2023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31577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28/09/2023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137183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28/09/2023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42024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28/09/2023</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408993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28/09/2023</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8554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28/09/2023</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124008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125923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28/09/2023</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165907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28/09/2023</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277049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28/09/2023</a:t>
            </a:r>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8EB25-D3D6-4B5C-9874-7159ED3AA4A6}" type="slidenum">
              <a:rPr lang="fr-FR" smtClean="0"/>
              <a:t>‹N°›</a:t>
            </a:fld>
            <a:endParaRPr lang="fr-FR"/>
          </a:p>
        </p:txBody>
      </p:sp>
    </p:spTree>
    <p:extLst>
      <p:ext uri="{BB962C8B-B14F-4D97-AF65-F5344CB8AC3E}">
        <p14:creationId xmlns:p14="http://schemas.microsoft.com/office/powerpoint/2010/main" val="3636849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Claire.collet@lmahdf.org" TargetMode="External"/><Relationship Id="rId5" Type="http://schemas.openxmlformats.org/officeDocument/2006/relationships/hyperlink" Target="mailto:Louise.claus@lmahdf.or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inclusiscore.org/"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7.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dla-hdf.org/comment-etre-accompagn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emf"/><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hyperlink" Target="mailto:Claire.collet@lmahdf.org" TargetMode="External"/><Relationship Id="rId4" Type="http://schemas.openxmlformats.org/officeDocument/2006/relationships/hyperlink" Target="mailto:Louise.claus@lmahdf.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fonda.asso.fr/ressources/associations-et-gouvernance-quel-equilibre-des-pouvoirs-dans-les-associations-demain"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hyperlink" Target="http://www.inclusiscor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inclusiscore.org/" TargetMode="External"/><Relationship Id="rId5" Type="http://schemas.openxmlformats.org/officeDocument/2006/relationships/image" Target="../media/image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a:t>
            </a:fld>
            <a:endParaRPr lang="fr-FR"/>
          </a:p>
        </p:txBody>
      </p:sp>
      <p:sp>
        <p:nvSpPr>
          <p:cNvPr id="8" name="ZoneTexte 7"/>
          <p:cNvSpPr txBox="1"/>
          <p:nvPr/>
        </p:nvSpPr>
        <p:spPr>
          <a:xfrm>
            <a:off x="5556106" y="3180511"/>
            <a:ext cx="4538870" cy="2769989"/>
          </a:xfrm>
          <a:prstGeom prst="rect">
            <a:avLst/>
          </a:prstGeom>
          <a:noFill/>
        </p:spPr>
        <p:txBody>
          <a:bodyPr wrap="square" rtlCol="0">
            <a:spAutoFit/>
          </a:bodyPr>
          <a:lstStyle/>
          <a:p>
            <a:r>
              <a:rPr lang="fr-FR" sz="2800" b="1" dirty="0" smtClean="0"/>
              <a:t>Comment repenser les instances de gouvernance de </a:t>
            </a:r>
            <a:r>
              <a:rPr lang="fr-FR" sz="2800" b="1" smtClean="0"/>
              <a:t>mon association ? </a:t>
            </a:r>
            <a:endParaRPr lang="fr-FR" sz="2800" b="1" dirty="0" smtClean="0"/>
          </a:p>
          <a:p>
            <a:r>
              <a:rPr lang="fr-FR" dirty="0" smtClean="0"/>
              <a:t>______</a:t>
            </a:r>
          </a:p>
          <a:p>
            <a:r>
              <a:rPr lang="fr-FR" dirty="0" smtClean="0"/>
              <a:t>28 septembre 2023 14h – 17h</a:t>
            </a:r>
          </a:p>
          <a:p>
            <a:endParaRPr lang="fr-FR" dirty="0"/>
          </a:p>
          <a:p>
            <a:r>
              <a:rPr lang="fr-FR" dirty="0" smtClean="0">
                <a:hlinkClick r:id="rId5"/>
              </a:rPr>
              <a:t>Louise.claus@lmahdf.org</a:t>
            </a:r>
            <a:endParaRPr lang="fr-FR" dirty="0" smtClean="0"/>
          </a:p>
          <a:p>
            <a:r>
              <a:rPr lang="fr-FR" dirty="0" smtClean="0">
                <a:hlinkClick r:id="rId6"/>
              </a:rPr>
              <a:t>Claire.collet@lmahdf.org</a:t>
            </a:r>
            <a:r>
              <a:rPr lang="fr-FR" dirty="0" smtClean="0"/>
              <a:t>  </a:t>
            </a:r>
            <a:endParaRPr lang="fr-FR" dirty="0"/>
          </a:p>
        </p:txBody>
      </p:sp>
      <p:sp>
        <p:nvSpPr>
          <p:cNvPr id="9" name="Rectangle 8"/>
          <p:cNvSpPr/>
          <p:nvPr/>
        </p:nvSpPr>
        <p:spPr>
          <a:xfrm>
            <a:off x="1242258" y="820068"/>
            <a:ext cx="8250255" cy="2123658"/>
          </a:xfrm>
          <a:prstGeom prst="rect">
            <a:avLst/>
          </a:prstGeom>
        </p:spPr>
        <p:txBody>
          <a:bodyPr wrap="square">
            <a:spAutoFit/>
          </a:bodyPr>
          <a:lstStyle/>
          <a:p>
            <a:r>
              <a:rPr lang="fr-FR" sz="4400" b="1" dirty="0" smtClean="0">
                <a:solidFill>
                  <a:srgbClr val="D75256"/>
                </a:solidFill>
              </a:rPr>
              <a:t>Atelier de la conférence ESS – Renouvellement des gouvernances associatives</a:t>
            </a:r>
            <a:endParaRPr lang="fr-FR" sz="4400" dirty="0">
              <a:solidFill>
                <a:srgbClr val="D75256"/>
              </a:solidFill>
            </a:endParaRPr>
          </a:p>
        </p:txBody>
      </p:sp>
    </p:spTree>
    <p:extLst>
      <p:ext uri="{BB962C8B-B14F-4D97-AF65-F5344CB8AC3E}">
        <p14:creationId xmlns:p14="http://schemas.microsoft.com/office/powerpoint/2010/main" val="1837073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7" name="Google Shape;182;p9"/>
          <p:cNvPicPr preferRelativeResize="0"/>
          <p:nvPr/>
        </p:nvPicPr>
        <p:blipFill rotWithShape="1">
          <a:blip r:embed="rId3">
            <a:alphaModFix/>
          </a:blip>
          <a:srcRect t="11649" r="1990" b="9256"/>
          <a:stretch/>
        </p:blipFill>
        <p:spPr>
          <a:xfrm>
            <a:off x="786383" y="1832323"/>
            <a:ext cx="9107425" cy="4864608"/>
          </a:xfrm>
          <a:prstGeom prst="rect">
            <a:avLst/>
          </a:prstGeom>
          <a:noFill/>
          <a:ln>
            <a:noFill/>
          </a:ln>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3" name="Espace réservé de la date 2"/>
          <p:cNvSpPr>
            <a:spLocks noGrp="1"/>
          </p:cNvSpPr>
          <p:nvPr>
            <p:ph type="dt" sz="half" idx="10"/>
          </p:nvPr>
        </p:nvSpPr>
        <p:spPr/>
        <p:txBody>
          <a:bodyPr/>
          <a:lstStyle/>
          <a:p>
            <a:r>
              <a:rPr lang="fr-FR" smtClean="0"/>
              <a:t>28/09/2023</a:t>
            </a:r>
            <a:endParaRPr lang="fr-FR"/>
          </a:p>
        </p:txBody>
      </p:sp>
      <p:sp>
        <p:nvSpPr>
          <p:cNvPr id="4" name="Espace réservé du numéro de diapositive 3"/>
          <p:cNvSpPr>
            <a:spLocks noGrp="1"/>
          </p:cNvSpPr>
          <p:nvPr>
            <p:ph type="sldNum" sz="quarter" idx="12"/>
          </p:nvPr>
        </p:nvSpPr>
        <p:spPr/>
        <p:txBody>
          <a:bodyPr/>
          <a:lstStyle/>
          <a:p>
            <a:fld id="{E418EB25-D3D6-4B5C-9874-7159ED3AA4A6}" type="slidenum">
              <a:rPr lang="fr-FR" smtClean="0"/>
              <a:t>10</a:t>
            </a:fld>
            <a:endParaRPr lang="fr-FR"/>
          </a:p>
        </p:txBody>
      </p:sp>
      <p:sp>
        <p:nvSpPr>
          <p:cNvPr id="11" name="Rectangle à coins arrondis 10">
            <a:hlinkClick r:id="rId5"/>
          </p:cNvPr>
          <p:cNvSpPr/>
          <p:nvPr/>
        </p:nvSpPr>
        <p:spPr>
          <a:xfrm>
            <a:off x="8472914" y="1190344"/>
            <a:ext cx="1921548"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err="1" smtClean="0">
                <a:solidFill>
                  <a:srgbClr val="000000"/>
                </a:solidFill>
                <a:effectLst/>
              </a:rPr>
              <a:t>Inclusiscore</a:t>
            </a:r>
            <a:endParaRPr lang="fr-FR" dirty="0"/>
          </a:p>
        </p:txBody>
      </p:sp>
      <p:sp>
        <p:nvSpPr>
          <p:cNvPr id="13" name="Espace réservé du texte 3">
            <a:extLst>
              <a:ext uri="{FF2B5EF4-FFF2-40B4-BE49-F238E27FC236}">
                <a16:creationId xmlns:a16="http://schemas.microsoft.com/office/drawing/2014/main" xmlns="" id="{338ADACF-106E-47EB-AC5F-EA25456B742C}"/>
              </a:ext>
            </a:extLst>
          </p:cNvPr>
          <p:cNvSpPr txBox="1">
            <a:spLocks/>
          </p:cNvSpPr>
          <p:nvPr/>
        </p:nvSpPr>
        <p:spPr>
          <a:xfrm>
            <a:off x="302083" y="658827"/>
            <a:ext cx="8370517"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Définition et enjeux de l’inclusion dans les associations</a:t>
            </a:r>
          </a:p>
        </p:txBody>
      </p:sp>
    </p:spTree>
    <p:extLst>
      <p:ext uri="{BB962C8B-B14F-4D97-AF65-F5344CB8AC3E}">
        <p14:creationId xmlns:p14="http://schemas.microsoft.com/office/powerpoint/2010/main" val="2612889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3" name="Espace réservé de la date 2"/>
          <p:cNvSpPr>
            <a:spLocks noGrp="1"/>
          </p:cNvSpPr>
          <p:nvPr>
            <p:ph type="dt" sz="half" idx="10"/>
          </p:nvPr>
        </p:nvSpPr>
        <p:spPr/>
        <p:txBody>
          <a:bodyPr/>
          <a:lstStyle/>
          <a:p>
            <a:r>
              <a:rPr lang="fr-FR" smtClean="0"/>
              <a:t>28/09/2023</a:t>
            </a:r>
            <a:endParaRPr lang="fr-FR"/>
          </a:p>
        </p:txBody>
      </p:sp>
      <p:sp>
        <p:nvSpPr>
          <p:cNvPr id="4" name="Espace réservé du numéro de diapositive 3"/>
          <p:cNvSpPr>
            <a:spLocks noGrp="1"/>
          </p:cNvSpPr>
          <p:nvPr>
            <p:ph type="sldNum" sz="quarter" idx="12"/>
          </p:nvPr>
        </p:nvSpPr>
        <p:spPr/>
        <p:txBody>
          <a:bodyPr/>
          <a:lstStyle/>
          <a:p>
            <a:fld id="{E418EB25-D3D6-4B5C-9874-7159ED3AA4A6}" type="slidenum">
              <a:rPr lang="fr-FR" smtClean="0"/>
              <a:t>11</a:t>
            </a:fld>
            <a:endParaRPr lang="fr-FR"/>
          </a:p>
        </p:txBody>
      </p:sp>
      <p:sp>
        <p:nvSpPr>
          <p:cNvPr id="13" name="Espace réservé du texte 3">
            <a:extLst>
              <a:ext uri="{FF2B5EF4-FFF2-40B4-BE49-F238E27FC236}">
                <a16:creationId xmlns:a16="http://schemas.microsoft.com/office/drawing/2014/main" xmlns="" id="{338ADACF-106E-47EB-AC5F-EA25456B742C}"/>
              </a:ext>
            </a:extLst>
          </p:cNvPr>
          <p:cNvSpPr txBox="1">
            <a:spLocks/>
          </p:cNvSpPr>
          <p:nvPr/>
        </p:nvSpPr>
        <p:spPr>
          <a:xfrm>
            <a:off x="302083" y="658827"/>
            <a:ext cx="8370517"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Définition et enjeux de l’inclusion dans les associations</a:t>
            </a:r>
          </a:p>
        </p:txBody>
      </p:sp>
      <p:sp>
        <p:nvSpPr>
          <p:cNvPr id="10" name="Espace réservé du texte 2">
            <a:extLst>
              <a:ext uri="{FF2B5EF4-FFF2-40B4-BE49-F238E27FC236}">
                <a16:creationId xmlns:a16="http://schemas.microsoft.com/office/drawing/2014/main" xmlns="" id="{8C5B9721-1AD0-40CF-B6FC-BCE8FFA2BE38}"/>
              </a:ext>
            </a:extLst>
          </p:cNvPr>
          <p:cNvSpPr txBox="1">
            <a:spLocks/>
          </p:cNvSpPr>
          <p:nvPr/>
        </p:nvSpPr>
        <p:spPr>
          <a:xfrm>
            <a:off x="505476" y="1220756"/>
            <a:ext cx="10103836"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rgbClr val="D75256"/>
              </a:buClr>
              <a:buFont typeface="Wingdings" panose="05000000000000000000" pitchFamily="2" charset="2"/>
              <a:buChar char="§"/>
            </a:pPr>
            <a:r>
              <a:rPr lang="fr-FR" sz="2000" dirty="0" smtClean="0">
                <a:solidFill>
                  <a:srgbClr val="1C1A42"/>
                </a:solidFill>
                <a:latin typeface="Helvetica" pitchFamily="2" charset="0"/>
              </a:rPr>
              <a:t>A partir des fiches qui vous ont été données, positionnez-vous sur les questions suivantes : </a:t>
            </a:r>
          </a:p>
          <a:p>
            <a:pPr marL="800100" lvl="1" indent="-342900">
              <a:buClr>
                <a:srgbClr val="D75256"/>
              </a:buClr>
              <a:buFont typeface="Wingdings" panose="05000000000000000000" pitchFamily="2" charset="2"/>
              <a:buChar char="§"/>
            </a:pPr>
            <a:r>
              <a:rPr lang="fr-FR" sz="2000" dirty="0">
                <a:solidFill>
                  <a:srgbClr val="1C1A42"/>
                </a:solidFill>
                <a:latin typeface="Helvetica" pitchFamily="2" charset="0"/>
              </a:rPr>
              <a:t>Diriez-vous que votre association est égalitaire dans son fonctionnement de gouvernance notamment du point de vue des postes stratégiques comme les membres du bureau et/ou les dirigeants salariés (égalitaire dans sa composition en termes de genre, d'âge, d'origine sociale etc.) ? </a:t>
            </a:r>
            <a:endParaRPr lang="fr-FR" sz="2000" dirty="0" smtClean="0">
              <a:solidFill>
                <a:srgbClr val="1C1A42"/>
              </a:solidFill>
              <a:latin typeface="Helvetica" pitchFamily="2" charset="0"/>
            </a:endParaRPr>
          </a:p>
          <a:p>
            <a:pPr marL="800100" lvl="1" indent="-342900">
              <a:buClr>
                <a:srgbClr val="D75256"/>
              </a:buClr>
              <a:buFont typeface="Wingdings" panose="05000000000000000000" pitchFamily="2" charset="2"/>
              <a:buChar char="§"/>
            </a:pPr>
            <a:endParaRPr lang="fr-FR" sz="2000" dirty="0">
              <a:solidFill>
                <a:srgbClr val="1C1A42"/>
              </a:solidFill>
              <a:latin typeface="Helvetica" pitchFamily="2" charset="0"/>
            </a:endParaRPr>
          </a:p>
          <a:p>
            <a:pPr marL="800100" lvl="1" indent="-342900">
              <a:buClr>
                <a:srgbClr val="D75256"/>
              </a:buClr>
              <a:buFont typeface="Wingdings" panose="05000000000000000000" pitchFamily="2" charset="2"/>
              <a:buChar char="§"/>
            </a:pPr>
            <a:r>
              <a:rPr lang="fr-FR" sz="2000" dirty="0" smtClean="0">
                <a:solidFill>
                  <a:srgbClr val="1C1A42"/>
                </a:solidFill>
                <a:latin typeface="Helvetica" pitchFamily="2" charset="0"/>
              </a:rPr>
              <a:t>Pensez-vous </a:t>
            </a:r>
            <a:r>
              <a:rPr lang="fr-FR" sz="2000" dirty="0">
                <a:solidFill>
                  <a:srgbClr val="1C1A42"/>
                </a:solidFill>
                <a:latin typeface="Helvetica" pitchFamily="2" charset="0"/>
              </a:rPr>
              <a:t>que votre conseil d'administration accueille suffisamment de nouvelles personnes à chaque renouvellement ? </a:t>
            </a:r>
          </a:p>
          <a:p>
            <a:pPr marL="800100" lvl="1" indent="-342900">
              <a:buClr>
                <a:srgbClr val="D75256"/>
              </a:buClr>
              <a:buFont typeface="Wingdings" panose="05000000000000000000" pitchFamily="2" charset="2"/>
              <a:buChar char="§"/>
            </a:pPr>
            <a:endParaRPr lang="fr-FR" sz="2000" dirty="0">
              <a:solidFill>
                <a:srgbClr val="1C1A42"/>
              </a:solidFill>
              <a:latin typeface="Helvetica" pitchFamily="2" charset="0"/>
            </a:endParaRPr>
          </a:p>
          <a:p>
            <a:pPr marL="800100" lvl="1" indent="-342900">
              <a:buClr>
                <a:srgbClr val="D75256"/>
              </a:buClr>
              <a:buFont typeface="Wingdings" panose="05000000000000000000" pitchFamily="2" charset="2"/>
              <a:buChar char="§"/>
            </a:pPr>
            <a:r>
              <a:rPr lang="fr-FR" sz="2000" dirty="0">
                <a:solidFill>
                  <a:srgbClr val="1C1A42"/>
                </a:solidFill>
                <a:latin typeface="Helvetica" pitchFamily="2" charset="0"/>
              </a:rPr>
              <a:t>Faites-vous une information large à votre réseau (membres, adhérents, bénéficiaires etc.) en amont du renouvellement de vos instances (Conseil d’administration, Bureau) afin qu’ils puissent candidater ? </a:t>
            </a:r>
          </a:p>
        </p:txBody>
      </p:sp>
    </p:spTree>
    <p:extLst>
      <p:ext uri="{BB962C8B-B14F-4D97-AF65-F5344CB8AC3E}">
        <p14:creationId xmlns:p14="http://schemas.microsoft.com/office/powerpoint/2010/main" val="41108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983064" y="760864"/>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0000"/>
                </a:solidFill>
              </a:rPr>
              <a:t>Les Français et le bénévolat en </a:t>
            </a:r>
            <a:r>
              <a:rPr lang="fr-FR" b="1" dirty="0" smtClean="0">
                <a:solidFill>
                  <a:srgbClr val="000000"/>
                </a:solidFill>
              </a:rPr>
              <a:t>2023</a:t>
            </a:r>
          </a:p>
          <a:p>
            <a:pPr algn="ctr"/>
            <a:r>
              <a:rPr lang="fr-FR" b="1" dirty="0" smtClean="0">
                <a:solidFill>
                  <a:srgbClr val="000000"/>
                </a:solidFill>
              </a:rPr>
              <a:t>Recherches et solidarités</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12</a:t>
            </a:fld>
            <a:endParaRPr lang="fr-FR"/>
          </a:p>
        </p:txBody>
      </p:sp>
      <p:sp>
        <p:nvSpPr>
          <p:cNvPr id="17" name="Rectangle 16"/>
          <p:cNvSpPr/>
          <p:nvPr/>
        </p:nvSpPr>
        <p:spPr>
          <a:xfrm>
            <a:off x="450243" y="306007"/>
            <a:ext cx="6946838" cy="523220"/>
          </a:xfrm>
          <a:prstGeom prst="rect">
            <a:avLst/>
          </a:prstGeom>
        </p:spPr>
        <p:txBody>
          <a:bodyPr wrap="none">
            <a:spAutoFit/>
          </a:bodyPr>
          <a:lstStyle/>
          <a:p>
            <a:r>
              <a:rPr lang="fr-FR" sz="2800" b="1" dirty="0">
                <a:solidFill>
                  <a:srgbClr val="D75256"/>
                </a:solidFill>
              </a:rPr>
              <a:t>Sociologie des </a:t>
            </a:r>
            <a:r>
              <a:rPr lang="fr-FR" sz="2800" b="1" dirty="0" err="1">
                <a:solidFill>
                  <a:srgbClr val="D75256"/>
                </a:solidFill>
              </a:rPr>
              <a:t>dirigeant.e.s</a:t>
            </a:r>
            <a:r>
              <a:rPr lang="fr-FR" sz="2800" b="1" dirty="0">
                <a:solidFill>
                  <a:srgbClr val="D75256"/>
                </a:solidFill>
              </a:rPr>
              <a:t> </a:t>
            </a:r>
            <a:r>
              <a:rPr lang="fr-FR" sz="2800" b="1" dirty="0" smtClean="0">
                <a:solidFill>
                  <a:srgbClr val="D75256"/>
                </a:solidFill>
              </a:rPr>
              <a:t>bénévoles - genre</a:t>
            </a:r>
            <a:endParaRPr lang="fr-FR" sz="2800" b="1" dirty="0">
              <a:solidFill>
                <a:srgbClr val="D75256"/>
              </a:solidFill>
            </a:endParaRPr>
          </a:p>
        </p:txBody>
      </p:sp>
      <p:pic>
        <p:nvPicPr>
          <p:cNvPr id="6" name="Image 5"/>
          <p:cNvPicPr>
            <a:picLocks noChangeAspect="1"/>
          </p:cNvPicPr>
          <p:nvPr/>
        </p:nvPicPr>
        <p:blipFill>
          <a:blip r:embed="rId5"/>
          <a:stretch>
            <a:fillRect/>
          </a:stretch>
        </p:blipFill>
        <p:spPr>
          <a:xfrm>
            <a:off x="1255685" y="1900978"/>
            <a:ext cx="8839291" cy="3762671"/>
          </a:xfrm>
          <a:prstGeom prst="rect">
            <a:avLst/>
          </a:prstGeom>
        </p:spPr>
      </p:pic>
    </p:spTree>
    <p:extLst>
      <p:ext uri="{BB962C8B-B14F-4D97-AF65-F5344CB8AC3E}">
        <p14:creationId xmlns:p14="http://schemas.microsoft.com/office/powerpoint/2010/main" val="215015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983064" y="760864"/>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0000"/>
                </a:solidFill>
              </a:rPr>
              <a:t>Les Français et le bénévolat en </a:t>
            </a:r>
            <a:r>
              <a:rPr lang="fr-FR" b="1" dirty="0" smtClean="0">
                <a:solidFill>
                  <a:srgbClr val="000000"/>
                </a:solidFill>
              </a:rPr>
              <a:t>2023</a:t>
            </a:r>
          </a:p>
          <a:p>
            <a:pPr algn="ctr"/>
            <a:r>
              <a:rPr lang="fr-FR" b="1" dirty="0" smtClean="0">
                <a:solidFill>
                  <a:srgbClr val="000000"/>
                </a:solidFill>
              </a:rPr>
              <a:t>Recherches et solidarités</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13</a:t>
            </a:fld>
            <a:endParaRPr lang="fr-FR"/>
          </a:p>
        </p:txBody>
      </p:sp>
      <p:sp>
        <p:nvSpPr>
          <p:cNvPr id="17" name="Rectangle 16"/>
          <p:cNvSpPr/>
          <p:nvPr/>
        </p:nvSpPr>
        <p:spPr>
          <a:xfrm>
            <a:off x="450243" y="306007"/>
            <a:ext cx="6627071" cy="523220"/>
          </a:xfrm>
          <a:prstGeom prst="rect">
            <a:avLst/>
          </a:prstGeom>
        </p:spPr>
        <p:txBody>
          <a:bodyPr wrap="none">
            <a:spAutoFit/>
          </a:bodyPr>
          <a:lstStyle/>
          <a:p>
            <a:r>
              <a:rPr lang="fr-FR" sz="2800" b="1" dirty="0">
                <a:solidFill>
                  <a:srgbClr val="D75256"/>
                </a:solidFill>
              </a:rPr>
              <a:t>Sociologie des </a:t>
            </a:r>
            <a:r>
              <a:rPr lang="fr-FR" sz="2800" b="1" dirty="0" err="1">
                <a:solidFill>
                  <a:srgbClr val="D75256"/>
                </a:solidFill>
              </a:rPr>
              <a:t>dirigeant.e.s</a:t>
            </a:r>
            <a:r>
              <a:rPr lang="fr-FR" sz="2800" b="1" dirty="0">
                <a:solidFill>
                  <a:srgbClr val="D75256"/>
                </a:solidFill>
              </a:rPr>
              <a:t> </a:t>
            </a:r>
            <a:r>
              <a:rPr lang="fr-FR" sz="2800" b="1" dirty="0" smtClean="0">
                <a:solidFill>
                  <a:srgbClr val="D75256"/>
                </a:solidFill>
              </a:rPr>
              <a:t>bénévoles - âge</a:t>
            </a:r>
            <a:endParaRPr lang="fr-FR" sz="2800" b="1" dirty="0">
              <a:solidFill>
                <a:srgbClr val="D75256"/>
              </a:solidFill>
            </a:endParaRPr>
          </a:p>
        </p:txBody>
      </p:sp>
      <p:pic>
        <p:nvPicPr>
          <p:cNvPr id="8" name="Image 7"/>
          <p:cNvPicPr>
            <a:picLocks noChangeAspect="1"/>
          </p:cNvPicPr>
          <p:nvPr/>
        </p:nvPicPr>
        <p:blipFill>
          <a:blip r:embed="rId5"/>
          <a:stretch>
            <a:fillRect/>
          </a:stretch>
        </p:blipFill>
        <p:spPr>
          <a:xfrm>
            <a:off x="1492149" y="1976785"/>
            <a:ext cx="8560240" cy="3397425"/>
          </a:xfrm>
          <a:prstGeom prst="rect">
            <a:avLst/>
          </a:prstGeom>
        </p:spPr>
      </p:pic>
    </p:spTree>
    <p:extLst>
      <p:ext uri="{BB962C8B-B14F-4D97-AF65-F5344CB8AC3E}">
        <p14:creationId xmlns:p14="http://schemas.microsoft.com/office/powerpoint/2010/main" val="8320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983064" y="760864"/>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0000"/>
                </a:solidFill>
              </a:rPr>
              <a:t>Les Français et le bénévolat en </a:t>
            </a:r>
            <a:r>
              <a:rPr lang="fr-FR" b="1" dirty="0" smtClean="0">
                <a:solidFill>
                  <a:srgbClr val="000000"/>
                </a:solidFill>
              </a:rPr>
              <a:t>2023</a:t>
            </a:r>
          </a:p>
          <a:p>
            <a:pPr algn="ctr"/>
            <a:r>
              <a:rPr lang="fr-FR" b="1" dirty="0" smtClean="0">
                <a:solidFill>
                  <a:srgbClr val="000000"/>
                </a:solidFill>
              </a:rPr>
              <a:t>Recherches et solidarités</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14</a:t>
            </a:fld>
            <a:endParaRPr lang="fr-FR"/>
          </a:p>
        </p:txBody>
      </p:sp>
      <p:sp>
        <p:nvSpPr>
          <p:cNvPr id="17" name="Rectangle 16"/>
          <p:cNvSpPr/>
          <p:nvPr/>
        </p:nvSpPr>
        <p:spPr>
          <a:xfrm>
            <a:off x="450243" y="306007"/>
            <a:ext cx="8932702" cy="523220"/>
          </a:xfrm>
          <a:prstGeom prst="rect">
            <a:avLst/>
          </a:prstGeom>
        </p:spPr>
        <p:txBody>
          <a:bodyPr wrap="none">
            <a:spAutoFit/>
          </a:bodyPr>
          <a:lstStyle/>
          <a:p>
            <a:r>
              <a:rPr lang="fr-FR" sz="2800" b="1" dirty="0">
                <a:solidFill>
                  <a:srgbClr val="D75256"/>
                </a:solidFill>
              </a:rPr>
              <a:t>Sociologie des </a:t>
            </a:r>
            <a:r>
              <a:rPr lang="fr-FR" sz="2800" b="1" dirty="0" err="1">
                <a:solidFill>
                  <a:srgbClr val="D75256"/>
                </a:solidFill>
              </a:rPr>
              <a:t>dirigeant.e.s</a:t>
            </a:r>
            <a:r>
              <a:rPr lang="fr-FR" sz="2800" b="1" dirty="0">
                <a:solidFill>
                  <a:srgbClr val="D75256"/>
                </a:solidFill>
              </a:rPr>
              <a:t> </a:t>
            </a:r>
            <a:r>
              <a:rPr lang="fr-FR" sz="2800" b="1" dirty="0" smtClean="0">
                <a:solidFill>
                  <a:srgbClr val="D75256"/>
                </a:solidFill>
              </a:rPr>
              <a:t>bénévoles – niveau de diplôme</a:t>
            </a:r>
            <a:endParaRPr lang="fr-FR" sz="2800" b="1" dirty="0">
              <a:solidFill>
                <a:srgbClr val="D75256"/>
              </a:solidFill>
            </a:endParaRPr>
          </a:p>
        </p:txBody>
      </p:sp>
      <p:pic>
        <p:nvPicPr>
          <p:cNvPr id="6" name="Image 5"/>
          <p:cNvPicPr>
            <a:picLocks noChangeAspect="1"/>
          </p:cNvPicPr>
          <p:nvPr/>
        </p:nvPicPr>
        <p:blipFill rotWithShape="1">
          <a:blip r:embed="rId5"/>
          <a:srcRect t="3721"/>
          <a:stretch/>
        </p:blipFill>
        <p:spPr>
          <a:xfrm>
            <a:off x="280239" y="1521928"/>
            <a:ext cx="8496737" cy="3766242"/>
          </a:xfrm>
          <a:prstGeom prst="rect">
            <a:avLst/>
          </a:prstGeom>
        </p:spPr>
      </p:pic>
      <p:pic>
        <p:nvPicPr>
          <p:cNvPr id="7" name="Image 6"/>
          <p:cNvPicPr>
            <a:picLocks noChangeAspect="1"/>
          </p:cNvPicPr>
          <p:nvPr/>
        </p:nvPicPr>
        <p:blipFill>
          <a:blip r:embed="rId6"/>
          <a:stretch>
            <a:fillRect/>
          </a:stretch>
        </p:blipFill>
        <p:spPr>
          <a:xfrm>
            <a:off x="3166593" y="5078037"/>
            <a:ext cx="7494302" cy="1643438"/>
          </a:xfrm>
          <a:prstGeom prst="rect">
            <a:avLst/>
          </a:prstGeom>
        </p:spPr>
      </p:pic>
    </p:spTree>
    <p:extLst>
      <p:ext uri="{BB962C8B-B14F-4D97-AF65-F5344CB8AC3E}">
        <p14:creationId xmlns:p14="http://schemas.microsoft.com/office/powerpoint/2010/main" val="151969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983064" y="760864"/>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0000"/>
                </a:solidFill>
              </a:rPr>
              <a:t>Les Français et le bénévolat en </a:t>
            </a:r>
            <a:r>
              <a:rPr lang="fr-FR" b="1" dirty="0" smtClean="0">
                <a:solidFill>
                  <a:srgbClr val="000000"/>
                </a:solidFill>
              </a:rPr>
              <a:t>2023</a:t>
            </a:r>
          </a:p>
          <a:p>
            <a:pPr algn="ctr"/>
            <a:r>
              <a:rPr lang="fr-FR" b="1" dirty="0" smtClean="0">
                <a:solidFill>
                  <a:srgbClr val="000000"/>
                </a:solidFill>
              </a:rPr>
              <a:t>Recherches et solidarités</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15</a:t>
            </a:fld>
            <a:endParaRPr lang="fr-FR"/>
          </a:p>
        </p:txBody>
      </p:sp>
      <p:sp>
        <p:nvSpPr>
          <p:cNvPr id="17" name="Rectangle 16"/>
          <p:cNvSpPr/>
          <p:nvPr/>
        </p:nvSpPr>
        <p:spPr>
          <a:xfrm>
            <a:off x="450243" y="306007"/>
            <a:ext cx="8081443" cy="954107"/>
          </a:xfrm>
          <a:prstGeom prst="rect">
            <a:avLst/>
          </a:prstGeom>
        </p:spPr>
        <p:txBody>
          <a:bodyPr wrap="none">
            <a:spAutoFit/>
          </a:bodyPr>
          <a:lstStyle/>
          <a:p>
            <a:r>
              <a:rPr lang="fr-FR" sz="2800" b="1" dirty="0">
                <a:solidFill>
                  <a:srgbClr val="D75256"/>
                </a:solidFill>
              </a:rPr>
              <a:t>Sociologie des </a:t>
            </a:r>
            <a:r>
              <a:rPr lang="fr-FR" sz="2800" b="1" dirty="0" err="1">
                <a:solidFill>
                  <a:srgbClr val="D75256"/>
                </a:solidFill>
              </a:rPr>
              <a:t>dirigeant.e.s</a:t>
            </a:r>
            <a:r>
              <a:rPr lang="fr-FR" sz="2800" b="1" dirty="0">
                <a:solidFill>
                  <a:srgbClr val="D75256"/>
                </a:solidFill>
              </a:rPr>
              <a:t> </a:t>
            </a:r>
            <a:r>
              <a:rPr lang="fr-FR" sz="2800" b="1" dirty="0" smtClean="0">
                <a:solidFill>
                  <a:srgbClr val="D75256"/>
                </a:solidFill>
              </a:rPr>
              <a:t>bénévoles – qui s’engage </a:t>
            </a:r>
          </a:p>
          <a:p>
            <a:r>
              <a:rPr lang="fr-FR" sz="2800" b="1" dirty="0" smtClean="0">
                <a:solidFill>
                  <a:srgbClr val="D75256"/>
                </a:solidFill>
              </a:rPr>
              <a:t>hebdomadairement ?</a:t>
            </a:r>
            <a:endParaRPr lang="fr-FR" sz="2800" b="1" dirty="0">
              <a:solidFill>
                <a:srgbClr val="D75256"/>
              </a:solidFill>
            </a:endParaRPr>
          </a:p>
        </p:txBody>
      </p:sp>
      <p:pic>
        <p:nvPicPr>
          <p:cNvPr id="6" name="Image 5"/>
          <p:cNvPicPr>
            <a:picLocks noChangeAspect="1"/>
          </p:cNvPicPr>
          <p:nvPr/>
        </p:nvPicPr>
        <p:blipFill>
          <a:blip r:embed="rId5"/>
          <a:stretch>
            <a:fillRect/>
          </a:stretch>
        </p:blipFill>
        <p:spPr>
          <a:xfrm>
            <a:off x="1207994" y="2081668"/>
            <a:ext cx="8617393" cy="3714941"/>
          </a:xfrm>
          <a:prstGeom prst="rect">
            <a:avLst/>
          </a:prstGeom>
        </p:spPr>
      </p:pic>
    </p:spTree>
    <p:extLst>
      <p:ext uri="{BB962C8B-B14F-4D97-AF65-F5344CB8AC3E}">
        <p14:creationId xmlns:p14="http://schemas.microsoft.com/office/powerpoint/2010/main" val="259997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983064" y="760864"/>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00"/>
                </a:solidFill>
              </a:rPr>
              <a:t>Le Paysage associatif français, </a:t>
            </a:r>
            <a:r>
              <a:rPr lang="fr-FR" b="1" dirty="0" err="1" smtClean="0">
                <a:solidFill>
                  <a:srgbClr val="000000"/>
                </a:solidFill>
              </a:rPr>
              <a:t>V.Tchernonog</a:t>
            </a:r>
            <a:r>
              <a:rPr lang="fr-FR" b="1" dirty="0" smtClean="0">
                <a:solidFill>
                  <a:srgbClr val="000000"/>
                </a:solidFill>
              </a:rPr>
              <a:t>, </a:t>
            </a:r>
            <a:r>
              <a:rPr lang="fr-FR" b="1" dirty="0" err="1" smtClean="0">
                <a:solidFill>
                  <a:srgbClr val="000000"/>
                </a:solidFill>
              </a:rPr>
              <a:t>L.Prouteau</a:t>
            </a:r>
            <a:r>
              <a:rPr lang="fr-FR" b="1" dirty="0" smtClean="0">
                <a:solidFill>
                  <a:srgbClr val="000000"/>
                </a:solidFill>
              </a:rPr>
              <a:t>, 2023</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16</a:t>
            </a:fld>
            <a:endParaRPr lang="fr-FR"/>
          </a:p>
        </p:txBody>
      </p:sp>
      <p:sp>
        <p:nvSpPr>
          <p:cNvPr id="17" name="Rectangle 16"/>
          <p:cNvSpPr/>
          <p:nvPr/>
        </p:nvSpPr>
        <p:spPr>
          <a:xfrm>
            <a:off x="450243" y="306007"/>
            <a:ext cx="8887113" cy="523220"/>
          </a:xfrm>
          <a:prstGeom prst="rect">
            <a:avLst/>
          </a:prstGeom>
        </p:spPr>
        <p:txBody>
          <a:bodyPr wrap="none">
            <a:spAutoFit/>
          </a:bodyPr>
          <a:lstStyle/>
          <a:p>
            <a:r>
              <a:rPr lang="fr-FR" sz="2800" b="1" dirty="0">
                <a:solidFill>
                  <a:srgbClr val="D75256"/>
                </a:solidFill>
              </a:rPr>
              <a:t>Sociologie des </a:t>
            </a:r>
            <a:r>
              <a:rPr lang="fr-FR" sz="2800" b="1" dirty="0" err="1">
                <a:solidFill>
                  <a:srgbClr val="D75256"/>
                </a:solidFill>
              </a:rPr>
              <a:t>dirigeant.e.s</a:t>
            </a:r>
            <a:r>
              <a:rPr lang="fr-FR" sz="2800" b="1" dirty="0">
                <a:solidFill>
                  <a:srgbClr val="D75256"/>
                </a:solidFill>
              </a:rPr>
              <a:t> </a:t>
            </a:r>
            <a:r>
              <a:rPr lang="fr-FR" sz="2800" b="1" dirty="0" smtClean="0">
                <a:solidFill>
                  <a:srgbClr val="D75256"/>
                </a:solidFill>
              </a:rPr>
              <a:t>bénévoles – genre </a:t>
            </a:r>
            <a:r>
              <a:rPr lang="fr-FR" sz="2800" b="1" dirty="0" err="1" smtClean="0">
                <a:solidFill>
                  <a:srgbClr val="D75256"/>
                </a:solidFill>
              </a:rPr>
              <a:t>président.e</a:t>
            </a:r>
            <a:endParaRPr lang="fr-FR" sz="2800" b="1" dirty="0">
              <a:solidFill>
                <a:srgbClr val="D75256"/>
              </a:solidFill>
            </a:endParaRP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356652" y="225202"/>
            <a:ext cx="4411896" cy="7211568"/>
          </a:xfrm>
          <a:prstGeom prst="rect">
            <a:avLst/>
          </a:prstGeom>
        </p:spPr>
      </p:pic>
    </p:spTree>
    <p:extLst>
      <p:ext uri="{BB962C8B-B14F-4D97-AF65-F5344CB8AC3E}">
        <p14:creationId xmlns:p14="http://schemas.microsoft.com/office/powerpoint/2010/main" val="80576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dirty="0" smtClean="0"/>
              <a:t>28/09/2023</a:t>
            </a:r>
            <a:endParaRPr lang="fr-FR" dirty="0"/>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17</a:t>
            </a:fld>
            <a:endParaRPr lang="fr-FR"/>
          </a:p>
        </p:txBody>
      </p:sp>
      <p:sp>
        <p:nvSpPr>
          <p:cNvPr id="17" name="Rectangle 16"/>
          <p:cNvSpPr/>
          <p:nvPr/>
        </p:nvSpPr>
        <p:spPr>
          <a:xfrm>
            <a:off x="450244" y="306007"/>
            <a:ext cx="9711852" cy="954107"/>
          </a:xfrm>
          <a:prstGeom prst="rect">
            <a:avLst/>
          </a:prstGeom>
        </p:spPr>
        <p:txBody>
          <a:bodyPr wrap="square">
            <a:spAutoFit/>
          </a:bodyPr>
          <a:lstStyle/>
          <a:p>
            <a:r>
              <a:rPr lang="fr-FR" sz="2800" b="1" dirty="0">
                <a:solidFill>
                  <a:srgbClr val="D75256"/>
                </a:solidFill>
              </a:rPr>
              <a:t>Tour d’horizon des différents modèles d’organisation des instances de gouvernance </a:t>
            </a:r>
          </a:p>
        </p:txBody>
      </p:sp>
      <p:sp>
        <p:nvSpPr>
          <p:cNvPr id="6" name="Rectangle 5"/>
          <p:cNvSpPr/>
          <p:nvPr/>
        </p:nvSpPr>
        <p:spPr>
          <a:xfrm>
            <a:off x="734849" y="1443841"/>
            <a:ext cx="9288780" cy="4801314"/>
          </a:xfrm>
          <a:prstGeom prst="rect">
            <a:avLst/>
          </a:prstGeom>
        </p:spPr>
        <p:txBody>
          <a:bodyPr wrap="square">
            <a:spAutoFit/>
          </a:bodyPr>
          <a:lstStyle/>
          <a:p>
            <a:pPr marL="342900" indent="-342900">
              <a:buClr>
                <a:srgbClr val="D75256"/>
              </a:buClr>
              <a:buFont typeface="Wingdings" panose="05000000000000000000" pitchFamily="2" charset="2"/>
              <a:buChar char="§"/>
            </a:pPr>
            <a:r>
              <a:rPr lang="fr-FR" dirty="0" smtClean="0">
                <a:solidFill>
                  <a:srgbClr val="1C1A42"/>
                </a:solidFill>
                <a:latin typeface="Helvetica" pitchFamily="2" charset="0"/>
              </a:rPr>
              <a:t>La loi 1901 n’impose rien en matière d’organisation des instances de gouvernance</a:t>
            </a:r>
          </a:p>
          <a:p>
            <a:pPr marL="342900" indent="-342900">
              <a:buClr>
                <a:srgbClr val="D75256"/>
              </a:buClr>
              <a:buFont typeface="Wingdings" panose="05000000000000000000" pitchFamily="2" charset="2"/>
              <a:buChar char="§"/>
            </a:pPr>
            <a:endParaRPr lang="fr-FR" dirty="0">
              <a:solidFill>
                <a:srgbClr val="1C1A42"/>
              </a:solidFill>
              <a:latin typeface="Helvetica" pitchFamily="2" charset="0"/>
            </a:endParaRPr>
          </a:p>
          <a:p>
            <a:pPr marL="342900" indent="-342900">
              <a:buClr>
                <a:srgbClr val="D75256"/>
              </a:buClr>
              <a:buFont typeface="Wingdings" panose="05000000000000000000" pitchFamily="2" charset="2"/>
              <a:buChar char="§"/>
            </a:pPr>
            <a:endParaRPr lang="fr-FR" dirty="0" smtClean="0">
              <a:solidFill>
                <a:srgbClr val="1C1A42"/>
              </a:solidFill>
              <a:latin typeface="Helvetica" pitchFamily="2" charset="0"/>
            </a:endParaRPr>
          </a:p>
          <a:p>
            <a:pPr marL="342900" indent="-342900">
              <a:buClr>
                <a:srgbClr val="D75256"/>
              </a:buClr>
              <a:buFont typeface="Wingdings" panose="05000000000000000000" pitchFamily="2" charset="2"/>
              <a:buChar char="§"/>
            </a:pPr>
            <a:endParaRPr lang="fr-FR" dirty="0">
              <a:solidFill>
                <a:srgbClr val="1C1A42"/>
              </a:solidFill>
              <a:latin typeface="Helvetica" pitchFamily="2" charset="0"/>
            </a:endParaRPr>
          </a:p>
          <a:p>
            <a:pPr marL="342900" indent="-342900">
              <a:buClr>
                <a:srgbClr val="D75256"/>
              </a:buClr>
              <a:buFont typeface="Wingdings" panose="05000000000000000000" pitchFamily="2" charset="2"/>
              <a:buChar char="§"/>
            </a:pPr>
            <a:endParaRPr lang="fr-FR" dirty="0" smtClean="0">
              <a:solidFill>
                <a:srgbClr val="1C1A42"/>
              </a:solidFill>
              <a:latin typeface="Helvetica" pitchFamily="2" charset="0"/>
            </a:endParaRPr>
          </a:p>
          <a:p>
            <a:pPr marL="342900" indent="-342900">
              <a:buClr>
                <a:srgbClr val="D75256"/>
              </a:buClr>
              <a:buFont typeface="Wingdings" panose="05000000000000000000" pitchFamily="2" charset="2"/>
              <a:buChar char="§"/>
            </a:pPr>
            <a:endParaRPr lang="fr-FR" dirty="0">
              <a:solidFill>
                <a:srgbClr val="1C1A42"/>
              </a:solidFill>
              <a:latin typeface="Helvetica" pitchFamily="2" charset="0"/>
            </a:endParaRPr>
          </a:p>
          <a:p>
            <a:pPr marL="342900" indent="-342900">
              <a:buClr>
                <a:srgbClr val="D75256"/>
              </a:buClr>
              <a:buFont typeface="Wingdings" panose="05000000000000000000" pitchFamily="2" charset="2"/>
              <a:buChar char="§"/>
            </a:pPr>
            <a:endParaRPr lang="fr-FR" dirty="0" smtClean="0">
              <a:solidFill>
                <a:srgbClr val="1C1A42"/>
              </a:solidFill>
              <a:latin typeface="Helvetica" pitchFamily="2" charset="0"/>
            </a:endParaRPr>
          </a:p>
          <a:p>
            <a:pPr marL="342900" indent="-342900">
              <a:buClr>
                <a:srgbClr val="D75256"/>
              </a:buClr>
              <a:buFont typeface="Wingdings" panose="05000000000000000000" pitchFamily="2" charset="2"/>
              <a:buChar char="§"/>
            </a:pPr>
            <a:endParaRPr lang="fr-FR" dirty="0">
              <a:solidFill>
                <a:srgbClr val="1C1A42"/>
              </a:solidFill>
              <a:latin typeface="Helvetica" pitchFamily="2" charset="0"/>
            </a:endParaRPr>
          </a:p>
          <a:p>
            <a:pPr marL="342900" indent="-342900">
              <a:buClr>
                <a:srgbClr val="D75256"/>
              </a:buClr>
              <a:buFont typeface="Wingdings" panose="05000000000000000000" pitchFamily="2" charset="2"/>
              <a:buChar char="§"/>
            </a:pPr>
            <a:endParaRPr lang="fr-FR" dirty="0" smtClean="0">
              <a:solidFill>
                <a:srgbClr val="1C1A42"/>
              </a:solidFill>
              <a:latin typeface="Helvetica" pitchFamily="2" charset="0"/>
            </a:endParaRPr>
          </a:p>
          <a:p>
            <a:pPr marL="342900" indent="-342900">
              <a:buClr>
                <a:srgbClr val="D75256"/>
              </a:buClr>
              <a:buFont typeface="Wingdings" panose="05000000000000000000" pitchFamily="2" charset="2"/>
              <a:buChar char="§"/>
            </a:pPr>
            <a:r>
              <a:rPr lang="fr-FR" dirty="0" smtClean="0">
                <a:solidFill>
                  <a:srgbClr val="1C1A42"/>
                </a:solidFill>
                <a:latin typeface="Helvetica" pitchFamily="2" charset="0"/>
              </a:rPr>
              <a:t>Il y a une diversification des espaces de prise de décision observée dans les associations employeuses (</a:t>
            </a:r>
            <a:r>
              <a:rPr lang="fr-FR" dirty="0" err="1" smtClean="0">
                <a:solidFill>
                  <a:srgbClr val="1C1A42"/>
                </a:solidFill>
                <a:latin typeface="Helvetica" pitchFamily="2" charset="0"/>
              </a:rPr>
              <a:t>copil</a:t>
            </a:r>
            <a:r>
              <a:rPr lang="fr-FR" dirty="0" smtClean="0">
                <a:solidFill>
                  <a:srgbClr val="1C1A42"/>
                </a:solidFill>
                <a:latin typeface="Helvetica" pitchFamily="2" charset="0"/>
              </a:rPr>
              <a:t>, </a:t>
            </a:r>
            <a:r>
              <a:rPr lang="fr-FR" dirty="0" err="1" smtClean="0">
                <a:solidFill>
                  <a:srgbClr val="1C1A42"/>
                </a:solidFill>
                <a:latin typeface="Helvetica" pitchFamily="2" charset="0"/>
              </a:rPr>
              <a:t>cotech</a:t>
            </a:r>
            <a:r>
              <a:rPr lang="fr-FR" dirty="0" smtClean="0">
                <a:solidFill>
                  <a:srgbClr val="1C1A42"/>
                </a:solidFill>
                <a:latin typeface="Helvetica" pitchFamily="2" charset="0"/>
              </a:rPr>
              <a:t>…) </a:t>
            </a:r>
          </a:p>
          <a:p>
            <a:pPr marL="342900" indent="-342900">
              <a:buClr>
                <a:srgbClr val="D75256"/>
              </a:buClr>
              <a:buFont typeface="Wingdings" panose="05000000000000000000" pitchFamily="2" charset="2"/>
              <a:buChar char="§"/>
            </a:pPr>
            <a:r>
              <a:rPr lang="fr-FR" dirty="0" smtClean="0">
                <a:solidFill>
                  <a:srgbClr val="1C1A42"/>
                </a:solidFill>
                <a:latin typeface="Helvetica" pitchFamily="2" charset="0"/>
              </a:rPr>
              <a:t>Il est possible d’avoir des salarié.e.s dans le CA s’ils ne représentent pas plus de 25% de ses membres pour respecter la </a:t>
            </a:r>
            <a:r>
              <a:rPr lang="fr-FR" b="1" dirty="0" smtClean="0">
                <a:solidFill>
                  <a:srgbClr val="A7D8D2"/>
                </a:solidFill>
                <a:latin typeface="Helvetica" pitchFamily="2" charset="0"/>
              </a:rPr>
              <a:t>notion fiscale de gestion désintéressée</a:t>
            </a:r>
          </a:p>
          <a:p>
            <a:pPr marL="342900" indent="-342900">
              <a:buClr>
                <a:srgbClr val="D75256"/>
              </a:buClr>
              <a:buFont typeface="Wingdings" panose="05000000000000000000" pitchFamily="2" charset="2"/>
              <a:buChar char="§"/>
            </a:pPr>
            <a:r>
              <a:rPr lang="fr-FR" dirty="0" smtClean="0">
                <a:solidFill>
                  <a:srgbClr val="1C1A42"/>
                </a:solidFill>
                <a:latin typeface="Helvetica" pitchFamily="2" charset="0"/>
              </a:rPr>
              <a:t>Le CSE fait évoluer la place des salarié.e.s dans le CA</a:t>
            </a:r>
          </a:p>
          <a:p>
            <a:pPr marL="342900" indent="-342900">
              <a:buClr>
                <a:srgbClr val="D75256"/>
              </a:buClr>
              <a:buFont typeface="Wingdings" panose="05000000000000000000" pitchFamily="2" charset="2"/>
              <a:buChar char="§"/>
            </a:pPr>
            <a:r>
              <a:rPr lang="fr-FR" dirty="0" smtClean="0">
                <a:solidFill>
                  <a:srgbClr val="1C1A42"/>
                </a:solidFill>
                <a:latin typeface="Helvetica" pitchFamily="2" charset="0"/>
              </a:rPr>
              <a:t>Tant pour les </a:t>
            </a:r>
            <a:r>
              <a:rPr lang="fr-FR" dirty="0" err="1" smtClean="0">
                <a:solidFill>
                  <a:srgbClr val="1C1A42"/>
                </a:solidFill>
                <a:latin typeface="Helvetica" pitchFamily="2" charset="0"/>
              </a:rPr>
              <a:t>administrateur.ice.s</a:t>
            </a:r>
            <a:r>
              <a:rPr lang="fr-FR" dirty="0" smtClean="0">
                <a:solidFill>
                  <a:srgbClr val="1C1A42"/>
                </a:solidFill>
                <a:latin typeface="Helvetica" pitchFamily="2" charset="0"/>
              </a:rPr>
              <a:t> que pour les salarié.e.s des enjeux de rencontre émergent (sens à l’engagement, représentation fidèle de l’action de l’association ; sens au travail, séparation du technique et du politique)</a:t>
            </a:r>
            <a:endParaRPr lang="fr-FR" dirty="0">
              <a:solidFill>
                <a:srgbClr val="1C1A42"/>
              </a:solidFill>
              <a:latin typeface="Helvetica" pitchFamily="2" charset="0"/>
            </a:endParaRPr>
          </a:p>
        </p:txBody>
      </p:sp>
      <p:pic>
        <p:nvPicPr>
          <p:cNvPr id="8" name="Image 7"/>
          <p:cNvPicPr>
            <a:picLocks noChangeAspect="1"/>
          </p:cNvPicPr>
          <p:nvPr/>
        </p:nvPicPr>
        <p:blipFill>
          <a:blip r:embed="rId5"/>
          <a:stretch>
            <a:fillRect/>
          </a:stretch>
        </p:blipFill>
        <p:spPr>
          <a:xfrm>
            <a:off x="1237691" y="1735036"/>
            <a:ext cx="7813806" cy="2271342"/>
          </a:xfrm>
          <a:prstGeom prst="rect">
            <a:avLst/>
          </a:prstGeom>
        </p:spPr>
      </p:pic>
    </p:spTree>
    <p:extLst>
      <p:ext uri="{BB962C8B-B14F-4D97-AF65-F5344CB8AC3E}">
        <p14:creationId xmlns:p14="http://schemas.microsoft.com/office/powerpoint/2010/main" val="16881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dirty="0" smtClean="0"/>
              <a:t>28/09/2023</a:t>
            </a:r>
            <a:endParaRPr lang="fr-FR" dirty="0"/>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18</a:t>
            </a:fld>
            <a:endParaRPr lang="fr-FR"/>
          </a:p>
        </p:txBody>
      </p:sp>
      <p:sp>
        <p:nvSpPr>
          <p:cNvPr id="17" name="Rectangle 16"/>
          <p:cNvSpPr/>
          <p:nvPr/>
        </p:nvSpPr>
        <p:spPr>
          <a:xfrm>
            <a:off x="450244" y="306007"/>
            <a:ext cx="9711852" cy="954107"/>
          </a:xfrm>
          <a:prstGeom prst="rect">
            <a:avLst/>
          </a:prstGeom>
        </p:spPr>
        <p:txBody>
          <a:bodyPr wrap="square">
            <a:spAutoFit/>
          </a:bodyPr>
          <a:lstStyle/>
          <a:p>
            <a:r>
              <a:rPr lang="fr-FR" sz="2800" b="1" dirty="0">
                <a:solidFill>
                  <a:srgbClr val="D75256"/>
                </a:solidFill>
              </a:rPr>
              <a:t>Tour d’horizon des différents modèles d’organisation des instances de gouvernance </a:t>
            </a:r>
          </a:p>
        </p:txBody>
      </p:sp>
      <p:sp>
        <p:nvSpPr>
          <p:cNvPr id="6" name="Rectangle 5"/>
          <p:cNvSpPr/>
          <p:nvPr/>
        </p:nvSpPr>
        <p:spPr>
          <a:xfrm>
            <a:off x="734849" y="1443841"/>
            <a:ext cx="9288780" cy="646331"/>
          </a:xfrm>
          <a:prstGeom prst="rect">
            <a:avLst/>
          </a:prstGeom>
        </p:spPr>
        <p:txBody>
          <a:bodyPr wrap="square">
            <a:spAutoFit/>
          </a:bodyPr>
          <a:lstStyle/>
          <a:p>
            <a:pPr marL="342900" indent="-342900">
              <a:buClr>
                <a:srgbClr val="D75256"/>
              </a:buClr>
              <a:buFont typeface="Wingdings" panose="05000000000000000000" pitchFamily="2" charset="2"/>
              <a:buChar char="§"/>
            </a:pPr>
            <a:r>
              <a:rPr lang="fr-FR" dirty="0" smtClean="0">
                <a:solidFill>
                  <a:srgbClr val="1C1A42"/>
                </a:solidFill>
                <a:latin typeface="Helvetica" pitchFamily="2" charset="0"/>
              </a:rPr>
              <a:t>Connaissez vous des organisations originales des instances de gouvernances / de prise de décision ? </a:t>
            </a:r>
            <a:endParaRPr lang="fr-FR" dirty="0">
              <a:solidFill>
                <a:srgbClr val="1C1A42"/>
              </a:solidFill>
              <a:latin typeface="Helvetica" pitchFamily="2" charset="0"/>
            </a:endParaRPr>
          </a:p>
        </p:txBody>
      </p:sp>
    </p:spTree>
    <p:extLst>
      <p:ext uri="{BB962C8B-B14F-4D97-AF65-F5344CB8AC3E}">
        <p14:creationId xmlns:p14="http://schemas.microsoft.com/office/powerpoint/2010/main" val="108723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dirty="0" smtClean="0"/>
              <a:t>28/09/2023</a:t>
            </a:r>
            <a:endParaRPr lang="fr-FR" dirty="0"/>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19</a:t>
            </a:fld>
            <a:endParaRPr lang="fr-FR"/>
          </a:p>
        </p:txBody>
      </p:sp>
      <p:sp>
        <p:nvSpPr>
          <p:cNvPr id="6" name="Rectangle 5"/>
          <p:cNvSpPr/>
          <p:nvPr/>
        </p:nvSpPr>
        <p:spPr>
          <a:xfrm>
            <a:off x="4751832" y="6416073"/>
            <a:ext cx="6041136" cy="307777"/>
          </a:xfrm>
          <a:prstGeom prst="rect">
            <a:avLst/>
          </a:prstGeom>
        </p:spPr>
        <p:txBody>
          <a:bodyPr wrap="square">
            <a:spAutoFit/>
          </a:bodyPr>
          <a:lstStyle/>
          <a:p>
            <a:pPr>
              <a:buClr>
                <a:srgbClr val="D75256"/>
              </a:buClr>
            </a:pPr>
            <a:r>
              <a:rPr lang="fr-FR" sz="1400" i="1" dirty="0" smtClean="0">
                <a:solidFill>
                  <a:srgbClr val="1C1A42"/>
                </a:solidFill>
                <a:latin typeface="Helvetica" pitchFamily="2" charset="0"/>
              </a:rPr>
              <a:t>Source : DLA HDF, DLA 02, DLA 60, DLA 80, cabinet </a:t>
            </a:r>
            <a:r>
              <a:rPr lang="fr-FR" sz="1400" i="1" dirty="0" err="1" smtClean="0">
                <a:solidFill>
                  <a:srgbClr val="1C1A42"/>
                </a:solidFill>
                <a:latin typeface="Helvetica" pitchFamily="2" charset="0"/>
              </a:rPr>
              <a:t>Kogito</a:t>
            </a:r>
            <a:endParaRPr lang="fr-FR" sz="1400" i="1" dirty="0">
              <a:solidFill>
                <a:srgbClr val="1C1A42"/>
              </a:solidFill>
              <a:latin typeface="Helvetica" pitchFamily="2" charset="0"/>
            </a:endParaRPr>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389" y="57788"/>
            <a:ext cx="9809811" cy="6298562"/>
          </a:xfrm>
          <a:prstGeom prst="rect">
            <a:avLst/>
          </a:prstGeom>
        </p:spPr>
      </p:pic>
    </p:spTree>
    <p:extLst>
      <p:ext uri="{BB962C8B-B14F-4D97-AF65-F5344CB8AC3E}">
        <p14:creationId xmlns:p14="http://schemas.microsoft.com/office/powerpoint/2010/main" val="118635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a:t>
            </a:fld>
            <a:endParaRPr lang="fr-FR"/>
          </a:p>
        </p:txBody>
      </p:sp>
      <p:sp>
        <p:nvSpPr>
          <p:cNvPr id="10" name="Espace réservé du texte 2">
            <a:extLst>
              <a:ext uri="{FF2B5EF4-FFF2-40B4-BE49-F238E27FC236}">
                <a16:creationId xmlns:a16="http://schemas.microsoft.com/office/drawing/2014/main" xmlns="" id="{8C5B9721-1AD0-40CF-B6FC-BCE8FFA2BE38}"/>
              </a:ext>
            </a:extLst>
          </p:cNvPr>
          <p:cNvSpPr txBox="1">
            <a:spLocks/>
          </p:cNvSpPr>
          <p:nvPr/>
        </p:nvSpPr>
        <p:spPr>
          <a:xfrm>
            <a:off x="431800" y="668594"/>
            <a:ext cx="9603882" cy="5544714"/>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D75256"/>
              </a:buClr>
            </a:pPr>
            <a:r>
              <a:rPr lang="fr-FR" sz="3600" b="1" dirty="0">
                <a:solidFill>
                  <a:srgbClr val="A7D8D2"/>
                </a:solidFill>
                <a:latin typeface="Helvetica" pitchFamily="2" charset="0"/>
              </a:rPr>
              <a:t>Présentation de </a:t>
            </a:r>
            <a:r>
              <a:rPr lang="fr-FR" sz="3600" b="1" dirty="0" smtClean="0">
                <a:solidFill>
                  <a:srgbClr val="A7D8D2"/>
                </a:solidFill>
                <a:latin typeface="Helvetica" pitchFamily="2" charset="0"/>
              </a:rPr>
              <a:t>l’après-midi</a:t>
            </a:r>
          </a:p>
          <a:p>
            <a:pPr algn="ctr">
              <a:buClr>
                <a:srgbClr val="D75256"/>
              </a:buClr>
            </a:pPr>
            <a:endParaRPr lang="fr-FR" sz="3600" b="1" dirty="0">
              <a:solidFill>
                <a:srgbClr val="A7D8D2"/>
              </a:solidFill>
              <a:latin typeface="Helvetica" pitchFamily="2" charset="0"/>
            </a:endParaRP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Introduction </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Définition et enjeux de l’inclusion dans les associations </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Sociologie des </a:t>
            </a:r>
            <a:r>
              <a:rPr lang="fr-FR" sz="2800" dirty="0" err="1" smtClean="0">
                <a:solidFill>
                  <a:srgbClr val="1C1A42"/>
                </a:solidFill>
                <a:latin typeface="Helvetica" pitchFamily="2" charset="0"/>
              </a:rPr>
              <a:t>dirigeant.e.s</a:t>
            </a:r>
            <a:r>
              <a:rPr lang="fr-FR" sz="2800" dirty="0" smtClean="0">
                <a:solidFill>
                  <a:srgbClr val="1C1A42"/>
                </a:solidFill>
                <a:latin typeface="Helvetica" pitchFamily="2" charset="0"/>
              </a:rPr>
              <a:t> bénévoles – exemple d’outil</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Tour d’horizon des différents modèles d’organisation des instances de gouvernance </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Comment créer des instances de gouvernance par rapport à mon projet associatif ?</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Conclusion</a:t>
            </a:r>
          </a:p>
        </p:txBody>
      </p:sp>
    </p:spTree>
    <p:extLst>
      <p:ext uri="{BB962C8B-B14F-4D97-AF65-F5344CB8AC3E}">
        <p14:creationId xmlns:p14="http://schemas.microsoft.com/office/powerpoint/2010/main" val="3240398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dirty="0" smtClean="0"/>
              <a:t>28/09/2023</a:t>
            </a:r>
            <a:endParaRPr lang="fr-FR" dirty="0"/>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20</a:t>
            </a:fld>
            <a:endParaRPr lang="fr-FR"/>
          </a:p>
        </p:txBody>
      </p:sp>
      <p:sp>
        <p:nvSpPr>
          <p:cNvPr id="17" name="Rectangle 16"/>
          <p:cNvSpPr/>
          <p:nvPr/>
        </p:nvSpPr>
        <p:spPr>
          <a:xfrm>
            <a:off x="450244" y="306007"/>
            <a:ext cx="9711852" cy="954107"/>
          </a:xfrm>
          <a:prstGeom prst="rect">
            <a:avLst/>
          </a:prstGeom>
        </p:spPr>
        <p:txBody>
          <a:bodyPr wrap="square">
            <a:spAutoFit/>
          </a:bodyPr>
          <a:lstStyle/>
          <a:p>
            <a:r>
              <a:rPr lang="fr-FR" sz="2800" b="1" dirty="0">
                <a:solidFill>
                  <a:srgbClr val="D75256"/>
                </a:solidFill>
              </a:rPr>
              <a:t>Comment créer des instances de gouvernance par rapport à mon projet associatif ?</a:t>
            </a:r>
          </a:p>
        </p:txBody>
      </p:sp>
      <p:sp>
        <p:nvSpPr>
          <p:cNvPr id="6" name="Rectangle 5"/>
          <p:cNvSpPr/>
          <p:nvPr/>
        </p:nvSpPr>
        <p:spPr>
          <a:xfrm>
            <a:off x="734849" y="1443841"/>
            <a:ext cx="9288780" cy="2185214"/>
          </a:xfrm>
          <a:prstGeom prst="rect">
            <a:avLst/>
          </a:prstGeom>
        </p:spPr>
        <p:txBody>
          <a:bodyPr wrap="square">
            <a:spAutoFit/>
          </a:bodyPr>
          <a:lstStyle/>
          <a:p>
            <a:pPr marL="342900" indent="-342900">
              <a:buClr>
                <a:srgbClr val="D75256"/>
              </a:buClr>
              <a:buFont typeface="Wingdings" panose="05000000000000000000" pitchFamily="2" charset="2"/>
              <a:buChar char="§"/>
            </a:pPr>
            <a:r>
              <a:rPr lang="fr-FR" dirty="0" smtClean="0">
                <a:solidFill>
                  <a:srgbClr val="1C1A42"/>
                </a:solidFill>
                <a:latin typeface="Helvetica" pitchFamily="2" charset="0"/>
              </a:rPr>
              <a:t>Partir du projet associatif, du besoin auquel répond l’association</a:t>
            </a:r>
          </a:p>
          <a:p>
            <a:pPr marL="342900" indent="-342900">
              <a:buClr>
                <a:srgbClr val="D75256"/>
              </a:buClr>
              <a:buFont typeface="Wingdings" panose="05000000000000000000" pitchFamily="2" charset="2"/>
              <a:buChar char="§"/>
            </a:pPr>
            <a:r>
              <a:rPr lang="fr-FR" dirty="0" smtClean="0">
                <a:solidFill>
                  <a:srgbClr val="1C1A42"/>
                </a:solidFill>
                <a:latin typeface="Helvetica" pitchFamily="2" charset="0"/>
              </a:rPr>
              <a:t>Ne pas avoir peur de faire évoluer régulièrement les instances de gouvernance</a:t>
            </a:r>
          </a:p>
          <a:p>
            <a:pPr marL="342900" indent="-342900">
              <a:buClr>
                <a:srgbClr val="D75256"/>
              </a:buClr>
              <a:buFont typeface="Wingdings" panose="05000000000000000000" pitchFamily="2" charset="2"/>
              <a:buChar char="§"/>
            </a:pPr>
            <a:r>
              <a:rPr lang="fr-FR" dirty="0" smtClean="0">
                <a:solidFill>
                  <a:srgbClr val="1C1A42"/>
                </a:solidFill>
                <a:latin typeface="Helvetica" pitchFamily="2" charset="0"/>
              </a:rPr>
              <a:t>Les préciser par un règlement intérieur, modifiable en dehors de l’AG en général</a:t>
            </a:r>
          </a:p>
          <a:p>
            <a:pPr marL="342900" indent="-342900">
              <a:buClr>
                <a:srgbClr val="D75256"/>
              </a:buClr>
              <a:buFont typeface="Wingdings" panose="05000000000000000000" pitchFamily="2" charset="2"/>
              <a:buChar char="§"/>
            </a:pPr>
            <a:endParaRPr lang="fr-FR" dirty="0">
              <a:solidFill>
                <a:srgbClr val="1C1A42"/>
              </a:solidFill>
              <a:latin typeface="Helvetica" pitchFamily="2" charset="0"/>
            </a:endParaRPr>
          </a:p>
          <a:p>
            <a:pPr marL="342900" indent="-342900">
              <a:buClr>
                <a:srgbClr val="D75256"/>
              </a:buClr>
              <a:buFont typeface="Wingdings" panose="05000000000000000000" pitchFamily="2" charset="2"/>
              <a:buChar char="§"/>
            </a:pPr>
            <a:endParaRPr lang="fr-FR" dirty="0" smtClean="0">
              <a:solidFill>
                <a:srgbClr val="1C1A42"/>
              </a:solidFill>
              <a:latin typeface="Helvetica" pitchFamily="2" charset="0"/>
            </a:endParaRPr>
          </a:p>
          <a:p>
            <a:pPr marL="342900" indent="-342900">
              <a:buClr>
                <a:srgbClr val="D75256"/>
              </a:buClr>
              <a:buFont typeface="Wingdings" panose="05000000000000000000" pitchFamily="2" charset="2"/>
              <a:buChar char="§"/>
            </a:pPr>
            <a:endParaRPr lang="fr-FR" dirty="0">
              <a:solidFill>
                <a:srgbClr val="1C1A42"/>
              </a:solidFill>
              <a:latin typeface="Helvetica" pitchFamily="2" charset="0"/>
            </a:endParaRPr>
          </a:p>
          <a:p>
            <a:pPr algn="ctr">
              <a:buClr>
                <a:srgbClr val="D75256"/>
              </a:buClr>
            </a:pPr>
            <a:r>
              <a:rPr lang="fr-FR" sz="2800" b="1" dirty="0" smtClean="0">
                <a:solidFill>
                  <a:srgbClr val="A7D8D2"/>
                </a:solidFill>
                <a:latin typeface="Helvetica" pitchFamily="2" charset="0"/>
              </a:rPr>
              <a:t>Quelles questions se poser ?</a:t>
            </a:r>
            <a:endParaRPr lang="fr-FR" sz="2800" b="1" dirty="0">
              <a:solidFill>
                <a:srgbClr val="A7D8D2"/>
              </a:solidFill>
              <a:latin typeface="Helvetica" pitchFamily="2" charset="0"/>
            </a:endParaRPr>
          </a:p>
        </p:txBody>
      </p:sp>
    </p:spTree>
    <p:extLst>
      <p:ext uri="{BB962C8B-B14F-4D97-AF65-F5344CB8AC3E}">
        <p14:creationId xmlns:p14="http://schemas.microsoft.com/office/powerpoint/2010/main" val="159582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91" y="1568397"/>
            <a:ext cx="9161028" cy="515307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780749" y="2380488"/>
            <a:ext cx="6858000" cy="2097024"/>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200" y="226526"/>
            <a:ext cx="2096806" cy="2096806"/>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8" name="Espace réservé de la date 7"/>
          <p:cNvSpPr>
            <a:spLocks noGrp="1"/>
          </p:cNvSpPr>
          <p:nvPr>
            <p:ph type="dt" sz="half" idx="10"/>
          </p:nvPr>
        </p:nvSpPr>
        <p:spPr/>
        <p:txBody>
          <a:bodyPr/>
          <a:lstStyle/>
          <a:p>
            <a:r>
              <a:rPr lang="fr-FR" smtClean="0"/>
              <a:t>28/09/2023</a:t>
            </a:r>
            <a:endParaRPr lang="fr-FR"/>
          </a:p>
        </p:txBody>
      </p:sp>
      <p:sp>
        <p:nvSpPr>
          <p:cNvPr id="9" name="Espace réservé du numéro de diapositive 8"/>
          <p:cNvSpPr>
            <a:spLocks noGrp="1"/>
          </p:cNvSpPr>
          <p:nvPr>
            <p:ph type="sldNum" sz="quarter" idx="12"/>
          </p:nvPr>
        </p:nvSpPr>
        <p:spPr/>
        <p:txBody>
          <a:bodyPr/>
          <a:lstStyle/>
          <a:p>
            <a:fld id="{E418EB25-D3D6-4B5C-9874-7159ED3AA4A6}" type="slidenum">
              <a:rPr lang="fr-FR" smtClean="0"/>
              <a:t>21</a:t>
            </a:fld>
            <a:endParaRPr lang="fr-FR" dirty="0"/>
          </a:p>
        </p:txBody>
      </p:sp>
      <p:sp>
        <p:nvSpPr>
          <p:cNvPr id="10" name="ZoneTexte 9"/>
          <p:cNvSpPr txBox="1"/>
          <p:nvPr/>
        </p:nvSpPr>
        <p:spPr>
          <a:xfrm>
            <a:off x="8497687" y="2085329"/>
            <a:ext cx="2969025" cy="3170099"/>
          </a:xfrm>
          <a:prstGeom prst="rect">
            <a:avLst/>
          </a:prstGeom>
          <a:noFill/>
        </p:spPr>
        <p:txBody>
          <a:bodyPr wrap="square" rtlCol="0">
            <a:spAutoFit/>
          </a:bodyPr>
          <a:lstStyle/>
          <a:p>
            <a:r>
              <a:rPr lang="fr-FR" sz="2000" dirty="0" smtClean="0"/>
              <a:t>Le </a:t>
            </a:r>
            <a:r>
              <a:rPr lang="fr-FR" sz="2000" b="1" dirty="0" smtClean="0">
                <a:solidFill>
                  <a:srgbClr val="D75256"/>
                </a:solidFill>
              </a:rPr>
              <a:t>manque de formation </a:t>
            </a:r>
            <a:r>
              <a:rPr lang="fr-FR" sz="2000" dirty="0" smtClean="0"/>
              <a:t>est considéré en HDF comme le </a:t>
            </a:r>
            <a:r>
              <a:rPr lang="fr-FR" sz="2000" b="1" dirty="0" smtClean="0">
                <a:solidFill>
                  <a:srgbClr val="D75256"/>
                </a:solidFill>
              </a:rPr>
              <a:t>deuxième plus gros freins </a:t>
            </a:r>
            <a:r>
              <a:rPr lang="fr-FR" sz="2000" dirty="0" smtClean="0"/>
              <a:t>à l’engagement dans le bénévolat de gouvernance.</a:t>
            </a:r>
          </a:p>
          <a:p>
            <a:r>
              <a:rPr lang="fr-FR" sz="2000" dirty="0" smtClean="0"/>
              <a:t>La </a:t>
            </a:r>
            <a:r>
              <a:rPr lang="fr-FR" sz="2000" b="1" dirty="0" smtClean="0">
                <a:solidFill>
                  <a:srgbClr val="A7D8D2"/>
                </a:solidFill>
              </a:rPr>
              <a:t>formation des bénévoles </a:t>
            </a:r>
            <a:r>
              <a:rPr lang="fr-FR" sz="2000" dirty="0" smtClean="0"/>
              <a:t>est considéré par </a:t>
            </a:r>
            <a:r>
              <a:rPr lang="fr-FR" sz="2000" b="1" dirty="0" smtClean="0">
                <a:solidFill>
                  <a:srgbClr val="A7D8D2"/>
                </a:solidFill>
              </a:rPr>
              <a:t>27% des associations comme un levier</a:t>
            </a:r>
            <a:endParaRPr lang="fr-FR" sz="2000" b="1" dirty="0">
              <a:solidFill>
                <a:srgbClr val="A7D8D2"/>
              </a:solidFill>
            </a:endParaRPr>
          </a:p>
        </p:txBody>
      </p:sp>
      <p:sp>
        <p:nvSpPr>
          <p:cNvPr id="4" name="Rectangle à coins arrondis 3"/>
          <p:cNvSpPr/>
          <p:nvPr/>
        </p:nvSpPr>
        <p:spPr>
          <a:xfrm>
            <a:off x="6236643" y="482757"/>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smtClean="0">
                <a:solidFill>
                  <a:srgbClr val="000000"/>
                </a:solidFill>
                <a:effectLst/>
              </a:rPr>
              <a:t>La formation des bénévoles</a:t>
            </a:r>
            <a:endParaRPr lang="fr-FR" dirty="0"/>
          </a:p>
        </p:txBody>
      </p:sp>
    </p:spTree>
    <p:extLst>
      <p:ext uri="{BB962C8B-B14F-4D97-AF65-F5344CB8AC3E}">
        <p14:creationId xmlns:p14="http://schemas.microsoft.com/office/powerpoint/2010/main" val="4144416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3" name="Espace réservé de la date 2"/>
          <p:cNvSpPr>
            <a:spLocks noGrp="1"/>
          </p:cNvSpPr>
          <p:nvPr>
            <p:ph type="dt" sz="half" idx="10"/>
          </p:nvPr>
        </p:nvSpPr>
        <p:spPr/>
        <p:txBody>
          <a:bodyPr/>
          <a:lstStyle/>
          <a:p>
            <a:r>
              <a:rPr lang="fr-FR" smtClean="0"/>
              <a:t>28/09/2023</a:t>
            </a:r>
            <a:endParaRPr lang="fr-FR"/>
          </a:p>
        </p:txBody>
      </p:sp>
      <p:sp>
        <p:nvSpPr>
          <p:cNvPr id="4" name="Espace réservé du numéro de diapositive 3"/>
          <p:cNvSpPr>
            <a:spLocks noGrp="1"/>
          </p:cNvSpPr>
          <p:nvPr>
            <p:ph type="sldNum" sz="quarter" idx="12"/>
          </p:nvPr>
        </p:nvSpPr>
        <p:spPr/>
        <p:txBody>
          <a:bodyPr/>
          <a:lstStyle/>
          <a:p>
            <a:fld id="{E418EB25-D3D6-4B5C-9874-7159ED3AA4A6}" type="slidenum">
              <a:rPr lang="fr-FR" smtClean="0"/>
              <a:t>22</a:t>
            </a:fld>
            <a:endParaRPr lang="fr-FR"/>
          </a:p>
        </p:txBody>
      </p:sp>
      <p:sp>
        <p:nvSpPr>
          <p:cNvPr id="10" name="Rectangle à coins arrondis 9"/>
          <p:cNvSpPr/>
          <p:nvPr/>
        </p:nvSpPr>
        <p:spPr>
          <a:xfrm>
            <a:off x="6305359" y="413965"/>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00"/>
                </a:solidFill>
              </a:rPr>
              <a:t>L’accompagnement</a:t>
            </a:r>
            <a:endParaRPr lang="fr-FR" dirty="0"/>
          </a:p>
        </p:txBody>
      </p:sp>
      <p:sp>
        <p:nvSpPr>
          <p:cNvPr id="12" name="ZoneTexte 11"/>
          <p:cNvSpPr txBox="1"/>
          <p:nvPr/>
        </p:nvSpPr>
        <p:spPr>
          <a:xfrm>
            <a:off x="838200" y="2073501"/>
            <a:ext cx="9952382" cy="2031325"/>
          </a:xfrm>
          <a:prstGeom prst="rect">
            <a:avLst/>
          </a:prstGeom>
          <a:noFill/>
        </p:spPr>
        <p:txBody>
          <a:bodyPr wrap="square" rtlCol="0">
            <a:spAutoFit/>
          </a:bodyPr>
          <a:lstStyle/>
          <a:p>
            <a:pPr>
              <a:buClr>
                <a:srgbClr val="D75256"/>
              </a:buClr>
            </a:pPr>
            <a:r>
              <a:rPr lang="fr-FR" dirty="0" smtClean="0"/>
              <a:t>Le Mouvement associatif Hauts-de-France porte le Dispositif Local d’Accompagnement HDF, il permet de travailler en collectif, gratuitement sur </a:t>
            </a:r>
          </a:p>
          <a:p>
            <a:pPr marL="285750" indent="-285750">
              <a:buClr>
                <a:srgbClr val="D75256"/>
              </a:buClr>
              <a:buFont typeface="Wingdings" panose="05000000000000000000" pitchFamily="2" charset="2"/>
              <a:buChar char="§"/>
            </a:pPr>
            <a:r>
              <a:rPr lang="fr-FR" dirty="0" smtClean="0"/>
              <a:t>L’utilisation de l’</a:t>
            </a:r>
            <a:r>
              <a:rPr lang="fr-FR" dirty="0" err="1" smtClean="0"/>
              <a:t>inclusiscore</a:t>
            </a:r>
            <a:endParaRPr lang="fr-FR" dirty="0" smtClean="0"/>
          </a:p>
          <a:p>
            <a:pPr marL="285750" indent="-285750">
              <a:buClr>
                <a:srgbClr val="D75256"/>
              </a:buClr>
              <a:buFont typeface="Wingdings" panose="05000000000000000000" pitchFamily="2" charset="2"/>
              <a:buChar char="§"/>
            </a:pPr>
            <a:r>
              <a:rPr lang="fr-FR" dirty="0" smtClean="0"/>
              <a:t>L’identification des freins à la participation des bénévoles dans les instances de gouvernance</a:t>
            </a:r>
          </a:p>
          <a:p>
            <a:pPr marL="285750" indent="-285750">
              <a:buClr>
                <a:srgbClr val="D75256"/>
              </a:buClr>
              <a:buFont typeface="Wingdings" panose="05000000000000000000" pitchFamily="2" charset="2"/>
              <a:buChar char="§"/>
            </a:pPr>
            <a:r>
              <a:rPr lang="fr-FR" dirty="0" smtClean="0"/>
              <a:t>La mise en place collective d’outils de clarification, d’organisation du travail bénévole…</a:t>
            </a:r>
            <a:endParaRPr lang="fr-FR" dirty="0"/>
          </a:p>
          <a:p>
            <a:endParaRPr lang="fr-FR" dirty="0" smtClean="0"/>
          </a:p>
          <a:p>
            <a:r>
              <a:rPr lang="fr-FR" sz="1400" dirty="0" smtClean="0"/>
              <a:t>Plus d’informations…</a:t>
            </a:r>
            <a:endParaRPr lang="fr-FR" sz="1400" dirty="0"/>
          </a:p>
        </p:txBody>
      </p:sp>
      <p:pic>
        <p:nvPicPr>
          <p:cNvPr id="6" name="Image 5">
            <a:hlinkClick r:id="rId4"/>
          </p:cNvPr>
          <p:cNvPicPr>
            <a:picLocks noChangeAspect="1"/>
          </p:cNvPicPr>
          <p:nvPr/>
        </p:nvPicPr>
        <p:blipFill>
          <a:blip r:embed="rId5"/>
          <a:stretch>
            <a:fillRect/>
          </a:stretch>
        </p:blipFill>
        <p:spPr>
          <a:xfrm>
            <a:off x="3211927" y="3524318"/>
            <a:ext cx="6583834" cy="3412540"/>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647842">
            <a:off x="2257508" y="3900089"/>
            <a:ext cx="816571" cy="488484"/>
          </a:xfrm>
          <a:prstGeom prst="rect">
            <a:avLst/>
          </a:prstGeom>
        </p:spPr>
      </p:pic>
    </p:spTree>
    <p:extLst>
      <p:ext uri="{BB962C8B-B14F-4D97-AF65-F5344CB8AC3E}">
        <p14:creationId xmlns:p14="http://schemas.microsoft.com/office/powerpoint/2010/main" val="1472543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6" name="ZoneTexte 5"/>
          <p:cNvSpPr txBox="1"/>
          <p:nvPr/>
        </p:nvSpPr>
        <p:spPr>
          <a:xfrm>
            <a:off x="2987040" y="1007533"/>
            <a:ext cx="5405119" cy="1446550"/>
          </a:xfrm>
          <a:prstGeom prst="rect">
            <a:avLst/>
          </a:prstGeom>
          <a:noFill/>
        </p:spPr>
        <p:txBody>
          <a:bodyPr wrap="square" rtlCol="0">
            <a:spAutoFit/>
          </a:bodyPr>
          <a:lstStyle/>
          <a:p>
            <a:pPr algn="ctr"/>
            <a:r>
              <a:rPr lang="fr-FR" sz="4400" dirty="0" smtClean="0"/>
              <a:t>Merci beaucoup pour votre contribution ! </a:t>
            </a:r>
            <a:endParaRPr lang="fr-FR" sz="4400" dirty="0"/>
          </a:p>
        </p:txBody>
      </p:sp>
      <p:sp>
        <p:nvSpPr>
          <p:cNvPr id="7" name="ZoneTexte 6"/>
          <p:cNvSpPr txBox="1"/>
          <p:nvPr/>
        </p:nvSpPr>
        <p:spPr>
          <a:xfrm>
            <a:off x="470412" y="4184292"/>
            <a:ext cx="6208776" cy="1200329"/>
          </a:xfrm>
          <a:prstGeom prst="rect">
            <a:avLst/>
          </a:prstGeom>
          <a:noFill/>
        </p:spPr>
        <p:txBody>
          <a:bodyPr wrap="square" rtlCol="0">
            <a:spAutoFit/>
          </a:bodyPr>
          <a:lstStyle/>
          <a:p>
            <a:r>
              <a:rPr lang="fr-FR" dirty="0" smtClean="0"/>
              <a:t>Louise Claus – </a:t>
            </a:r>
            <a:r>
              <a:rPr lang="fr-FR" i="1" dirty="0" smtClean="0"/>
              <a:t>Chargée de mission engagement &amp; bénévolat</a:t>
            </a:r>
          </a:p>
          <a:p>
            <a:r>
              <a:rPr lang="fr-FR" dirty="0" smtClean="0"/>
              <a:t>Le Mouvement Associatif HdF</a:t>
            </a:r>
          </a:p>
          <a:p>
            <a:r>
              <a:rPr lang="fr-FR" dirty="0" smtClean="0">
                <a:hlinkClick r:id="rId4"/>
              </a:rPr>
              <a:t>Louise.claus@lmahdf.org</a:t>
            </a:r>
            <a:endParaRPr lang="fr-FR" dirty="0" smtClean="0"/>
          </a:p>
          <a:p>
            <a:r>
              <a:rPr lang="fr-FR" dirty="0" smtClean="0"/>
              <a:t>07 66 13 23 03</a:t>
            </a:r>
            <a:endParaRPr lang="fr-FR" dirty="0"/>
          </a:p>
        </p:txBody>
      </p:sp>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23</a:t>
            </a:fld>
            <a:endParaRPr lang="fr-FR"/>
          </a:p>
        </p:txBody>
      </p:sp>
      <p:sp>
        <p:nvSpPr>
          <p:cNvPr id="8" name="ZoneTexte 7"/>
          <p:cNvSpPr txBox="1"/>
          <p:nvPr/>
        </p:nvSpPr>
        <p:spPr>
          <a:xfrm>
            <a:off x="6529597" y="4184291"/>
            <a:ext cx="6208776" cy="1200329"/>
          </a:xfrm>
          <a:prstGeom prst="rect">
            <a:avLst/>
          </a:prstGeom>
          <a:noFill/>
        </p:spPr>
        <p:txBody>
          <a:bodyPr wrap="square" rtlCol="0">
            <a:spAutoFit/>
          </a:bodyPr>
          <a:lstStyle/>
          <a:p>
            <a:r>
              <a:rPr lang="fr-FR" dirty="0" smtClean="0"/>
              <a:t>Claire Collet – </a:t>
            </a:r>
            <a:r>
              <a:rPr lang="fr-FR" i="1" dirty="0" smtClean="0"/>
              <a:t>Chargée de mission DLA Régional</a:t>
            </a:r>
          </a:p>
          <a:p>
            <a:r>
              <a:rPr lang="fr-FR" dirty="0" smtClean="0"/>
              <a:t>Le Mouvement Associatif HdF</a:t>
            </a:r>
          </a:p>
          <a:p>
            <a:r>
              <a:rPr lang="fr-FR" dirty="0" smtClean="0">
                <a:hlinkClick r:id="rId5"/>
              </a:rPr>
              <a:t>Claire.collet@lmahdf.org</a:t>
            </a:r>
            <a:r>
              <a:rPr lang="fr-FR" dirty="0" smtClean="0"/>
              <a:t> </a:t>
            </a:r>
          </a:p>
          <a:p>
            <a:r>
              <a:rPr lang="fr-FR" dirty="0" smtClean="0"/>
              <a:t>06 71 94 4705</a:t>
            </a:r>
            <a:endParaRPr lang="fr-FR" dirty="0"/>
          </a:p>
        </p:txBody>
      </p:sp>
      <p:pic>
        <p:nvPicPr>
          <p:cNvPr id="9" name="Image 8"/>
          <p:cNvPicPr>
            <a:picLocks noChangeAspect="1"/>
          </p:cNvPicPr>
          <p:nvPr/>
        </p:nvPicPr>
        <p:blipFill>
          <a:blip r:embed="rId6"/>
          <a:stretch>
            <a:fillRect/>
          </a:stretch>
        </p:blipFill>
        <p:spPr>
          <a:xfrm>
            <a:off x="9298537" y="5181368"/>
            <a:ext cx="1367325" cy="1378233"/>
          </a:xfrm>
          <a:prstGeom prst="rect">
            <a:avLst/>
          </a:prstGeom>
        </p:spPr>
      </p:pic>
      <p:pic>
        <p:nvPicPr>
          <p:cNvPr id="10" name="Image 9"/>
          <p:cNvPicPr>
            <a:picLocks noChangeAspect="1"/>
          </p:cNvPicPr>
          <p:nvPr/>
        </p:nvPicPr>
        <p:blipFill>
          <a:blip r:embed="rId7"/>
          <a:stretch>
            <a:fillRect/>
          </a:stretch>
        </p:blipFill>
        <p:spPr>
          <a:xfrm>
            <a:off x="3665833" y="5181369"/>
            <a:ext cx="1367325" cy="1378233"/>
          </a:xfrm>
          <a:prstGeom prst="rect">
            <a:avLst/>
          </a:prstGeom>
        </p:spPr>
      </p:pic>
    </p:spTree>
    <p:extLst>
      <p:ext uri="{BB962C8B-B14F-4D97-AF65-F5344CB8AC3E}">
        <p14:creationId xmlns:p14="http://schemas.microsoft.com/office/powerpoint/2010/main" val="2475070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3</a:t>
            </a:fld>
            <a:endParaRPr lang="fr-FR"/>
          </a:p>
        </p:txBody>
      </p:sp>
      <p:sp>
        <p:nvSpPr>
          <p:cNvPr id="9" name="Espace réservé du texte 3">
            <a:extLst>
              <a:ext uri="{FF2B5EF4-FFF2-40B4-BE49-F238E27FC236}">
                <a16:creationId xmlns:a16="http://schemas.microsoft.com/office/drawing/2014/main" xmlns=""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smtClean="0">
                <a:solidFill>
                  <a:srgbClr val="E7344C"/>
                </a:solidFill>
              </a:rPr>
              <a:t>Introduction - Le </a:t>
            </a:r>
            <a:r>
              <a:rPr lang="fr-FR" sz="2800" b="1" dirty="0">
                <a:solidFill>
                  <a:srgbClr val="E7344C"/>
                </a:solidFill>
              </a:rPr>
              <a:t>Mouvement associatif </a:t>
            </a:r>
            <a:r>
              <a:rPr lang="fr-FR" sz="2800" b="1" dirty="0" smtClean="0">
                <a:solidFill>
                  <a:srgbClr val="E7344C"/>
                </a:solidFill>
              </a:rPr>
              <a:t>Hauts-de-France</a:t>
            </a:r>
            <a:endParaRPr lang="fr-FR" sz="2800" b="1" dirty="0">
              <a:solidFill>
                <a:srgbClr val="E7344C"/>
              </a:solidFill>
            </a:endParaRPr>
          </a:p>
        </p:txBody>
      </p:sp>
      <p:sp>
        <p:nvSpPr>
          <p:cNvPr id="10" name="Espace réservé du texte 2">
            <a:extLst>
              <a:ext uri="{FF2B5EF4-FFF2-40B4-BE49-F238E27FC236}">
                <a16:creationId xmlns:a16="http://schemas.microsoft.com/office/drawing/2014/main" xmlns="" id="{8C5B9721-1AD0-40CF-B6FC-BCE8FFA2BE38}"/>
              </a:ext>
            </a:extLst>
          </p:cNvPr>
          <p:cNvSpPr txBox="1">
            <a:spLocks/>
          </p:cNvSpPr>
          <p:nvPr/>
        </p:nvSpPr>
        <p:spPr>
          <a:xfrm>
            <a:off x="265471" y="1458510"/>
            <a:ext cx="4958167" cy="4622249"/>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800" b="1" dirty="0">
                <a:solidFill>
                  <a:srgbClr val="1C1A42"/>
                </a:solidFill>
                <a:latin typeface="Helvetica" pitchFamily="2" charset="0"/>
              </a:rPr>
              <a:t>15 coordinations sectorielles  représentatives de la diversité des secteurs couverts par les </a:t>
            </a:r>
            <a:r>
              <a:rPr lang="fr-FR" sz="1800" b="1" dirty="0" smtClean="0">
                <a:solidFill>
                  <a:srgbClr val="1C1A42"/>
                </a:solidFill>
                <a:latin typeface="Helvetica" pitchFamily="2" charset="0"/>
              </a:rPr>
              <a:t>associations </a:t>
            </a:r>
            <a:r>
              <a:rPr lang="fr-FR" sz="1800" dirty="0" smtClean="0">
                <a:solidFill>
                  <a:srgbClr val="1C1A42"/>
                </a:solidFill>
                <a:latin typeface="Helvetica" pitchFamily="2" charset="0"/>
              </a:rPr>
              <a:t>: </a:t>
            </a:r>
            <a:r>
              <a:rPr lang="fr-FR" sz="1800" dirty="0">
                <a:solidFill>
                  <a:srgbClr val="1C1A42"/>
                </a:solidFill>
                <a:latin typeface="Helvetica" pitchFamily="2" charset="0"/>
              </a:rPr>
              <a:t>Sport, Culture, Sanitaire et Social, Jeunesse Education Populaire, Environnement, Droits des Femmes, Droits des Familles</a:t>
            </a:r>
            <a:r>
              <a:rPr lang="fr-FR" sz="1800" dirty="0" smtClean="0">
                <a:solidFill>
                  <a:srgbClr val="1C1A42"/>
                </a:solidFill>
                <a:latin typeface="Helvetica" pitchFamily="2" charset="0"/>
              </a:rPr>
              <a:t>…</a:t>
            </a:r>
          </a:p>
          <a:p>
            <a:pPr algn="l"/>
            <a:endParaRPr lang="fr-FR" sz="1800" dirty="0">
              <a:solidFill>
                <a:srgbClr val="1C1A42"/>
              </a:solidFill>
              <a:latin typeface="Helvetica" pitchFamily="2" charset="0"/>
            </a:endParaRPr>
          </a:p>
          <a:p>
            <a:pPr algn="l"/>
            <a:r>
              <a:rPr lang="fr-FR" sz="1800" dirty="0">
                <a:solidFill>
                  <a:srgbClr val="1C1A42"/>
                </a:solidFill>
                <a:latin typeface="Helvetica" pitchFamily="2" charset="0"/>
              </a:rPr>
              <a:t>Un </a:t>
            </a:r>
            <a:r>
              <a:rPr lang="fr-FR" sz="1800" b="1" dirty="0">
                <a:solidFill>
                  <a:srgbClr val="1C1A42"/>
                </a:solidFill>
                <a:latin typeface="Helvetica" pitchFamily="2" charset="0"/>
              </a:rPr>
              <a:t>collège territoires </a:t>
            </a:r>
            <a:r>
              <a:rPr lang="fr-FR" sz="1800" dirty="0">
                <a:solidFill>
                  <a:srgbClr val="1C1A42"/>
                </a:solidFill>
                <a:latin typeface="Helvetica" pitchFamily="2" charset="0"/>
              </a:rPr>
              <a:t>qui s’appuie sur la dynamique du réseau PIVA (Points d’Information pour la Vie Associative</a:t>
            </a:r>
            <a:r>
              <a:rPr lang="fr-FR" sz="1800" dirty="0" smtClean="0">
                <a:solidFill>
                  <a:srgbClr val="1C1A42"/>
                </a:solidFill>
                <a:latin typeface="Helvetica" pitchFamily="2" charset="0"/>
              </a:rPr>
              <a:t>)</a:t>
            </a:r>
          </a:p>
          <a:p>
            <a:pPr algn="l"/>
            <a:endParaRPr lang="fr-FR" sz="1800" dirty="0">
              <a:solidFill>
                <a:srgbClr val="1C1A42"/>
              </a:solidFill>
              <a:latin typeface="Helvetica" pitchFamily="2" charset="0"/>
            </a:endParaRPr>
          </a:p>
          <a:p>
            <a:pPr algn="l"/>
            <a:r>
              <a:rPr lang="fr-FR" sz="1800" dirty="0">
                <a:solidFill>
                  <a:srgbClr val="1C1A42"/>
                </a:solidFill>
                <a:latin typeface="Helvetica" pitchFamily="2" charset="0"/>
              </a:rPr>
              <a:t>Une relation partenariale forte avec l’Etat et la </a:t>
            </a:r>
            <a:r>
              <a:rPr lang="fr-FR" sz="1800" dirty="0" smtClean="0">
                <a:solidFill>
                  <a:srgbClr val="1C1A42"/>
                </a:solidFill>
                <a:latin typeface="Helvetica" pitchFamily="2" charset="0"/>
              </a:rPr>
              <a:t>Région</a:t>
            </a:r>
          </a:p>
          <a:p>
            <a:pPr algn="l"/>
            <a:endParaRPr lang="fr-FR" sz="1800" dirty="0">
              <a:solidFill>
                <a:srgbClr val="1C1A42"/>
              </a:solidFill>
              <a:latin typeface="Helvetica" pitchFamily="2" charset="0"/>
            </a:endParaRPr>
          </a:p>
          <a:p>
            <a:pPr algn="l"/>
            <a:r>
              <a:rPr lang="fr-FR" sz="1800" dirty="0" smtClean="0">
                <a:solidFill>
                  <a:srgbClr val="1C1A42"/>
                </a:solidFill>
                <a:latin typeface="Helvetica" pitchFamily="2" charset="0"/>
              </a:rPr>
              <a:t>Fédère une partie des 82 000 associations des Hauts-de-France</a:t>
            </a:r>
            <a:endParaRPr lang="fr-FR" sz="1800" dirty="0">
              <a:solidFill>
                <a:srgbClr val="1C1A42"/>
              </a:solidFill>
              <a:latin typeface="Helvetica" pitchFamily="2" charset="0"/>
            </a:endParaRPr>
          </a:p>
        </p:txBody>
      </p:sp>
      <p:pic>
        <p:nvPicPr>
          <p:cNvPr id="8" name="Image 7"/>
          <p:cNvPicPr>
            <a:picLocks noChangeAspect="1"/>
          </p:cNvPicPr>
          <p:nvPr/>
        </p:nvPicPr>
        <p:blipFill rotWithShape="1">
          <a:blip r:embed="rId5"/>
          <a:srcRect l="9979" r="15418"/>
          <a:stretch/>
        </p:blipFill>
        <p:spPr>
          <a:xfrm>
            <a:off x="5149456" y="1255440"/>
            <a:ext cx="5817705" cy="5283472"/>
          </a:xfrm>
          <a:prstGeom prst="rect">
            <a:avLst/>
          </a:prstGeom>
        </p:spPr>
      </p:pic>
    </p:spTree>
    <p:extLst>
      <p:ext uri="{BB962C8B-B14F-4D97-AF65-F5344CB8AC3E}">
        <p14:creationId xmlns:p14="http://schemas.microsoft.com/office/powerpoint/2010/main" val="2915720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4</a:t>
            </a:fld>
            <a:endParaRPr lang="fr-FR"/>
          </a:p>
        </p:txBody>
      </p:sp>
      <p:sp>
        <p:nvSpPr>
          <p:cNvPr id="10" name="Espace réservé du texte 2">
            <a:extLst>
              <a:ext uri="{FF2B5EF4-FFF2-40B4-BE49-F238E27FC236}">
                <a16:creationId xmlns:a16="http://schemas.microsoft.com/office/drawing/2014/main" xmlns="" id="{8C5B9721-1AD0-40CF-B6FC-BCE8FFA2BE38}"/>
              </a:ext>
            </a:extLst>
          </p:cNvPr>
          <p:cNvSpPr txBox="1">
            <a:spLocks/>
          </p:cNvSpPr>
          <p:nvPr/>
        </p:nvSpPr>
        <p:spPr>
          <a:xfrm>
            <a:off x="431800" y="1220756"/>
            <a:ext cx="9216595"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2000" dirty="0" smtClean="0">
                <a:solidFill>
                  <a:srgbClr val="1C1A42"/>
                </a:solidFill>
                <a:latin typeface="Helvetica" pitchFamily="2" charset="0"/>
              </a:rPr>
              <a:t>Création d’un lieu de réflexion en 1992 par 12 coordinations sectorielles nationales: la Conférence Permanentes des Coordinations Associatives (CPCA) qui devient ensuite le Mouvement associatif.</a:t>
            </a:r>
          </a:p>
          <a:p>
            <a:pPr algn="l"/>
            <a:endParaRPr lang="fr-FR" sz="2000" dirty="0" smtClean="0">
              <a:solidFill>
                <a:srgbClr val="1C1A42"/>
              </a:solidFill>
              <a:latin typeface="Helvetica" pitchFamily="2" charset="0"/>
            </a:endParaRPr>
          </a:p>
          <a:p>
            <a:pPr algn="l"/>
            <a:r>
              <a:rPr lang="fr-FR" sz="2000" u="sng" dirty="0" smtClean="0">
                <a:solidFill>
                  <a:srgbClr val="1C1A42"/>
                </a:solidFill>
                <a:latin typeface="Helvetica" pitchFamily="2" charset="0"/>
              </a:rPr>
              <a:t>Objectif</a:t>
            </a:r>
            <a:r>
              <a:rPr lang="fr-FR" sz="2000" dirty="0" smtClean="0">
                <a:solidFill>
                  <a:srgbClr val="1C1A42"/>
                </a:solidFill>
                <a:latin typeface="Helvetica" pitchFamily="2" charset="0"/>
              </a:rPr>
              <a:t> : S’unir pour porter un plaidoyer fort</a:t>
            </a:r>
          </a:p>
          <a:p>
            <a:pPr algn="l"/>
            <a:endParaRPr lang="fr-FR" sz="2000" dirty="0" smtClean="0">
              <a:solidFill>
                <a:srgbClr val="1C1A42"/>
              </a:solidFill>
              <a:latin typeface="Helvetica" pitchFamily="2" charset="0"/>
            </a:endParaRPr>
          </a:p>
          <a:p>
            <a:pPr algn="l"/>
            <a:r>
              <a:rPr lang="fr-FR" sz="2000" u="sng" dirty="0" smtClean="0">
                <a:solidFill>
                  <a:srgbClr val="1C1A42"/>
                </a:solidFill>
                <a:latin typeface="Helvetica" pitchFamily="2" charset="0"/>
              </a:rPr>
              <a:t>Fonctions</a:t>
            </a:r>
            <a:r>
              <a:rPr lang="fr-FR" sz="2000" dirty="0" smtClean="0">
                <a:solidFill>
                  <a:srgbClr val="1C1A42"/>
                </a:solidFill>
                <a:latin typeface="Helvetica" pitchFamily="2" charset="0"/>
              </a:rPr>
              <a:t>:</a:t>
            </a:r>
          </a:p>
          <a:p>
            <a:pPr marL="380990" indent="-380990" algn="l">
              <a:buFont typeface="Arial" panose="020B0604020202020204" pitchFamily="34" charset="0"/>
              <a:buChar char="•"/>
            </a:pPr>
            <a:r>
              <a:rPr lang="fr-FR" sz="2000" dirty="0" smtClean="0">
                <a:solidFill>
                  <a:srgbClr val="1C1A42"/>
                </a:solidFill>
                <a:latin typeface="Helvetica" pitchFamily="2" charset="0"/>
              </a:rPr>
              <a:t>Valoriser le fait associatif</a:t>
            </a:r>
          </a:p>
          <a:p>
            <a:pPr marL="380990" indent="-380990" algn="l">
              <a:buFont typeface="Arial" panose="020B0604020202020204" pitchFamily="34" charset="0"/>
              <a:buChar char="•"/>
            </a:pPr>
            <a:r>
              <a:rPr lang="fr-FR" sz="2000" dirty="0" smtClean="0">
                <a:solidFill>
                  <a:srgbClr val="1C1A42"/>
                </a:solidFill>
                <a:latin typeface="Helvetica" pitchFamily="2" charset="0"/>
              </a:rPr>
              <a:t>Porter la voix des associations sur les sujets communs: bénévolat, modèle économique, emploi…</a:t>
            </a:r>
          </a:p>
          <a:p>
            <a:pPr marL="380990" indent="-380990" algn="l">
              <a:buFont typeface="Arial" panose="020B0604020202020204" pitchFamily="34" charset="0"/>
              <a:buChar char="•"/>
            </a:pPr>
            <a:r>
              <a:rPr lang="fr-FR" sz="2000" dirty="0" smtClean="0">
                <a:solidFill>
                  <a:srgbClr val="1C1A42"/>
                </a:solidFill>
                <a:latin typeface="Helvetica" pitchFamily="2" charset="0"/>
              </a:rPr>
              <a:t>Développer, en subsidiarité avec ses membres, des outils et des ressources pour les associations</a:t>
            </a:r>
            <a:endParaRPr lang="fr-FR" sz="2400" dirty="0" smtClean="0">
              <a:solidFill>
                <a:srgbClr val="1C1A42"/>
              </a:solidFill>
              <a:latin typeface="Helvetica" pitchFamily="2" charset="0"/>
            </a:endParaRPr>
          </a:p>
          <a:p>
            <a:pPr algn="l"/>
            <a:endParaRPr lang="fr-FR" sz="2400" dirty="0" smtClean="0">
              <a:solidFill>
                <a:srgbClr val="1C1A42"/>
              </a:solidFill>
              <a:latin typeface="Helvetica" pitchFamily="2" charset="0"/>
            </a:endParaRPr>
          </a:p>
          <a:p>
            <a:pPr algn="l"/>
            <a:endParaRPr lang="fr-FR" sz="1400" dirty="0">
              <a:solidFill>
                <a:srgbClr val="1C1A42"/>
              </a:solidFill>
              <a:latin typeface="Helvetica" pitchFamily="2" charset="0"/>
            </a:endParaRPr>
          </a:p>
        </p:txBody>
      </p:sp>
      <p:sp>
        <p:nvSpPr>
          <p:cNvPr id="8" name="Espace réservé du texte 3">
            <a:extLst>
              <a:ext uri="{FF2B5EF4-FFF2-40B4-BE49-F238E27FC236}">
                <a16:creationId xmlns:a16="http://schemas.microsoft.com/office/drawing/2014/main" xmlns=""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smtClean="0">
                <a:solidFill>
                  <a:srgbClr val="E7344C"/>
                </a:solidFill>
              </a:rPr>
              <a:t>Introduction - Le </a:t>
            </a:r>
            <a:r>
              <a:rPr lang="fr-FR" sz="2800" b="1" dirty="0">
                <a:solidFill>
                  <a:srgbClr val="E7344C"/>
                </a:solidFill>
              </a:rPr>
              <a:t>Mouvement associatif </a:t>
            </a:r>
            <a:r>
              <a:rPr lang="fr-FR" sz="2800" b="1" dirty="0" smtClean="0">
                <a:solidFill>
                  <a:srgbClr val="E7344C"/>
                </a:solidFill>
              </a:rPr>
              <a:t>Hauts-de-France</a:t>
            </a:r>
            <a:endParaRPr lang="fr-FR" sz="2800" b="1" dirty="0">
              <a:solidFill>
                <a:srgbClr val="E7344C"/>
              </a:solidFill>
            </a:endParaRPr>
          </a:p>
        </p:txBody>
      </p:sp>
    </p:spTree>
    <p:extLst>
      <p:ext uri="{BB962C8B-B14F-4D97-AF65-F5344CB8AC3E}">
        <p14:creationId xmlns:p14="http://schemas.microsoft.com/office/powerpoint/2010/main" val="3891202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5</a:t>
            </a:fld>
            <a:endParaRPr lang="fr-FR"/>
          </a:p>
        </p:txBody>
      </p:sp>
      <p:sp>
        <p:nvSpPr>
          <p:cNvPr id="9" name="Espace réservé du texte 3">
            <a:extLst>
              <a:ext uri="{FF2B5EF4-FFF2-40B4-BE49-F238E27FC236}">
                <a16:creationId xmlns:a16="http://schemas.microsoft.com/office/drawing/2014/main" xmlns="" id="{338ADACF-106E-47EB-AC5F-EA25456B742C}"/>
              </a:ext>
            </a:extLst>
          </p:cNvPr>
          <p:cNvSpPr txBox="1">
            <a:spLocks/>
          </p:cNvSpPr>
          <p:nvPr/>
        </p:nvSpPr>
        <p:spPr>
          <a:xfrm>
            <a:off x="431800" y="644693"/>
            <a:ext cx="585622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667" b="1" dirty="0" smtClean="0">
                <a:solidFill>
                  <a:srgbClr val="E7344C"/>
                </a:solidFill>
              </a:rPr>
              <a:t>Introduction</a:t>
            </a:r>
            <a:endParaRPr lang="fr-FR" sz="2667" b="1" dirty="0">
              <a:solidFill>
                <a:srgbClr val="E7344C"/>
              </a:solidFill>
            </a:endParaRPr>
          </a:p>
        </p:txBody>
      </p:sp>
      <p:sp>
        <p:nvSpPr>
          <p:cNvPr id="10" name="Espace réservé du texte 2">
            <a:extLst>
              <a:ext uri="{FF2B5EF4-FFF2-40B4-BE49-F238E27FC236}">
                <a16:creationId xmlns:a16="http://schemas.microsoft.com/office/drawing/2014/main" xmlns="" id="{8C5B9721-1AD0-40CF-B6FC-BCE8FFA2BE38}"/>
              </a:ext>
            </a:extLst>
          </p:cNvPr>
          <p:cNvSpPr txBox="1">
            <a:spLocks/>
          </p:cNvSpPr>
          <p:nvPr/>
        </p:nvSpPr>
        <p:spPr>
          <a:xfrm>
            <a:off x="1616926" y="1220756"/>
            <a:ext cx="8478049"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600" b="1" dirty="0">
                <a:solidFill>
                  <a:srgbClr val="A7D8D2"/>
                </a:solidFill>
                <a:latin typeface="Helvetica" pitchFamily="2" charset="0"/>
              </a:rPr>
              <a:t>Présentez-vous </a:t>
            </a:r>
            <a:r>
              <a:rPr lang="fr-FR" sz="3600" b="1" dirty="0" smtClean="0">
                <a:solidFill>
                  <a:srgbClr val="A7D8D2"/>
                </a:solidFill>
                <a:latin typeface="Helvetica" pitchFamily="2" charset="0"/>
              </a:rPr>
              <a:t>! </a:t>
            </a:r>
            <a:r>
              <a:rPr lang="fr-FR" sz="3600" dirty="0" smtClean="0">
                <a:solidFill>
                  <a:srgbClr val="1C1A42"/>
                </a:solidFill>
                <a:latin typeface="Helvetica" pitchFamily="2" charset="0"/>
              </a:rPr>
              <a:t>quelles sont vos attentes ? Présenter vos instances de gouvernance </a:t>
            </a:r>
          </a:p>
          <a:p>
            <a:pPr algn="ctr"/>
            <a:endParaRPr lang="fr-FR" sz="3600" b="1" dirty="0" smtClean="0">
              <a:solidFill>
                <a:srgbClr val="A7D8D2"/>
              </a:solidFill>
              <a:latin typeface="Helvetica" pitchFamily="2" charset="0"/>
            </a:endParaRPr>
          </a:p>
          <a:p>
            <a:pPr algn="ctr"/>
            <a:r>
              <a:rPr lang="fr-FR" sz="3600" dirty="0" smtClean="0">
                <a:solidFill>
                  <a:schemeClr val="tx1"/>
                </a:solidFill>
                <a:latin typeface="Helvetica" pitchFamily="2" charset="0"/>
              </a:rPr>
              <a:t>Définition du </a:t>
            </a:r>
            <a:r>
              <a:rPr lang="fr-FR" sz="3600" b="1" dirty="0" smtClean="0">
                <a:solidFill>
                  <a:srgbClr val="A7D8D2"/>
                </a:solidFill>
                <a:latin typeface="Helvetica" pitchFamily="2" charset="0"/>
              </a:rPr>
              <a:t>cadre de nos échanges</a:t>
            </a:r>
          </a:p>
        </p:txBody>
      </p:sp>
    </p:spTree>
    <p:extLst>
      <p:ext uri="{BB962C8B-B14F-4D97-AF65-F5344CB8AC3E}">
        <p14:creationId xmlns:p14="http://schemas.microsoft.com/office/powerpoint/2010/main" val="1435565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6</a:t>
            </a:fld>
            <a:endParaRPr lang="fr-FR"/>
          </a:p>
        </p:txBody>
      </p:sp>
      <p:sp>
        <p:nvSpPr>
          <p:cNvPr id="9" name="Espace réservé du texte 3">
            <a:extLst>
              <a:ext uri="{FF2B5EF4-FFF2-40B4-BE49-F238E27FC236}">
                <a16:creationId xmlns:a16="http://schemas.microsoft.com/office/drawing/2014/main" xmlns="" id="{338ADACF-106E-47EB-AC5F-EA25456B742C}"/>
              </a:ext>
            </a:extLst>
          </p:cNvPr>
          <p:cNvSpPr txBox="1">
            <a:spLocks/>
          </p:cNvSpPr>
          <p:nvPr/>
        </p:nvSpPr>
        <p:spPr>
          <a:xfrm>
            <a:off x="431800" y="644693"/>
            <a:ext cx="858157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667" b="1" dirty="0">
                <a:solidFill>
                  <a:srgbClr val="E7344C"/>
                </a:solidFill>
              </a:rPr>
              <a:t>Définition et enjeux de l’inclusion dans les </a:t>
            </a:r>
            <a:r>
              <a:rPr lang="fr-FR" sz="2667" b="1" dirty="0" smtClean="0">
                <a:solidFill>
                  <a:srgbClr val="E7344C"/>
                </a:solidFill>
              </a:rPr>
              <a:t>associations</a:t>
            </a:r>
            <a:endParaRPr lang="fr-FR" sz="2667" b="1" dirty="0">
              <a:solidFill>
                <a:srgbClr val="E7344C"/>
              </a:solidFill>
            </a:endParaRPr>
          </a:p>
        </p:txBody>
      </p:sp>
      <p:sp>
        <p:nvSpPr>
          <p:cNvPr id="10" name="Espace réservé du texte 2">
            <a:extLst>
              <a:ext uri="{FF2B5EF4-FFF2-40B4-BE49-F238E27FC236}">
                <a16:creationId xmlns:a16="http://schemas.microsoft.com/office/drawing/2014/main" xmlns="" id="{8C5B9721-1AD0-40CF-B6FC-BCE8FFA2BE38}"/>
              </a:ext>
            </a:extLst>
          </p:cNvPr>
          <p:cNvSpPr txBox="1">
            <a:spLocks/>
          </p:cNvSpPr>
          <p:nvPr/>
        </p:nvSpPr>
        <p:spPr>
          <a:xfrm>
            <a:off x="505476" y="1220756"/>
            <a:ext cx="9992271"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La loi 1901 </a:t>
            </a:r>
            <a:r>
              <a:rPr lang="fr-FR" sz="2400" b="1" dirty="0" smtClean="0">
                <a:solidFill>
                  <a:srgbClr val="A7D8D2"/>
                </a:solidFill>
                <a:latin typeface="Helvetica" pitchFamily="2" charset="0"/>
              </a:rPr>
              <a:t>n’impose aucune instance de gouvernance </a:t>
            </a:r>
            <a:r>
              <a:rPr lang="fr-FR" sz="2400" dirty="0" smtClean="0">
                <a:solidFill>
                  <a:srgbClr val="1C1A42"/>
                </a:solidFill>
                <a:latin typeface="Helvetica" pitchFamily="2" charset="0"/>
              </a:rPr>
              <a:t>; le modèle classique dit pyramidal est hérité des institutions publiques et des entreprises </a:t>
            </a:r>
            <a:r>
              <a:rPr lang="fr-FR" sz="2400" dirty="0">
                <a:solidFill>
                  <a:srgbClr val="1C1A42"/>
                </a:solidFill>
                <a:latin typeface="Helvetica" pitchFamily="2" charset="0"/>
              </a:rPr>
              <a:t>privées </a:t>
            </a:r>
            <a:r>
              <a:rPr lang="fr-FR" sz="2400" dirty="0" smtClean="0">
                <a:solidFill>
                  <a:srgbClr val="1C1A42"/>
                </a:solidFill>
                <a:latin typeface="Helvetica" pitchFamily="2" charset="0"/>
              </a:rPr>
              <a:t>lucratives </a:t>
            </a:r>
          </a:p>
          <a:p>
            <a:pPr>
              <a:buClr>
                <a:srgbClr val="D75256"/>
              </a:buClr>
            </a:pPr>
            <a:r>
              <a:rPr lang="fr-FR" sz="1400" i="1" dirty="0" smtClean="0">
                <a:solidFill>
                  <a:srgbClr val="1C1A42"/>
                </a:solidFill>
                <a:latin typeface="Helvetica" pitchFamily="2" charset="0"/>
                <a:hlinkClick r:id="rId5"/>
              </a:rPr>
              <a:t>Source : Fonda, Association et gouvernance : quel équilibre des pouvoirs dans les associations demain ? 2012</a:t>
            </a:r>
            <a:endParaRPr lang="fr-FR" sz="1400" i="1" dirty="0" smtClean="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La </a:t>
            </a:r>
            <a:r>
              <a:rPr lang="fr-FR" sz="2400" dirty="0">
                <a:solidFill>
                  <a:srgbClr val="1C1A42"/>
                </a:solidFill>
                <a:latin typeface="Helvetica" pitchFamily="2" charset="0"/>
              </a:rPr>
              <a:t>question de la démocratie au sein des associations et centrale bien que non mentionnée dans la loi 1901</a:t>
            </a:r>
          </a:p>
          <a:p>
            <a:pPr marL="342900" indent="-342900" algn="l">
              <a:buClr>
                <a:srgbClr val="D75256"/>
              </a:buClr>
              <a:buFont typeface="Wingdings" panose="05000000000000000000" pitchFamily="2" charset="2"/>
              <a:buChar char="§"/>
            </a:pPr>
            <a:r>
              <a:rPr lang="fr-FR" sz="2400" dirty="0">
                <a:solidFill>
                  <a:srgbClr val="1C1A42"/>
                </a:solidFill>
                <a:latin typeface="Helvetica" pitchFamily="2" charset="0"/>
              </a:rPr>
              <a:t>Interroge</a:t>
            </a:r>
            <a:r>
              <a:rPr lang="fr-FR" sz="2400" b="1" dirty="0">
                <a:solidFill>
                  <a:srgbClr val="1C1A42"/>
                </a:solidFill>
                <a:latin typeface="Helvetica" pitchFamily="2" charset="0"/>
              </a:rPr>
              <a:t> </a:t>
            </a:r>
            <a:r>
              <a:rPr lang="fr-FR" sz="2400" b="1" dirty="0">
                <a:solidFill>
                  <a:srgbClr val="A7D8D2"/>
                </a:solidFill>
                <a:latin typeface="Helvetica" pitchFamily="2" charset="0"/>
              </a:rPr>
              <a:t>le partage des pouvoirs </a:t>
            </a:r>
            <a:r>
              <a:rPr lang="fr-FR" sz="2400" dirty="0">
                <a:solidFill>
                  <a:srgbClr val="1C1A42"/>
                </a:solidFill>
                <a:latin typeface="Helvetica" pitchFamily="2" charset="0"/>
              </a:rPr>
              <a:t>mais aussi des </a:t>
            </a:r>
            <a:r>
              <a:rPr lang="fr-FR" sz="2400" b="1" dirty="0">
                <a:solidFill>
                  <a:srgbClr val="A7D8D2"/>
                </a:solidFill>
                <a:latin typeface="Helvetica" pitchFamily="2" charset="0"/>
              </a:rPr>
              <a:t>responsabilités</a:t>
            </a:r>
            <a:r>
              <a:rPr lang="fr-FR" sz="2400" b="1" dirty="0">
                <a:solidFill>
                  <a:srgbClr val="1C1A42"/>
                </a:solidFill>
                <a:latin typeface="Helvetica" pitchFamily="2" charset="0"/>
              </a:rPr>
              <a:t> </a:t>
            </a:r>
            <a:r>
              <a:rPr lang="fr-FR" sz="2400" dirty="0">
                <a:solidFill>
                  <a:srgbClr val="1C1A42"/>
                </a:solidFill>
                <a:latin typeface="Helvetica" pitchFamily="2" charset="0"/>
              </a:rPr>
              <a:t>– si l’un est fédérateur, le second peut-être un frein à </a:t>
            </a:r>
            <a:r>
              <a:rPr lang="fr-FR" sz="2400" dirty="0" smtClean="0">
                <a:solidFill>
                  <a:srgbClr val="1C1A42"/>
                </a:solidFill>
                <a:latin typeface="Helvetica" pitchFamily="2" charset="0"/>
              </a:rPr>
              <a:t>l’engagement</a:t>
            </a: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endParaRPr lang="fr-FR" sz="2400" dirty="0" smtClean="0">
              <a:solidFill>
                <a:srgbClr val="1C1A42"/>
              </a:solidFill>
              <a:latin typeface="Helvetica" pitchFamily="2" charset="0"/>
            </a:endParaRPr>
          </a:p>
        </p:txBody>
      </p:sp>
    </p:spTree>
    <p:extLst>
      <p:ext uri="{BB962C8B-B14F-4D97-AF65-F5344CB8AC3E}">
        <p14:creationId xmlns:p14="http://schemas.microsoft.com/office/powerpoint/2010/main" val="3677862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7</a:t>
            </a:fld>
            <a:endParaRPr lang="fr-FR"/>
          </a:p>
        </p:txBody>
      </p:sp>
      <p:sp>
        <p:nvSpPr>
          <p:cNvPr id="9" name="Espace réservé du texte 3">
            <a:extLst>
              <a:ext uri="{FF2B5EF4-FFF2-40B4-BE49-F238E27FC236}">
                <a16:creationId xmlns:a16="http://schemas.microsoft.com/office/drawing/2014/main" xmlns="" id="{338ADACF-106E-47EB-AC5F-EA25456B742C}"/>
              </a:ext>
            </a:extLst>
          </p:cNvPr>
          <p:cNvSpPr txBox="1">
            <a:spLocks/>
          </p:cNvSpPr>
          <p:nvPr/>
        </p:nvSpPr>
        <p:spPr>
          <a:xfrm>
            <a:off x="431800" y="644693"/>
            <a:ext cx="858157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667" b="1" dirty="0">
                <a:solidFill>
                  <a:srgbClr val="E7344C"/>
                </a:solidFill>
              </a:rPr>
              <a:t>Définition et enjeux de l’inclusion dans les </a:t>
            </a:r>
            <a:r>
              <a:rPr lang="fr-FR" sz="2667" b="1" dirty="0" smtClean="0">
                <a:solidFill>
                  <a:srgbClr val="E7344C"/>
                </a:solidFill>
              </a:rPr>
              <a:t>associations</a:t>
            </a:r>
            <a:endParaRPr lang="fr-FR" sz="2667" b="1" dirty="0">
              <a:solidFill>
                <a:srgbClr val="E7344C"/>
              </a:solidFill>
            </a:endParaRPr>
          </a:p>
        </p:txBody>
      </p:sp>
      <p:sp>
        <p:nvSpPr>
          <p:cNvPr id="10" name="Espace réservé du texte 2">
            <a:extLst>
              <a:ext uri="{FF2B5EF4-FFF2-40B4-BE49-F238E27FC236}">
                <a16:creationId xmlns:a16="http://schemas.microsoft.com/office/drawing/2014/main" xmlns="" id="{8C5B9721-1AD0-40CF-B6FC-BCE8FFA2BE38}"/>
              </a:ext>
            </a:extLst>
          </p:cNvPr>
          <p:cNvSpPr txBox="1">
            <a:spLocks/>
          </p:cNvSpPr>
          <p:nvPr/>
        </p:nvSpPr>
        <p:spPr>
          <a:xfrm>
            <a:off x="505476" y="1220756"/>
            <a:ext cx="10103836"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Est-ce que selon vous les instances de gouvernance d’une association doivent être </a:t>
            </a:r>
            <a:r>
              <a:rPr lang="fr-FR" sz="2400" b="1" dirty="0" smtClean="0">
                <a:solidFill>
                  <a:srgbClr val="A7D8D2"/>
                </a:solidFill>
                <a:latin typeface="Helvetica" pitchFamily="2" charset="0"/>
              </a:rPr>
              <a:t>représentatives de la population française </a:t>
            </a:r>
            <a:r>
              <a:rPr lang="fr-FR" sz="2400" dirty="0" smtClean="0">
                <a:solidFill>
                  <a:srgbClr val="1C1A42"/>
                </a:solidFill>
                <a:latin typeface="Helvetica" pitchFamily="2" charset="0"/>
              </a:rPr>
              <a:t>? </a:t>
            </a:r>
          </a:p>
          <a:p>
            <a:pPr marL="342900" indent="-342900" algn="l">
              <a:buClr>
                <a:srgbClr val="D75256"/>
              </a:buClr>
              <a:buFont typeface="Wingdings" panose="05000000000000000000" pitchFamily="2" charset="2"/>
              <a:buChar char="§"/>
            </a:pPr>
            <a:endParaRPr lang="fr-FR" sz="2400" dirty="0" smtClean="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Comment définissez-vous </a:t>
            </a:r>
            <a:r>
              <a:rPr lang="fr-FR" sz="2400" b="1" dirty="0" smtClean="0">
                <a:solidFill>
                  <a:srgbClr val="A7D8D2"/>
                </a:solidFill>
                <a:latin typeface="Helvetica" pitchFamily="2" charset="0"/>
              </a:rPr>
              <a:t>l’</a:t>
            </a:r>
            <a:r>
              <a:rPr lang="fr-FR" sz="2400" b="1" dirty="0" err="1" smtClean="0">
                <a:solidFill>
                  <a:srgbClr val="A7D8D2"/>
                </a:solidFill>
                <a:latin typeface="Helvetica" pitchFamily="2" charset="0"/>
              </a:rPr>
              <a:t>inclusivité</a:t>
            </a:r>
            <a:r>
              <a:rPr lang="fr-FR" sz="2400" dirty="0" smtClean="0">
                <a:solidFill>
                  <a:srgbClr val="A7D8D2"/>
                </a:solidFill>
                <a:latin typeface="Helvetica" pitchFamily="2" charset="0"/>
              </a:rPr>
              <a:t> </a:t>
            </a:r>
            <a:r>
              <a:rPr lang="fr-FR" sz="2400" dirty="0">
                <a:solidFill>
                  <a:srgbClr val="1C1A42"/>
                </a:solidFill>
                <a:latin typeface="Helvetica" pitchFamily="2" charset="0"/>
              </a:rPr>
              <a:t>dans une association? </a:t>
            </a:r>
            <a:endParaRPr lang="fr-FR" sz="2400" dirty="0" smtClean="0">
              <a:solidFill>
                <a:srgbClr val="1C1A42"/>
              </a:solidFill>
              <a:latin typeface="Helvetica" pitchFamily="2" charset="0"/>
            </a:endParaRPr>
          </a:p>
          <a:p>
            <a:pPr lvl="2">
              <a:buClr>
                <a:srgbClr val="D75256"/>
              </a:buClr>
            </a:pPr>
            <a:r>
              <a:rPr lang="fr-FR" sz="2000" dirty="0" smtClean="0">
                <a:solidFill>
                  <a:srgbClr val="1C1A42"/>
                </a:solidFill>
                <a:latin typeface="Helvetica" pitchFamily="2" charset="0"/>
              </a:rPr>
              <a:t>Une </a:t>
            </a:r>
            <a:r>
              <a:rPr lang="fr-FR" sz="2000" dirty="0">
                <a:solidFill>
                  <a:srgbClr val="1C1A42"/>
                </a:solidFill>
                <a:latin typeface="Helvetica" pitchFamily="2" charset="0"/>
              </a:rPr>
              <a:t>association est inclusive lorsqu’elle est </a:t>
            </a:r>
            <a:r>
              <a:rPr lang="fr-FR" sz="2000" b="1" dirty="0">
                <a:solidFill>
                  <a:srgbClr val="D75256"/>
                </a:solidFill>
                <a:latin typeface="Helvetica" pitchFamily="2" charset="0"/>
              </a:rPr>
              <a:t>ouverte</a:t>
            </a:r>
            <a:r>
              <a:rPr lang="fr-FR" sz="2000" dirty="0">
                <a:solidFill>
                  <a:srgbClr val="1C1A42"/>
                </a:solidFill>
                <a:latin typeface="Helvetica" pitchFamily="2" charset="0"/>
              </a:rPr>
              <a:t> à toutes les personnes qui expriment l'envie de s'engager dans son projet associatif. Elle accueille la </a:t>
            </a:r>
            <a:r>
              <a:rPr lang="fr-FR" sz="2000" b="1" dirty="0">
                <a:solidFill>
                  <a:srgbClr val="D75256"/>
                </a:solidFill>
                <a:latin typeface="Helvetica" pitchFamily="2" charset="0"/>
              </a:rPr>
              <a:t>diversité des acteurs </a:t>
            </a:r>
            <a:r>
              <a:rPr lang="fr-FR" sz="2000" dirty="0">
                <a:solidFill>
                  <a:srgbClr val="1C1A42"/>
                </a:solidFill>
                <a:latin typeface="Helvetica" pitchFamily="2" charset="0"/>
              </a:rPr>
              <a:t>qui souhaitent s’engager en adaptant ses pratiques collectives, notamment aux personnes les plus éloignées des démarches d'engagement</a:t>
            </a:r>
          </a:p>
        </p:txBody>
      </p:sp>
    </p:spTree>
    <p:extLst>
      <p:ext uri="{BB962C8B-B14F-4D97-AF65-F5344CB8AC3E}">
        <p14:creationId xmlns:p14="http://schemas.microsoft.com/office/powerpoint/2010/main" val="1256862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sp>
        <p:nvSpPr>
          <p:cNvPr id="5" name="Rectangle à coins arrondis 4">
            <a:hlinkClick r:id="rId4"/>
          </p:cNvPr>
          <p:cNvSpPr/>
          <p:nvPr/>
        </p:nvSpPr>
        <p:spPr>
          <a:xfrm>
            <a:off x="8472914" y="1190344"/>
            <a:ext cx="1921548"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err="1" smtClean="0">
                <a:solidFill>
                  <a:srgbClr val="000000"/>
                </a:solidFill>
                <a:effectLst/>
              </a:rPr>
              <a:t>Inclusiscore</a:t>
            </a:r>
            <a:endParaRPr lang="fr-FR" dirty="0"/>
          </a:p>
        </p:txBody>
      </p:sp>
      <p:pic>
        <p:nvPicPr>
          <p:cNvPr id="6" name="Google Shape;137;p4"/>
          <p:cNvPicPr preferRelativeResize="0"/>
          <p:nvPr/>
        </p:nvPicPr>
        <p:blipFill rotWithShape="1">
          <a:blip r:embed="rId5">
            <a:alphaModFix/>
          </a:blip>
          <a:srcRect t="11779" r="1190" b="8608"/>
          <a:stretch/>
        </p:blipFill>
        <p:spPr>
          <a:xfrm>
            <a:off x="1216152" y="1951408"/>
            <a:ext cx="8878824" cy="4828032"/>
          </a:xfrm>
          <a:prstGeom prst="rect">
            <a:avLst/>
          </a:prstGeom>
          <a:noFill/>
          <a:ln>
            <a:noFill/>
          </a:ln>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28/09/2023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8</a:t>
            </a:fld>
            <a:endParaRPr lang="fr-FR"/>
          </a:p>
        </p:txBody>
      </p:sp>
      <p:sp>
        <p:nvSpPr>
          <p:cNvPr id="11" name="Espace réservé du texte 3">
            <a:extLst>
              <a:ext uri="{FF2B5EF4-FFF2-40B4-BE49-F238E27FC236}">
                <a16:creationId xmlns:a16="http://schemas.microsoft.com/office/drawing/2014/main" xmlns="" id="{338ADACF-106E-47EB-AC5F-EA25456B742C}"/>
              </a:ext>
            </a:extLst>
          </p:cNvPr>
          <p:cNvSpPr txBox="1">
            <a:spLocks/>
          </p:cNvSpPr>
          <p:nvPr/>
        </p:nvSpPr>
        <p:spPr>
          <a:xfrm>
            <a:off x="302083" y="658827"/>
            <a:ext cx="8370517"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Définition et enjeux de l’inclusion dans les associations</a:t>
            </a:r>
          </a:p>
        </p:txBody>
      </p:sp>
    </p:spTree>
    <p:extLst>
      <p:ext uri="{BB962C8B-B14F-4D97-AF65-F5344CB8AC3E}">
        <p14:creationId xmlns:p14="http://schemas.microsoft.com/office/powerpoint/2010/main" val="2030941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7" name="Google Shape;168;p8"/>
          <p:cNvPicPr preferRelativeResize="0"/>
          <p:nvPr/>
        </p:nvPicPr>
        <p:blipFill rotWithShape="1">
          <a:blip r:embed="rId4">
            <a:alphaModFix/>
          </a:blip>
          <a:srcRect l="6262" t="22395" r="7486" b="10677"/>
          <a:stretch/>
        </p:blipFill>
        <p:spPr>
          <a:xfrm>
            <a:off x="137160" y="1956461"/>
            <a:ext cx="10515600" cy="4589756"/>
          </a:xfrm>
          <a:prstGeom prst="rect">
            <a:avLst/>
          </a:prstGeom>
          <a:noFill/>
          <a:ln>
            <a:noFill/>
          </a:ln>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3" name="Espace réservé de la date 2"/>
          <p:cNvSpPr>
            <a:spLocks noGrp="1"/>
          </p:cNvSpPr>
          <p:nvPr>
            <p:ph type="dt" sz="half" idx="10"/>
          </p:nvPr>
        </p:nvSpPr>
        <p:spPr/>
        <p:txBody>
          <a:bodyPr/>
          <a:lstStyle/>
          <a:p>
            <a:r>
              <a:rPr lang="fr-FR" smtClean="0"/>
              <a:t>28/09/2023</a:t>
            </a:r>
            <a:endParaRPr lang="fr-FR"/>
          </a:p>
        </p:txBody>
      </p:sp>
      <p:sp>
        <p:nvSpPr>
          <p:cNvPr id="4" name="Espace réservé du numéro de diapositive 3"/>
          <p:cNvSpPr>
            <a:spLocks noGrp="1"/>
          </p:cNvSpPr>
          <p:nvPr>
            <p:ph type="sldNum" sz="quarter" idx="12"/>
          </p:nvPr>
        </p:nvSpPr>
        <p:spPr/>
        <p:txBody>
          <a:bodyPr/>
          <a:lstStyle/>
          <a:p>
            <a:fld id="{E418EB25-D3D6-4B5C-9874-7159ED3AA4A6}" type="slidenum">
              <a:rPr lang="fr-FR" smtClean="0"/>
              <a:t>9</a:t>
            </a:fld>
            <a:endParaRPr lang="fr-FR"/>
          </a:p>
        </p:txBody>
      </p:sp>
      <p:sp>
        <p:nvSpPr>
          <p:cNvPr id="10" name="Rectangle à coins arrondis 9">
            <a:hlinkClick r:id="rId6"/>
          </p:cNvPr>
          <p:cNvSpPr/>
          <p:nvPr/>
        </p:nvSpPr>
        <p:spPr>
          <a:xfrm>
            <a:off x="8472914" y="1190344"/>
            <a:ext cx="1921548"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err="1" smtClean="0">
                <a:solidFill>
                  <a:srgbClr val="000000"/>
                </a:solidFill>
                <a:effectLst/>
              </a:rPr>
              <a:t>Inclusiscore</a:t>
            </a:r>
            <a:endParaRPr lang="fr-FR" dirty="0"/>
          </a:p>
        </p:txBody>
      </p:sp>
      <p:sp>
        <p:nvSpPr>
          <p:cNvPr id="11" name="Espace réservé du texte 3">
            <a:extLst>
              <a:ext uri="{FF2B5EF4-FFF2-40B4-BE49-F238E27FC236}">
                <a16:creationId xmlns:a16="http://schemas.microsoft.com/office/drawing/2014/main" xmlns="" id="{338ADACF-106E-47EB-AC5F-EA25456B742C}"/>
              </a:ext>
            </a:extLst>
          </p:cNvPr>
          <p:cNvSpPr txBox="1">
            <a:spLocks/>
          </p:cNvSpPr>
          <p:nvPr/>
        </p:nvSpPr>
        <p:spPr>
          <a:xfrm>
            <a:off x="302083" y="658827"/>
            <a:ext cx="8370517"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Définition et enjeux de l’inclusion dans les associations</a:t>
            </a:r>
          </a:p>
        </p:txBody>
      </p:sp>
    </p:spTree>
    <p:extLst>
      <p:ext uri="{BB962C8B-B14F-4D97-AF65-F5344CB8AC3E}">
        <p14:creationId xmlns:p14="http://schemas.microsoft.com/office/powerpoint/2010/main" val="3907675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5859</TotalTime>
  <Words>1439</Words>
  <Application>Microsoft Office PowerPoint</Application>
  <PresentationFormat>Grand écran</PresentationFormat>
  <Paragraphs>213</Paragraphs>
  <Slides>23</Slides>
  <Notes>19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Calibri Light</vt:lpstr>
      <vt:lpstr>Helvetica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Claire Collet</cp:lastModifiedBy>
  <cp:revision>71</cp:revision>
  <dcterms:created xsi:type="dcterms:W3CDTF">2023-01-17T14:26:37Z</dcterms:created>
  <dcterms:modified xsi:type="dcterms:W3CDTF">2025-04-29T07:25:04Z</dcterms:modified>
</cp:coreProperties>
</file>