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83" r:id="rId2"/>
    <p:sldId id="270" r:id="rId3"/>
    <p:sldId id="281" r:id="rId4"/>
    <p:sldId id="288" r:id="rId5"/>
    <p:sldId id="284" r:id="rId6"/>
    <p:sldId id="303" r:id="rId7"/>
    <p:sldId id="293" r:id="rId8"/>
    <p:sldId id="294" r:id="rId9"/>
    <p:sldId id="295" r:id="rId10"/>
    <p:sldId id="296" r:id="rId11"/>
    <p:sldId id="297" r:id="rId12"/>
    <p:sldId id="298" r:id="rId13"/>
    <p:sldId id="300" r:id="rId14"/>
    <p:sldId id="301" r:id="rId15"/>
    <p:sldId id="304" r:id="rId16"/>
    <p:sldId id="305" r:id="rId17"/>
    <p:sldId id="306" r:id="rId18"/>
    <p:sldId id="307" r:id="rId19"/>
    <p:sldId id="285" r:id="rId20"/>
    <p:sldId id="271" r:id="rId21"/>
    <p:sldId id="256" r:id="rId22"/>
    <p:sldId id="257" r:id="rId23"/>
    <p:sldId id="258" r:id="rId24"/>
    <p:sldId id="276" r:id="rId25"/>
    <p:sldId id="259" r:id="rId26"/>
    <p:sldId id="274" r:id="rId27"/>
    <p:sldId id="275"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A42"/>
    <a:srgbClr val="A7D8D2"/>
    <a:srgbClr val="D75256"/>
    <a:srgbClr val="339966"/>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917" autoAdjust="0"/>
  </p:normalViewPr>
  <p:slideViewPr>
    <p:cSldViewPr snapToGrid="0">
      <p:cViewPr varScale="1">
        <p:scale>
          <a:sx n="95" d="100"/>
          <a:sy n="95" d="100"/>
        </p:scale>
        <p:origin x="72" y="72"/>
      </p:cViewPr>
      <p:guideLst/>
    </p:cSldViewPr>
  </p:slideViewPr>
  <p:notesTextViewPr>
    <p:cViewPr>
      <p:scale>
        <a:sx n="1" d="1"/>
        <a:sy n="1" d="1"/>
      </p:scale>
      <p:origin x="0" y="0"/>
    </p:cViewPr>
  </p:notesTextViewPr>
  <p:sorterViewPr>
    <p:cViewPr>
      <p:scale>
        <a:sx n="100" d="100"/>
        <a:sy n="100" d="100"/>
      </p:scale>
      <p:origin x="0" y="-4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www.solidatech.fr/utiliser/ressources/construisez-la-charte-informatique-de-votre-association?utm_source=Solidatech&amp;utm_campaign=6602112fac-EMAIL_CAMPAIGN_2023_03_02_02_37&amp;utm_medium=email&amp;utm_term=0_-6602112fac-%5bLIST_EMAIL_ID%5d" TargetMode="External"/><Relationship Id="rId2" Type="http://schemas.openxmlformats.org/officeDocument/2006/relationships/hyperlink" Target="https://formations-benevoles-hautsdefrance.org/" TargetMode="External"/><Relationship Id="rId1" Type="http://schemas.openxmlformats.org/officeDocument/2006/relationships/hyperlink" Target="https://www.eva-formationbenevoles.fr/"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30220-9BD2-4CB6-A933-5AB3E384D87C}"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fr-FR"/>
        </a:p>
      </dgm:t>
    </dgm:pt>
    <dgm:pt modelId="{6637692F-7B7E-4799-B474-A4567B2BE460}">
      <dgm:prSet phldrT="[Texte]"/>
      <dgm:spPr/>
      <dgm:t>
        <a:bodyPr/>
        <a:lstStyle/>
        <a:p>
          <a:r>
            <a:rPr lang="fr-FR" dirty="0" smtClean="0"/>
            <a:t>Clarification des besoins</a:t>
          </a:r>
          <a:endParaRPr lang="fr-FR" dirty="0"/>
        </a:p>
      </dgm:t>
    </dgm:pt>
    <dgm:pt modelId="{4004FBCC-C350-40AF-A417-E175751D956E}" type="parTrans" cxnId="{E822CEC1-565E-4218-AE79-7DA179FB3507}">
      <dgm:prSet/>
      <dgm:spPr/>
      <dgm:t>
        <a:bodyPr/>
        <a:lstStyle/>
        <a:p>
          <a:endParaRPr lang="fr-FR"/>
        </a:p>
      </dgm:t>
    </dgm:pt>
    <dgm:pt modelId="{50DBAA27-72E7-4AA2-9E9D-9D8280807F5B}" type="sibTrans" cxnId="{E822CEC1-565E-4218-AE79-7DA179FB3507}">
      <dgm:prSet/>
      <dgm:spPr/>
      <dgm:t>
        <a:bodyPr/>
        <a:lstStyle/>
        <a:p>
          <a:endParaRPr lang="fr-FR"/>
        </a:p>
      </dgm:t>
    </dgm:pt>
    <dgm:pt modelId="{1ADB2318-4E00-4B0F-9DC2-FBFDBCDB31E2}">
      <dgm:prSet phldrT="[Texte]"/>
      <dgm:spPr/>
      <dgm:t>
        <a:bodyPr/>
        <a:lstStyle/>
        <a:p>
          <a:r>
            <a:rPr lang="fr-FR" smtClean="0"/>
            <a:t>Accueil des bénévoles</a:t>
          </a:r>
          <a:endParaRPr lang="fr-FR" dirty="0"/>
        </a:p>
      </dgm:t>
    </dgm:pt>
    <dgm:pt modelId="{319EE508-47B7-4307-88D9-FFC00A939E29}" type="parTrans" cxnId="{9C6FBFCC-F5C5-4A56-8676-EA60B8982C0F}">
      <dgm:prSet/>
      <dgm:spPr/>
      <dgm:t>
        <a:bodyPr/>
        <a:lstStyle/>
        <a:p>
          <a:endParaRPr lang="fr-FR"/>
        </a:p>
      </dgm:t>
    </dgm:pt>
    <dgm:pt modelId="{49398E5B-DEFE-4E02-9F6C-5F759A619BC3}" type="sibTrans" cxnId="{9C6FBFCC-F5C5-4A56-8676-EA60B8982C0F}">
      <dgm:prSet/>
      <dgm:spPr/>
      <dgm:t>
        <a:bodyPr/>
        <a:lstStyle/>
        <a:p>
          <a:endParaRPr lang="fr-FR"/>
        </a:p>
      </dgm:t>
    </dgm:pt>
    <dgm:pt modelId="{D036F8FB-2E8E-40B5-B42D-DC9547EF0D19}">
      <dgm:prSet phldrT="[Texte]"/>
      <dgm:spPr/>
      <dgm:t>
        <a:bodyPr/>
        <a:lstStyle/>
        <a:p>
          <a:r>
            <a:rPr lang="fr-FR" smtClean="0"/>
            <a:t>Intégration des bénévoles</a:t>
          </a:r>
          <a:endParaRPr lang="fr-FR" dirty="0"/>
        </a:p>
      </dgm:t>
    </dgm:pt>
    <dgm:pt modelId="{7FA77923-4761-4177-AE6A-2521626BF9F9}" type="parTrans" cxnId="{50C60AC0-641E-4375-9775-376E031AF9F4}">
      <dgm:prSet/>
      <dgm:spPr/>
      <dgm:t>
        <a:bodyPr/>
        <a:lstStyle/>
        <a:p>
          <a:endParaRPr lang="fr-FR"/>
        </a:p>
      </dgm:t>
    </dgm:pt>
    <dgm:pt modelId="{36D317F4-D73D-4DE3-B2DC-33828F2E4B94}" type="sibTrans" cxnId="{50C60AC0-641E-4375-9775-376E031AF9F4}">
      <dgm:prSet/>
      <dgm:spPr/>
      <dgm:t>
        <a:bodyPr/>
        <a:lstStyle/>
        <a:p>
          <a:endParaRPr lang="fr-FR"/>
        </a:p>
      </dgm:t>
    </dgm:pt>
    <dgm:pt modelId="{6A3BD4B7-B914-4A9E-A7D3-55DF43BCE256}">
      <dgm:prSet phldrT="[Texte]"/>
      <dgm:spPr/>
      <dgm:t>
        <a:bodyPr/>
        <a:lstStyle/>
        <a:p>
          <a:r>
            <a:rPr lang="fr-FR" smtClean="0"/>
            <a:t>Formation des bénévoles</a:t>
          </a:r>
          <a:endParaRPr lang="fr-FR" dirty="0"/>
        </a:p>
      </dgm:t>
    </dgm:pt>
    <dgm:pt modelId="{38D641BF-AEAF-4BE7-A59F-DDE577668607}" type="parTrans" cxnId="{19DFEC7A-51E2-4AD2-ACF9-8FF0D513A057}">
      <dgm:prSet/>
      <dgm:spPr/>
      <dgm:t>
        <a:bodyPr/>
        <a:lstStyle/>
        <a:p>
          <a:endParaRPr lang="fr-FR"/>
        </a:p>
      </dgm:t>
    </dgm:pt>
    <dgm:pt modelId="{9E213EBB-F107-4661-A752-8F1A0957B562}" type="sibTrans" cxnId="{19DFEC7A-51E2-4AD2-ACF9-8FF0D513A057}">
      <dgm:prSet/>
      <dgm:spPr/>
      <dgm:t>
        <a:bodyPr/>
        <a:lstStyle/>
        <a:p>
          <a:endParaRPr lang="fr-FR"/>
        </a:p>
      </dgm:t>
    </dgm:pt>
    <dgm:pt modelId="{B67DB254-5A20-4C51-804B-C55FE6A52838}">
      <dgm:prSet phldrT="[Texte]"/>
      <dgm:spPr/>
      <dgm:t>
        <a:bodyPr/>
        <a:lstStyle/>
        <a:p>
          <a:r>
            <a:rPr lang="fr-FR" smtClean="0"/>
            <a:t>Animation des bénévoles</a:t>
          </a:r>
          <a:endParaRPr lang="fr-FR" dirty="0"/>
        </a:p>
      </dgm:t>
    </dgm:pt>
    <dgm:pt modelId="{66277A10-BE2C-4D34-89C3-F8B2B57A4B39}" type="parTrans" cxnId="{31A4F520-3908-479C-9A2A-2651448C8C2B}">
      <dgm:prSet/>
      <dgm:spPr/>
      <dgm:t>
        <a:bodyPr/>
        <a:lstStyle/>
        <a:p>
          <a:endParaRPr lang="fr-FR"/>
        </a:p>
      </dgm:t>
    </dgm:pt>
    <dgm:pt modelId="{9F908511-0CE3-4C81-806F-2816E4FADA85}" type="sibTrans" cxnId="{31A4F520-3908-479C-9A2A-2651448C8C2B}">
      <dgm:prSet/>
      <dgm:spPr/>
      <dgm:t>
        <a:bodyPr/>
        <a:lstStyle/>
        <a:p>
          <a:endParaRPr lang="fr-FR"/>
        </a:p>
      </dgm:t>
    </dgm:pt>
    <dgm:pt modelId="{C62414E9-6786-4748-8EE9-2FE175C7C026}">
      <dgm:prSet phldrT="[Texte]"/>
      <dgm:spPr/>
      <dgm:t>
        <a:bodyPr/>
        <a:lstStyle/>
        <a:p>
          <a:r>
            <a:rPr lang="fr-FR" dirty="0" smtClean="0"/>
            <a:t>Reconnaissance des bénévoles</a:t>
          </a:r>
          <a:endParaRPr lang="fr-FR" dirty="0"/>
        </a:p>
      </dgm:t>
    </dgm:pt>
    <dgm:pt modelId="{2279E1DF-B647-416F-8764-AB6C4053A0EE}" type="parTrans" cxnId="{11A5A692-6902-4E4D-B0C3-5FF261012A33}">
      <dgm:prSet/>
      <dgm:spPr/>
      <dgm:t>
        <a:bodyPr/>
        <a:lstStyle/>
        <a:p>
          <a:endParaRPr lang="fr-FR"/>
        </a:p>
      </dgm:t>
    </dgm:pt>
    <dgm:pt modelId="{6279BD33-7EBA-4A4A-9B9D-5FA4B6388E9B}" type="sibTrans" cxnId="{11A5A692-6902-4E4D-B0C3-5FF261012A33}">
      <dgm:prSet/>
      <dgm:spPr/>
      <dgm:t>
        <a:bodyPr/>
        <a:lstStyle/>
        <a:p>
          <a:endParaRPr lang="fr-FR"/>
        </a:p>
      </dgm:t>
    </dgm:pt>
    <dgm:pt modelId="{065FD917-7C1E-452E-B3E3-6D2F5D4C11B8}">
      <dgm:prSet phldrT="[Texte]"/>
      <dgm:spPr/>
      <dgm:t>
        <a:bodyPr/>
        <a:lstStyle/>
        <a:p>
          <a:r>
            <a:rPr lang="fr-FR" smtClean="0">
              <a:latin typeface="Helvetica" pitchFamily="2" charset="0"/>
            </a:rPr>
            <a:t>Les 6 piliers des bonnes pratiques de </a:t>
          </a:r>
          <a:br>
            <a:rPr lang="fr-FR" smtClean="0">
              <a:latin typeface="Helvetica" pitchFamily="2" charset="0"/>
            </a:rPr>
          </a:br>
          <a:r>
            <a:rPr lang="fr-FR" smtClean="0">
              <a:latin typeface="Helvetica" pitchFamily="2" charset="0"/>
            </a:rPr>
            <a:t>gestion des bénévoles</a:t>
          </a:r>
          <a:endParaRPr lang="fr-FR" dirty="0"/>
        </a:p>
      </dgm:t>
    </dgm:pt>
    <dgm:pt modelId="{C7BDC9AA-8297-4EB0-B896-42FED75528FB}" type="sibTrans" cxnId="{EE2BE56E-C201-4888-9138-B8F99191459A}">
      <dgm:prSet/>
      <dgm:spPr/>
      <dgm:t>
        <a:bodyPr/>
        <a:lstStyle/>
        <a:p>
          <a:endParaRPr lang="fr-FR"/>
        </a:p>
      </dgm:t>
    </dgm:pt>
    <dgm:pt modelId="{BF24A793-5F1C-41D3-85A7-8428EDF2F02D}" type="parTrans" cxnId="{EE2BE56E-C201-4888-9138-B8F99191459A}">
      <dgm:prSet/>
      <dgm:spPr/>
      <dgm:t>
        <a:bodyPr/>
        <a:lstStyle/>
        <a:p>
          <a:endParaRPr lang="fr-FR"/>
        </a:p>
      </dgm:t>
    </dgm:pt>
    <dgm:pt modelId="{549BF605-18FD-4042-BE50-7843C5573EDB}" type="pres">
      <dgm:prSet presAssocID="{1FB30220-9BD2-4CB6-A933-5AB3E384D87C}" presName="composite" presStyleCnt="0">
        <dgm:presLayoutVars>
          <dgm:chMax val="1"/>
          <dgm:dir/>
          <dgm:resizeHandles val="exact"/>
        </dgm:presLayoutVars>
      </dgm:prSet>
      <dgm:spPr/>
      <dgm:t>
        <a:bodyPr/>
        <a:lstStyle/>
        <a:p>
          <a:endParaRPr lang="fr-FR"/>
        </a:p>
      </dgm:t>
    </dgm:pt>
    <dgm:pt modelId="{9DB8EA19-99B9-4BF4-A7B3-0CDC610DC9F0}" type="pres">
      <dgm:prSet presAssocID="{065FD917-7C1E-452E-B3E3-6D2F5D4C11B8}" presName="roof" presStyleLbl="dkBgShp" presStyleIdx="0" presStyleCnt="2" custScaleY="106762"/>
      <dgm:spPr/>
      <dgm:t>
        <a:bodyPr/>
        <a:lstStyle/>
        <a:p>
          <a:endParaRPr lang="fr-FR"/>
        </a:p>
      </dgm:t>
    </dgm:pt>
    <dgm:pt modelId="{B8D9989B-A501-4E37-9312-27BF91E88BF0}" type="pres">
      <dgm:prSet presAssocID="{065FD917-7C1E-452E-B3E3-6D2F5D4C11B8}" presName="pillars" presStyleCnt="0"/>
      <dgm:spPr/>
    </dgm:pt>
    <dgm:pt modelId="{33FFE936-284B-4C50-A88F-FB05B3FB218D}" type="pres">
      <dgm:prSet presAssocID="{065FD917-7C1E-452E-B3E3-6D2F5D4C11B8}" presName="pillar1" presStyleLbl="node1" presStyleIdx="0" presStyleCnt="6">
        <dgm:presLayoutVars>
          <dgm:bulletEnabled val="1"/>
        </dgm:presLayoutVars>
      </dgm:prSet>
      <dgm:spPr/>
      <dgm:t>
        <a:bodyPr/>
        <a:lstStyle/>
        <a:p>
          <a:endParaRPr lang="fr-FR"/>
        </a:p>
      </dgm:t>
    </dgm:pt>
    <dgm:pt modelId="{B92C2776-5112-46B1-BB07-753F48F26318}" type="pres">
      <dgm:prSet presAssocID="{1ADB2318-4E00-4B0F-9DC2-FBFDBCDB31E2}" presName="pillarX" presStyleLbl="node1" presStyleIdx="1" presStyleCnt="6">
        <dgm:presLayoutVars>
          <dgm:bulletEnabled val="1"/>
        </dgm:presLayoutVars>
      </dgm:prSet>
      <dgm:spPr/>
      <dgm:t>
        <a:bodyPr/>
        <a:lstStyle/>
        <a:p>
          <a:endParaRPr lang="fr-FR"/>
        </a:p>
      </dgm:t>
    </dgm:pt>
    <dgm:pt modelId="{45E4246E-1517-4FDC-9426-B1F26DA0B249}" type="pres">
      <dgm:prSet presAssocID="{D036F8FB-2E8E-40B5-B42D-DC9547EF0D19}" presName="pillarX" presStyleLbl="node1" presStyleIdx="2" presStyleCnt="6">
        <dgm:presLayoutVars>
          <dgm:bulletEnabled val="1"/>
        </dgm:presLayoutVars>
      </dgm:prSet>
      <dgm:spPr/>
      <dgm:t>
        <a:bodyPr/>
        <a:lstStyle/>
        <a:p>
          <a:endParaRPr lang="fr-FR"/>
        </a:p>
      </dgm:t>
    </dgm:pt>
    <dgm:pt modelId="{C4E842FB-6084-46A9-B25B-31DBF4DB65E6}" type="pres">
      <dgm:prSet presAssocID="{6A3BD4B7-B914-4A9E-A7D3-55DF43BCE256}" presName="pillarX" presStyleLbl="node1" presStyleIdx="3" presStyleCnt="6">
        <dgm:presLayoutVars>
          <dgm:bulletEnabled val="1"/>
        </dgm:presLayoutVars>
      </dgm:prSet>
      <dgm:spPr/>
      <dgm:t>
        <a:bodyPr/>
        <a:lstStyle/>
        <a:p>
          <a:endParaRPr lang="fr-FR"/>
        </a:p>
      </dgm:t>
    </dgm:pt>
    <dgm:pt modelId="{14ABA708-4570-4034-8CE9-AA24AE555371}" type="pres">
      <dgm:prSet presAssocID="{B67DB254-5A20-4C51-804B-C55FE6A52838}" presName="pillarX" presStyleLbl="node1" presStyleIdx="4" presStyleCnt="6">
        <dgm:presLayoutVars>
          <dgm:bulletEnabled val="1"/>
        </dgm:presLayoutVars>
      </dgm:prSet>
      <dgm:spPr/>
      <dgm:t>
        <a:bodyPr/>
        <a:lstStyle/>
        <a:p>
          <a:endParaRPr lang="fr-FR"/>
        </a:p>
      </dgm:t>
    </dgm:pt>
    <dgm:pt modelId="{01DA1020-8EAA-4A61-BC66-2C3EB0DD86C4}" type="pres">
      <dgm:prSet presAssocID="{C62414E9-6786-4748-8EE9-2FE175C7C026}" presName="pillarX" presStyleLbl="node1" presStyleIdx="5" presStyleCnt="6">
        <dgm:presLayoutVars>
          <dgm:bulletEnabled val="1"/>
        </dgm:presLayoutVars>
      </dgm:prSet>
      <dgm:spPr/>
      <dgm:t>
        <a:bodyPr/>
        <a:lstStyle/>
        <a:p>
          <a:endParaRPr lang="fr-FR"/>
        </a:p>
      </dgm:t>
    </dgm:pt>
    <dgm:pt modelId="{1A9163E0-3884-4E74-AA78-804477915741}" type="pres">
      <dgm:prSet presAssocID="{065FD917-7C1E-452E-B3E3-6D2F5D4C11B8}" presName="base" presStyleLbl="dkBgShp" presStyleIdx="1" presStyleCnt="2"/>
      <dgm:spPr/>
      <dgm:t>
        <a:bodyPr/>
        <a:lstStyle/>
        <a:p>
          <a:endParaRPr lang="fr-FR"/>
        </a:p>
      </dgm:t>
    </dgm:pt>
  </dgm:ptLst>
  <dgm:cxnLst>
    <dgm:cxn modelId="{9C6FBFCC-F5C5-4A56-8676-EA60B8982C0F}" srcId="{065FD917-7C1E-452E-B3E3-6D2F5D4C11B8}" destId="{1ADB2318-4E00-4B0F-9DC2-FBFDBCDB31E2}" srcOrd="1" destOrd="0" parTransId="{319EE508-47B7-4307-88D9-FFC00A939E29}" sibTransId="{49398E5B-DEFE-4E02-9F6C-5F759A619BC3}"/>
    <dgm:cxn modelId="{541B4AF8-7111-4526-BFA0-F632A208F09F}" type="presOf" srcId="{6637692F-7B7E-4799-B474-A4567B2BE460}" destId="{33FFE936-284B-4C50-A88F-FB05B3FB218D}" srcOrd="0" destOrd="0" presId="urn:microsoft.com/office/officeart/2005/8/layout/hList3"/>
    <dgm:cxn modelId="{E681708F-722C-4376-8AFA-92CA91364E4F}" type="presOf" srcId="{C62414E9-6786-4748-8EE9-2FE175C7C026}" destId="{01DA1020-8EAA-4A61-BC66-2C3EB0DD86C4}" srcOrd="0" destOrd="0" presId="urn:microsoft.com/office/officeart/2005/8/layout/hList3"/>
    <dgm:cxn modelId="{B8D1CB6F-8280-4B58-983C-8F7CE1CE26A7}" type="presOf" srcId="{B67DB254-5A20-4C51-804B-C55FE6A52838}" destId="{14ABA708-4570-4034-8CE9-AA24AE555371}" srcOrd="0" destOrd="0" presId="urn:microsoft.com/office/officeart/2005/8/layout/hList3"/>
    <dgm:cxn modelId="{8E5FFF4F-DF44-4229-B43D-51F7F96EA907}" type="presOf" srcId="{D036F8FB-2E8E-40B5-B42D-DC9547EF0D19}" destId="{45E4246E-1517-4FDC-9426-B1F26DA0B249}" srcOrd="0" destOrd="0" presId="urn:microsoft.com/office/officeart/2005/8/layout/hList3"/>
    <dgm:cxn modelId="{DD4D20A5-873F-4F47-983A-9C9D2DEB4E07}" type="presOf" srcId="{1FB30220-9BD2-4CB6-A933-5AB3E384D87C}" destId="{549BF605-18FD-4042-BE50-7843C5573EDB}" srcOrd="0" destOrd="0" presId="urn:microsoft.com/office/officeart/2005/8/layout/hList3"/>
    <dgm:cxn modelId="{1CBD6578-8FD7-4457-8B28-20E15C398A41}" type="presOf" srcId="{6A3BD4B7-B914-4A9E-A7D3-55DF43BCE256}" destId="{C4E842FB-6084-46A9-B25B-31DBF4DB65E6}" srcOrd="0" destOrd="0" presId="urn:microsoft.com/office/officeart/2005/8/layout/hList3"/>
    <dgm:cxn modelId="{31A4F520-3908-479C-9A2A-2651448C8C2B}" srcId="{065FD917-7C1E-452E-B3E3-6D2F5D4C11B8}" destId="{B67DB254-5A20-4C51-804B-C55FE6A52838}" srcOrd="4" destOrd="0" parTransId="{66277A10-BE2C-4D34-89C3-F8B2B57A4B39}" sibTransId="{9F908511-0CE3-4C81-806F-2816E4FADA85}"/>
    <dgm:cxn modelId="{C7E30B29-85FC-4B2F-99F7-E371EAA190CA}" type="presOf" srcId="{065FD917-7C1E-452E-B3E3-6D2F5D4C11B8}" destId="{9DB8EA19-99B9-4BF4-A7B3-0CDC610DC9F0}" srcOrd="0" destOrd="0" presId="urn:microsoft.com/office/officeart/2005/8/layout/hList3"/>
    <dgm:cxn modelId="{50C60AC0-641E-4375-9775-376E031AF9F4}" srcId="{065FD917-7C1E-452E-B3E3-6D2F5D4C11B8}" destId="{D036F8FB-2E8E-40B5-B42D-DC9547EF0D19}" srcOrd="2" destOrd="0" parTransId="{7FA77923-4761-4177-AE6A-2521626BF9F9}" sibTransId="{36D317F4-D73D-4DE3-B2DC-33828F2E4B94}"/>
    <dgm:cxn modelId="{EE2BE56E-C201-4888-9138-B8F99191459A}" srcId="{1FB30220-9BD2-4CB6-A933-5AB3E384D87C}" destId="{065FD917-7C1E-452E-B3E3-6D2F5D4C11B8}" srcOrd="0" destOrd="0" parTransId="{BF24A793-5F1C-41D3-85A7-8428EDF2F02D}" sibTransId="{C7BDC9AA-8297-4EB0-B896-42FED75528FB}"/>
    <dgm:cxn modelId="{AB7BE77D-7ADD-484C-8B84-CBD61F73FC0E}" type="presOf" srcId="{1ADB2318-4E00-4B0F-9DC2-FBFDBCDB31E2}" destId="{B92C2776-5112-46B1-BB07-753F48F26318}" srcOrd="0" destOrd="0" presId="urn:microsoft.com/office/officeart/2005/8/layout/hList3"/>
    <dgm:cxn modelId="{11A5A692-6902-4E4D-B0C3-5FF261012A33}" srcId="{065FD917-7C1E-452E-B3E3-6D2F5D4C11B8}" destId="{C62414E9-6786-4748-8EE9-2FE175C7C026}" srcOrd="5" destOrd="0" parTransId="{2279E1DF-B647-416F-8764-AB6C4053A0EE}" sibTransId="{6279BD33-7EBA-4A4A-9B9D-5FA4B6388E9B}"/>
    <dgm:cxn modelId="{E822CEC1-565E-4218-AE79-7DA179FB3507}" srcId="{065FD917-7C1E-452E-B3E3-6D2F5D4C11B8}" destId="{6637692F-7B7E-4799-B474-A4567B2BE460}" srcOrd="0" destOrd="0" parTransId="{4004FBCC-C350-40AF-A417-E175751D956E}" sibTransId="{50DBAA27-72E7-4AA2-9E9D-9D8280807F5B}"/>
    <dgm:cxn modelId="{19DFEC7A-51E2-4AD2-ACF9-8FF0D513A057}" srcId="{065FD917-7C1E-452E-B3E3-6D2F5D4C11B8}" destId="{6A3BD4B7-B914-4A9E-A7D3-55DF43BCE256}" srcOrd="3" destOrd="0" parTransId="{38D641BF-AEAF-4BE7-A59F-DDE577668607}" sibTransId="{9E213EBB-F107-4661-A752-8F1A0957B562}"/>
    <dgm:cxn modelId="{4162A61E-4EEE-46C8-8200-AE7FD028BD8F}" type="presParOf" srcId="{549BF605-18FD-4042-BE50-7843C5573EDB}" destId="{9DB8EA19-99B9-4BF4-A7B3-0CDC610DC9F0}" srcOrd="0" destOrd="0" presId="urn:microsoft.com/office/officeart/2005/8/layout/hList3"/>
    <dgm:cxn modelId="{62F5F180-5E7C-42D5-B868-312E6BF2F04A}" type="presParOf" srcId="{549BF605-18FD-4042-BE50-7843C5573EDB}" destId="{B8D9989B-A501-4E37-9312-27BF91E88BF0}" srcOrd="1" destOrd="0" presId="urn:microsoft.com/office/officeart/2005/8/layout/hList3"/>
    <dgm:cxn modelId="{25364E10-9E9D-45A5-9DEF-00785D034A45}" type="presParOf" srcId="{B8D9989B-A501-4E37-9312-27BF91E88BF0}" destId="{33FFE936-284B-4C50-A88F-FB05B3FB218D}" srcOrd="0" destOrd="0" presId="urn:microsoft.com/office/officeart/2005/8/layout/hList3"/>
    <dgm:cxn modelId="{86FA56B6-6E53-45CA-B498-F3D906BE1C08}" type="presParOf" srcId="{B8D9989B-A501-4E37-9312-27BF91E88BF0}" destId="{B92C2776-5112-46B1-BB07-753F48F26318}" srcOrd="1" destOrd="0" presId="urn:microsoft.com/office/officeart/2005/8/layout/hList3"/>
    <dgm:cxn modelId="{F6ECB4CD-F4EF-4135-9A53-3A09F6EBB88C}" type="presParOf" srcId="{B8D9989B-A501-4E37-9312-27BF91E88BF0}" destId="{45E4246E-1517-4FDC-9426-B1F26DA0B249}" srcOrd="2" destOrd="0" presId="urn:microsoft.com/office/officeart/2005/8/layout/hList3"/>
    <dgm:cxn modelId="{E460DDF5-EE3E-4F05-9967-BDF37E3B1083}" type="presParOf" srcId="{B8D9989B-A501-4E37-9312-27BF91E88BF0}" destId="{C4E842FB-6084-46A9-B25B-31DBF4DB65E6}" srcOrd="3" destOrd="0" presId="urn:microsoft.com/office/officeart/2005/8/layout/hList3"/>
    <dgm:cxn modelId="{A90EBD88-5DFE-4235-A57B-0B38E4F127DC}" type="presParOf" srcId="{B8D9989B-A501-4E37-9312-27BF91E88BF0}" destId="{14ABA708-4570-4034-8CE9-AA24AE555371}" srcOrd="4" destOrd="0" presId="urn:microsoft.com/office/officeart/2005/8/layout/hList3"/>
    <dgm:cxn modelId="{009038CB-67CE-4155-81CE-0542490A44CF}" type="presParOf" srcId="{B8D9989B-A501-4E37-9312-27BF91E88BF0}" destId="{01DA1020-8EAA-4A61-BC66-2C3EB0DD86C4}" srcOrd="5" destOrd="0" presId="urn:microsoft.com/office/officeart/2005/8/layout/hList3"/>
    <dgm:cxn modelId="{224FC35D-B4F9-4F0E-ACAE-750CF1C1B9FA}" type="presParOf" srcId="{549BF605-18FD-4042-BE50-7843C5573EDB}" destId="{1A9163E0-3884-4E74-AA78-804477915741}"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8B71F3-3F1C-4849-A320-B97DAC54BC9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8D75F5FC-3EF1-4557-900C-96B840D5FC56}">
      <dgm:prSet phldrT="[Texte]" custT="1"/>
      <dgm:spPr/>
      <dgm:t>
        <a:bodyPr/>
        <a:lstStyle/>
        <a:p>
          <a:r>
            <a:rPr lang="fr-FR" sz="1200" dirty="0" smtClean="0">
              <a:solidFill>
                <a:srgbClr val="1C1A42"/>
              </a:solidFill>
              <a:latin typeface="Helvetica" pitchFamily="2" charset="0"/>
            </a:rPr>
            <a:t>Intégration </a:t>
          </a:r>
          <a:endParaRPr lang="fr-FR" sz="1200" dirty="0"/>
        </a:p>
      </dgm:t>
    </dgm:pt>
    <dgm:pt modelId="{8D0EDFC8-5DCC-4044-B05F-45E7A6E30BE8}" type="parTrans" cxnId="{780FCB36-87F8-4D40-B321-704565F52621}">
      <dgm:prSet/>
      <dgm:spPr/>
      <dgm:t>
        <a:bodyPr/>
        <a:lstStyle/>
        <a:p>
          <a:endParaRPr lang="fr-FR"/>
        </a:p>
      </dgm:t>
    </dgm:pt>
    <dgm:pt modelId="{28D6AA87-3F79-40DB-A1D2-27AC714CA54A}" type="sibTrans" cxnId="{780FCB36-87F8-4D40-B321-704565F52621}">
      <dgm:prSet/>
      <dgm:spPr/>
      <dgm:t>
        <a:bodyPr/>
        <a:lstStyle/>
        <a:p>
          <a:endParaRPr lang="fr-FR"/>
        </a:p>
      </dgm:t>
    </dgm:pt>
    <dgm:pt modelId="{4BFD6F54-EE5C-442E-AB53-3FF8E44C04B3}">
      <dgm:prSet custT="1"/>
      <dgm:spPr/>
      <dgm:t>
        <a:bodyPr/>
        <a:lstStyle/>
        <a:p>
          <a:r>
            <a:rPr lang="fr-FR" sz="1200" dirty="0" smtClean="0">
              <a:solidFill>
                <a:srgbClr val="1C1A42"/>
              </a:solidFill>
              <a:latin typeface="Helvetica" pitchFamily="2" charset="0"/>
            </a:rPr>
            <a:t>Définir un processus d’intégration</a:t>
          </a:r>
        </a:p>
      </dgm:t>
    </dgm:pt>
    <dgm:pt modelId="{C915085D-53B9-4095-8005-54EADAC72ECF}" type="parTrans" cxnId="{F45BEC0A-600A-49AF-93E3-766CF3B24434}">
      <dgm:prSet/>
      <dgm:spPr/>
      <dgm:t>
        <a:bodyPr/>
        <a:lstStyle/>
        <a:p>
          <a:endParaRPr lang="fr-FR"/>
        </a:p>
      </dgm:t>
    </dgm:pt>
    <dgm:pt modelId="{3054143E-0B72-4B99-876C-ECBDCE125378}" type="sibTrans" cxnId="{F45BEC0A-600A-49AF-93E3-766CF3B24434}">
      <dgm:prSet/>
      <dgm:spPr/>
      <dgm:t>
        <a:bodyPr/>
        <a:lstStyle/>
        <a:p>
          <a:endParaRPr lang="fr-FR"/>
        </a:p>
      </dgm:t>
    </dgm:pt>
    <dgm:pt modelId="{118E5D61-74FC-4C2A-B7BF-CB6E7B0A416A}">
      <dgm:prSet custT="1"/>
      <dgm:spPr/>
      <dgm:t>
        <a:bodyPr/>
        <a:lstStyle/>
        <a:p>
          <a:r>
            <a:rPr lang="fr-FR" sz="1200" dirty="0" smtClean="0">
              <a:solidFill>
                <a:srgbClr val="1C1A42"/>
              </a:solidFill>
              <a:latin typeface="Helvetica" pitchFamily="2" charset="0"/>
            </a:rPr>
            <a:t>Prendre le temps de définir les attentes et raisons de l’</a:t>
          </a:r>
          <a:r>
            <a:rPr lang="fr-FR" sz="1200" dirty="0" err="1" smtClean="0">
              <a:solidFill>
                <a:srgbClr val="1C1A42"/>
              </a:solidFill>
              <a:latin typeface="Helvetica" pitchFamily="2" charset="0"/>
            </a:rPr>
            <a:t>engage-ment</a:t>
          </a:r>
          <a:r>
            <a:rPr lang="fr-FR" sz="1200" dirty="0" smtClean="0">
              <a:solidFill>
                <a:srgbClr val="1C1A42"/>
              </a:solidFill>
              <a:latin typeface="Helvetica" pitchFamily="2" charset="0"/>
            </a:rPr>
            <a:t> </a:t>
          </a:r>
        </a:p>
      </dgm:t>
    </dgm:pt>
    <dgm:pt modelId="{1350EA87-EF90-4458-878B-0B529D52F7C4}" type="parTrans" cxnId="{5D28F5FB-9172-42A6-8256-121DA2409286}">
      <dgm:prSet/>
      <dgm:spPr/>
      <dgm:t>
        <a:bodyPr/>
        <a:lstStyle/>
        <a:p>
          <a:endParaRPr lang="fr-FR"/>
        </a:p>
      </dgm:t>
    </dgm:pt>
    <dgm:pt modelId="{40184056-7E6E-4B50-A890-64BA81C543F3}" type="sibTrans" cxnId="{5D28F5FB-9172-42A6-8256-121DA2409286}">
      <dgm:prSet/>
      <dgm:spPr/>
      <dgm:t>
        <a:bodyPr/>
        <a:lstStyle/>
        <a:p>
          <a:endParaRPr lang="fr-FR"/>
        </a:p>
      </dgm:t>
    </dgm:pt>
    <dgm:pt modelId="{6AD4C030-A56F-4595-AA9E-8559663A5C14}">
      <dgm:prSet custT="1"/>
      <dgm:spPr/>
      <dgm:t>
        <a:bodyPr/>
        <a:lstStyle/>
        <a:p>
          <a:r>
            <a:rPr lang="fr-FR" sz="1200" dirty="0" smtClean="0">
              <a:solidFill>
                <a:srgbClr val="1C1A42"/>
              </a:solidFill>
              <a:latin typeface="Helvetica" pitchFamily="2" charset="0"/>
            </a:rPr>
            <a:t>Créer une place dans le collectif</a:t>
          </a:r>
          <a:endParaRPr lang="fr-FR" sz="1200" dirty="0">
            <a:solidFill>
              <a:srgbClr val="1C1A42"/>
            </a:solidFill>
            <a:latin typeface="Helvetica" pitchFamily="2" charset="0"/>
          </a:endParaRPr>
        </a:p>
      </dgm:t>
    </dgm:pt>
    <dgm:pt modelId="{71AA7E8D-71FD-4962-82D4-84520A15C0AC}" type="parTrans" cxnId="{958749E9-B529-4B06-9121-30FB344ECCF4}">
      <dgm:prSet/>
      <dgm:spPr/>
      <dgm:t>
        <a:bodyPr/>
        <a:lstStyle/>
        <a:p>
          <a:endParaRPr lang="fr-FR"/>
        </a:p>
      </dgm:t>
    </dgm:pt>
    <dgm:pt modelId="{ABDEC8BE-D9D8-4CC4-A63E-36B0FB0A6737}" type="sibTrans" cxnId="{958749E9-B529-4B06-9121-30FB344ECCF4}">
      <dgm:prSet/>
      <dgm:spPr/>
      <dgm:t>
        <a:bodyPr/>
        <a:lstStyle/>
        <a:p>
          <a:endParaRPr lang="fr-FR"/>
        </a:p>
      </dgm:t>
    </dgm:pt>
    <dgm:pt modelId="{B026B0CD-C096-472C-B455-12C742D346C3}">
      <dgm:prSet custT="1"/>
      <dgm:spPr/>
      <dgm:t>
        <a:bodyPr/>
        <a:lstStyle/>
        <a:p>
          <a:r>
            <a:rPr lang="fr-FR" sz="1200" dirty="0" smtClean="0">
              <a:solidFill>
                <a:srgbClr val="1C1A42"/>
              </a:solidFill>
              <a:latin typeface="Helvetica" pitchFamily="2" charset="0"/>
            </a:rPr>
            <a:t>Fidélisation </a:t>
          </a:r>
          <a:endParaRPr lang="fr-FR" sz="1200" dirty="0">
            <a:solidFill>
              <a:srgbClr val="1C1A42"/>
            </a:solidFill>
            <a:latin typeface="Helvetica" pitchFamily="2" charset="0"/>
          </a:endParaRPr>
        </a:p>
      </dgm:t>
    </dgm:pt>
    <dgm:pt modelId="{86E42EE5-CDF1-40D0-B40C-2223714D2019}" type="parTrans" cxnId="{FDAFDDBF-3947-4B68-BD83-3796FDFA0444}">
      <dgm:prSet/>
      <dgm:spPr/>
      <dgm:t>
        <a:bodyPr/>
        <a:lstStyle/>
        <a:p>
          <a:endParaRPr lang="fr-FR"/>
        </a:p>
      </dgm:t>
    </dgm:pt>
    <dgm:pt modelId="{3105B10C-5CD8-47E5-9297-6772BC6F8854}" type="sibTrans" cxnId="{FDAFDDBF-3947-4B68-BD83-3796FDFA0444}">
      <dgm:prSet/>
      <dgm:spPr/>
      <dgm:t>
        <a:bodyPr/>
        <a:lstStyle/>
        <a:p>
          <a:endParaRPr lang="fr-FR"/>
        </a:p>
      </dgm:t>
    </dgm:pt>
    <dgm:pt modelId="{BD44D65A-DF6F-451F-9CB8-B74F963125C4}">
      <dgm:prSet custT="1"/>
      <dgm:spPr/>
      <dgm:t>
        <a:bodyPr/>
        <a:lstStyle/>
        <a:p>
          <a:r>
            <a:rPr lang="fr-FR" sz="1200" dirty="0" smtClean="0">
              <a:solidFill>
                <a:srgbClr val="1C1A42"/>
              </a:solidFill>
              <a:latin typeface="Helvetica" pitchFamily="2" charset="0"/>
            </a:rPr>
            <a:t>Donner du sens à l’</a:t>
          </a:r>
          <a:r>
            <a:rPr lang="fr-FR" sz="1200" dirty="0" err="1" smtClean="0">
              <a:solidFill>
                <a:srgbClr val="1C1A42"/>
              </a:solidFill>
              <a:latin typeface="Helvetica" pitchFamily="2" charset="0"/>
            </a:rPr>
            <a:t>engage-ment</a:t>
          </a:r>
          <a:r>
            <a:rPr lang="fr-FR" sz="1200" dirty="0" smtClean="0">
              <a:solidFill>
                <a:srgbClr val="1C1A42"/>
              </a:solidFill>
              <a:latin typeface="Helvetica" pitchFamily="2" charset="0"/>
            </a:rPr>
            <a:t> </a:t>
          </a:r>
        </a:p>
      </dgm:t>
    </dgm:pt>
    <dgm:pt modelId="{221EFAE2-2881-492E-B59B-1C8A68E63BE5}" type="parTrans" cxnId="{4691BE0E-F964-405D-A9B4-CFC5D3BB04B7}">
      <dgm:prSet/>
      <dgm:spPr/>
      <dgm:t>
        <a:bodyPr/>
        <a:lstStyle/>
        <a:p>
          <a:endParaRPr lang="fr-FR"/>
        </a:p>
      </dgm:t>
    </dgm:pt>
    <dgm:pt modelId="{EC9C80B1-A375-4C51-AEA6-6E554E2D6984}" type="sibTrans" cxnId="{4691BE0E-F964-405D-A9B4-CFC5D3BB04B7}">
      <dgm:prSet/>
      <dgm:spPr/>
      <dgm:t>
        <a:bodyPr/>
        <a:lstStyle/>
        <a:p>
          <a:endParaRPr lang="fr-FR"/>
        </a:p>
      </dgm:t>
    </dgm:pt>
    <dgm:pt modelId="{13A6368D-C296-4EBE-98DE-F839872BE26C}">
      <dgm:prSet custT="1"/>
      <dgm:spPr/>
      <dgm:t>
        <a:bodyPr/>
        <a:lstStyle/>
        <a:p>
          <a:r>
            <a:rPr lang="fr-FR" sz="1200" smtClean="0">
              <a:solidFill>
                <a:srgbClr val="1C1A42"/>
              </a:solidFill>
              <a:latin typeface="Helvetica" pitchFamily="2" charset="0"/>
            </a:rPr>
            <a:t>Faire des points régulièrement avec la personne</a:t>
          </a:r>
          <a:endParaRPr lang="fr-FR" sz="1200" dirty="0" smtClean="0">
            <a:solidFill>
              <a:srgbClr val="1C1A42"/>
            </a:solidFill>
            <a:latin typeface="Helvetica" pitchFamily="2" charset="0"/>
          </a:endParaRPr>
        </a:p>
      </dgm:t>
    </dgm:pt>
    <dgm:pt modelId="{2F43BD8A-23F9-40BF-AC9E-EDA950E5D9ED}" type="parTrans" cxnId="{A865E2EB-0C87-4FAF-82CC-F2764680CB7C}">
      <dgm:prSet/>
      <dgm:spPr/>
      <dgm:t>
        <a:bodyPr/>
        <a:lstStyle/>
        <a:p>
          <a:endParaRPr lang="fr-FR"/>
        </a:p>
      </dgm:t>
    </dgm:pt>
    <dgm:pt modelId="{63901DC7-0009-4671-A3CD-5E7AF8559310}" type="sibTrans" cxnId="{A865E2EB-0C87-4FAF-82CC-F2764680CB7C}">
      <dgm:prSet/>
      <dgm:spPr/>
      <dgm:t>
        <a:bodyPr/>
        <a:lstStyle/>
        <a:p>
          <a:endParaRPr lang="fr-FR"/>
        </a:p>
      </dgm:t>
    </dgm:pt>
    <dgm:pt modelId="{4996180A-0D9F-4C4A-AC6A-8AC88D0A8CAB}">
      <dgm:prSet custT="1"/>
      <dgm:spPr/>
      <dgm:t>
        <a:bodyPr/>
        <a:lstStyle/>
        <a:p>
          <a:r>
            <a:rPr lang="fr-FR" sz="1200" smtClean="0">
              <a:solidFill>
                <a:srgbClr val="1C1A42"/>
              </a:solidFill>
              <a:latin typeface="Helvetica" pitchFamily="2" charset="0"/>
            </a:rPr>
            <a:t>Former la personne</a:t>
          </a:r>
          <a:endParaRPr lang="fr-FR" sz="1200" dirty="0" smtClean="0">
            <a:solidFill>
              <a:srgbClr val="1C1A42"/>
            </a:solidFill>
            <a:latin typeface="Helvetica" pitchFamily="2" charset="0"/>
          </a:endParaRPr>
        </a:p>
      </dgm:t>
    </dgm:pt>
    <dgm:pt modelId="{D0E83256-E421-4D26-B778-8BD3436924BD}" type="parTrans" cxnId="{2DAF3061-52BA-43ED-8ABB-B57858C61DD9}">
      <dgm:prSet/>
      <dgm:spPr/>
      <dgm:t>
        <a:bodyPr/>
        <a:lstStyle/>
        <a:p>
          <a:endParaRPr lang="fr-FR"/>
        </a:p>
      </dgm:t>
    </dgm:pt>
    <dgm:pt modelId="{DA719686-19B9-483B-9286-67D6F6656C5D}" type="sibTrans" cxnId="{2DAF3061-52BA-43ED-8ABB-B57858C61DD9}">
      <dgm:prSet/>
      <dgm:spPr/>
      <dgm:t>
        <a:bodyPr/>
        <a:lstStyle/>
        <a:p>
          <a:endParaRPr lang="fr-FR"/>
        </a:p>
      </dgm:t>
    </dgm:pt>
    <dgm:pt modelId="{A470CCFC-3FED-4964-B73F-CF6542D5491A}">
      <dgm:prSet custT="1"/>
      <dgm:spPr/>
      <dgm:t>
        <a:bodyPr/>
        <a:lstStyle/>
        <a:p>
          <a:r>
            <a:rPr lang="fr-FR" sz="1200" smtClean="0">
              <a:solidFill>
                <a:srgbClr val="1C1A42"/>
              </a:solidFill>
              <a:latin typeface="Helvetica" pitchFamily="2" charset="0"/>
              <a:hlinkClick xmlns:r="http://schemas.openxmlformats.org/officeDocument/2006/relationships" r:id="rId1"/>
            </a:rPr>
            <a:t>En autonomie  </a:t>
          </a:r>
          <a:endParaRPr lang="fr-FR" sz="1200" dirty="0" smtClean="0">
            <a:solidFill>
              <a:srgbClr val="1C1A42"/>
            </a:solidFill>
            <a:latin typeface="Helvetica" pitchFamily="2" charset="0"/>
          </a:endParaRPr>
        </a:p>
      </dgm:t>
    </dgm:pt>
    <dgm:pt modelId="{3F072F9E-4258-4FAB-9BD7-C6E92B261B40}" type="parTrans" cxnId="{184F40A9-88CA-4B59-9BE1-DAD11752242E}">
      <dgm:prSet/>
      <dgm:spPr/>
      <dgm:t>
        <a:bodyPr/>
        <a:lstStyle/>
        <a:p>
          <a:endParaRPr lang="fr-FR"/>
        </a:p>
      </dgm:t>
    </dgm:pt>
    <dgm:pt modelId="{12B057D3-A5F2-402F-80F2-A2DC479C8773}" type="sibTrans" cxnId="{184F40A9-88CA-4B59-9BE1-DAD11752242E}">
      <dgm:prSet/>
      <dgm:spPr/>
      <dgm:t>
        <a:bodyPr/>
        <a:lstStyle/>
        <a:p>
          <a:endParaRPr lang="fr-FR"/>
        </a:p>
      </dgm:t>
    </dgm:pt>
    <dgm:pt modelId="{E36C4E38-7117-41D7-B8A3-31649E7B1AE5}">
      <dgm:prSet custT="1"/>
      <dgm:spPr/>
      <dgm:t>
        <a:bodyPr/>
        <a:lstStyle/>
        <a:p>
          <a:r>
            <a:rPr lang="fr-FR" sz="1200" smtClean="0">
              <a:solidFill>
                <a:srgbClr val="1C1A42"/>
              </a:solidFill>
              <a:latin typeface="Helvetica" pitchFamily="2" charset="0"/>
              <a:hlinkClick xmlns:r="http://schemas.openxmlformats.org/officeDocument/2006/relationships" r:id="rId2"/>
            </a:rPr>
            <a:t>En collectif</a:t>
          </a:r>
          <a:endParaRPr lang="fr-FR" sz="1200" dirty="0" smtClean="0">
            <a:solidFill>
              <a:srgbClr val="1C1A42"/>
            </a:solidFill>
            <a:latin typeface="Helvetica" pitchFamily="2" charset="0"/>
          </a:endParaRPr>
        </a:p>
      </dgm:t>
    </dgm:pt>
    <dgm:pt modelId="{3049594F-EB5A-4D47-867F-F2D111B2A90F}" type="parTrans" cxnId="{B456FE9B-47E9-41E0-8846-E76DEAF79BB4}">
      <dgm:prSet/>
      <dgm:spPr/>
      <dgm:t>
        <a:bodyPr/>
        <a:lstStyle/>
        <a:p>
          <a:endParaRPr lang="fr-FR"/>
        </a:p>
      </dgm:t>
    </dgm:pt>
    <dgm:pt modelId="{A6498048-F359-46A3-9267-67AF94853FB8}" type="sibTrans" cxnId="{B456FE9B-47E9-41E0-8846-E76DEAF79BB4}">
      <dgm:prSet/>
      <dgm:spPr/>
      <dgm:t>
        <a:bodyPr/>
        <a:lstStyle/>
        <a:p>
          <a:endParaRPr lang="fr-FR"/>
        </a:p>
      </dgm:t>
    </dgm:pt>
    <dgm:pt modelId="{83D49C97-73FC-48C6-A537-15E76998AFAA}">
      <dgm:prSet custT="1"/>
      <dgm:spPr/>
      <dgm:t>
        <a:bodyPr/>
        <a:lstStyle/>
        <a:p>
          <a:r>
            <a:rPr lang="fr-FR" sz="1200" smtClean="0">
              <a:solidFill>
                <a:srgbClr val="1C1A42"/>
              </a:solidFill>
              <a:latin typeface="Helvetica" pitchFamily="2" charset="0"/>
            </a:rPr>
            <a:t>Organiser des temps convivaux</a:t>
          </a:r>
          <a:endParaRPr lang="fr-FR" sz="1200" dirty="0" smtClean="0">
            <a:solidFill>
              <a:srgbClr val="1C1A42"/>
            </a:solidFill>
            <a:latin typeface="Helvetica" pitchFamily="2" charset="0"/>
          </a:endParaRPr>
        </a:p>
      </dgm:t>
    </dgm:pt>
    <dgm:pt modelId="{E17C19C6-27D1-4911-B838-E007A9DC08F5}" type="parTrans" cxnId="{D29FC25B-FADB-413F-83F6-FA423D0D2AAB}">
      <dgm:prSet/>
      <dgm:spPr/>
      <dgm:t>
        <a:bodyPr/>
        <a:lstStyle/>
        <a:p>
          <a:endParaRPr lang="fr-FR"/>
        </a:p>
      </dgm:t>
    </dgm:pt>
    <dgm:pt modelId="{11D7440A-4197-45D0-8ED4-B96C92EE1413}" type="sibTrans" cxnId="{D29FC25B-FADB-413F-83F6-FA423D0D2AAB}">
      <dgm:prSet/>
      <dgm:spPr/>
      <dgm:t>
        <a:bodyPr/>
        <a:lstStyle/>
        <a:p>
          <a:endParaRPr lang="fr-FR"/>
        </a:p>
      </dgm:t>
    </dgm:pt>
    <dgm:pt modelId="{02D6054F-39BB-4AB5-BD60-AC8B418CF6A2}">
      <dgm:prSet custT="1"/>
      <dgm:spPr/>
      <dgm:t>
        <a:bodyPr/>
        <a:lstStyle/>
        <a:p>
          <a:r>
            <a:rPr lang="fr-FR" sz="1200" smtClean="0">
              <a:solidFill>
                <a:srgbClr val="1C1A42"/>
              </a:solidFill>
              <a:latin typeface="Helvetica" pitchFamily="2" charset="0"/>
            </a:rPr>
            <a:t>Evolution </a:t>
          </a:r>
          <a:endParaRPr lang="fr-FR" sz="1200" dirty="0" smtClean="0">
            <a:solidFill>
              <a:srgbClr val="1C1A42"/>
            </a:solidFill>
            <a:latin typeface="Helvetica" pitchFamily="2" charset="0"/>
          </a:endParaRPr>
        </a:p>
      </dgm:t>
    </dgm:pt>
    <dgm:pt modelId="{8861943B-8F74-4E72-AD5F-6299A6862DA4}" type="parTrans" cxnId="{C5FFF31C-9E55-4E02-9A7C-BED06D328D6D}">
      <dgm:prSet/>
      <dgm:spPr/>
      <dgm:t>
        <a:bodyPr/>
        <a:lstStyle/>
        <a:p>
          <a:endParaRPr lang="fr-FR"/>
        </a:p>
      </dgm:t>
    </dgm:pt>
    <dgm:pt modelId="{130F43C0-AF19-448E-B1ED-449C76B1D09A}" type="sibTrans" cxnId="{C5FFF31C-9E55-4E02-9A7C-BED06D328D6D}">
      <dgm:prSet/>
      <dgm:spPr/>
      <dgm:t>
        <a:bodyPr/>
        <a:lstStyle/>
        <a:p>
          <a:endParaRPr lang="fr-FR"/>
        </a:p>
      </dgm:t>
    </dgm:pt>
    <dgm:pt modelId="{6E45F69C-EB3D-4600-A630-87AAE7FD5566}">
      <dgm:prSet custT="1"/>
      <dgm:spPr/>
      <dgm:t>
        <a:bodyPr/>
        <a:lstStyle/>
        <a:p>
          <a:r>
            <a:rPr lang="fr-FR" sz="1200" smtClean="0">
              <a:solidFill>
                <a:srgbClr val="1C1A42"/>
              </a:solidFill>
              <a:latin typeface="Helvetica" pitchFamily="2" charset="0"/>
            </a:rPr>
            <a:t>Former la personne</a:t>
          </a:r>
          <a:endParaRPr lang="fr-FR" sz="1200" dirty="0">
            <a:solidFill>
              <a:srgbClr val="1C1A42"/>
            </a:solidFill>
            <a:latin typeface="Helvetica" pitchFamily="2" charset="0"/>
          </a:endParaRPr>
        </a:p>
      </dgm:t>
    </dgm:pt>
    <dgm:pt modelId="{7E61F466-56D6-47FF-9ABD-223FC92EA98B}" type="parTrans" cxnId="{777E02CD-24D8-4753-990A-56B0A1DDAFF8}">
      <dgm:prSet/>
      <dgm:spPr/>
      <dgm:t>
        <a:bodyPr/>
        <a:lstStyle/>
        <a:p>
          <a:endParaRPr lang="fr-FR"/>
        </a:p>
      </dgm:t>
    </dgm:pt>
    <dgm:pt modelId="{E8BA564E-EB17-4F59-B0FB-FD633AAB4E30}" type="sibTrans" cxnId="{777E02CD-24D8-4753-990A-56B0A1DDAFF8}">
      <dgm:prSet/>
      <dgm:spPr/>
      <dgm:t>
        <a:bodyPr/>
        <a:lstStyle/>
        <a:p>
          <a:endParaRPr lang="fr-FR"/>
        </a:p>
      </dgm:t>
    </dgm:pt>
    <dgm:pt modelId="{85794B48-7220-486C-972D-576D1532F4A5}">
      <dgm:prSet custT="1"/>
      <dgm:spPr/>
      <dgm:t>
        <a:bodyPr/>
        <a:lstStyle/>
        <a:p>
          <a:r>
            <a:rPr lang="fr-FR" sz="1200" smtClean="0">
              <a:solidFill>
                <a:srgbClr val="1C1A42"/>
              </a:solidFill>
              <a:latin typeface="Helvetica" pitchFamily="2" charset="0"/>
              <a:hlinkClick xmlns:r="http://schemas.openxmlformats.org/officeDocument/2006/relationships" r:id="rId1"/>
            </a:rPr>
            <a:t>En autonomie  </a:t>
          </a:r>
          <a:endParaRPr lang="fr-FR" sz="1200" dirty="0">
            <a:solidFill>
              <a:srgbClr val="1C1A42"/>
            </a:solidFill>
            <a:latin typeface="Helvetica" pitchFamily="2" charset="0"/>
          </a:endParaRPr>
        </a:p>
      </dgm:t>
    </dgm:pt>
    <dgm:pt modelId="{1FBCD55F-254B-41FA-8AA5-7CD00B51E111}" type="parTrans" cxnId="{D65FD239-0D9F-4E6C-8E4B-B935345B0A94}">
      <dgm:prSet/>
      <dgm:spPr/>
      <dgm:t>
        <a:bodyPr/>
        <a:lstStyle/>
        <a:p>
          <a:endParaRPr lang="fr-FR"/>
        </a:p>
      </dgm:t>
    </dgm:pt>
    <dgm:pt modelId="{BCECFAE7-12BC-48E1-9F7C-C5AD10845E45}" type="sibTrans" cxnId="{D65FD239-0D9F-4E6C-8E4B-B935345B0A94}">
      <dgm:prSet/>
      <dgm:spPr/>
      <dgm:t>
        <a:bodyPr/>
        <a:lstStyle/>
        <a:p>
          <a:endParaRPr lang="fr-FR"/>
        </a:p>
      </dgm:t>
    </dgm:pt>
    <dgm:pt modelId="{0038834C-9FDB-4CAB-AB72-D573075BC1DC}">
      <dgm:prSet custT="1"/>
      <dgm:spPr/>
      <dgm:t>
        <a:bodyPr/>
        <a:lstStyle/>
        <a:p>
          <a:r>
            <a:rPr lang="fr-FR" sz="1200" smtClean="0">
              <a:solidFill>
                <a:srgbClr val="1C1A42"/>
              </a:solidFill>
              <a:latin typeface="Helvetica" pitchFamily="2" charset="0"/>
              <a:hlinkClick xmlns:r="http://schemas.openxmlformats.org/officeDocument/2006/relationships" r:id="rId2"/>
            </a:rPr>
            <a:t>En collectif</a:t>
          </a:r>
          <a:endParaRPr lang="fr-FR" sz="1200" dirty="0">
            <a:solidFill>
              <a:srgbClr val="1C1A42"/>
            </a:solidFill>
            <a:latin typeface="Helvetica" pitchFamily="2" charset="0"/>
          </a:endParaRPr>
        </a:p>
      </dgm:t>
    </dgm:pt>
    <dgm:pt modelId="{CCAB5A14-29DE-4376-90C4-F78E11F94ABC}" type="parTrans" cxnId="{C865D0C8-7159-4FE8-8BF1-B1900F16797F}">
      <dgm:prSet/>
      <dgm:spPr/>
      <dgm:t>
        <a:bodyPr/>
        <a:lstStyle/>
        <a:p>
          <a:endParaRPr lang="fr-FR"/>
        </a:p>
      </dgm:t>
    </dgm:pt>
    <dgm:pt modelId="{5E8D0E37-E856-4C5A-BC27-79888D21B962}" type="sibTrans" cxnId="{C865D0C8-7159-4FE8-8BF1-B1900F16797F}">
      <dgm:prSet/>
      <dgm:spPr/>
      <dgm:t>
        <a:bodyPr/>
        <a:lstStyle/>
        <a:p>
          <a:endParaRPr lang="fr-FR"/>
        </a:p>
      </dgm:t>
    </dgm:pt>
    <dgm:pt modelId="{EB2C0513-6CB9-45B7-A29D-EC97CCFCE9C8}">
      <dgm:prSet custT="1"/>
      <dgm:spPr/>
      <dgm:t>
        <a:bodyPr/>
        <a:lstStyle/>
        <a:p>
          <a:r>
            <a:rPr lang="fr-FR" sz="1200" smtClean="0">
              <a:solidFill>
                <a:srgbClr val="1C1A42"/>
              </a:solidFill>
              <a:latin typeface="Helvetica" pitchFamily="2" charset="0"/>
            </a:rPr>
            <a:t>Diversifier les missions</a:t>
          </a:r>
          <a:endParaRPr lang="fr-FR" sz="1200" dirty="0">
            <a:solidFill>
              <a:srgbClr val="1C1A42"/>
            </a:solidFill>
            <a:latin typeface="Helvetica" pitchFamily="2" charset="0"/>
          </a:endParaRPr>
        </a:p>
      </dgm:t>
    </dgm:pt>
    <dgm:pt modelId="{85553EEA-74B9-4845-98AA-D0397C6CBA37}" type="parTrans" cxnId="{5E84EB4E-455F-42E2-98C4-F475448F0D21}">
      <dgm:prSet/>
      <dgm:spPr/>
      <dgm:t>
        <a:bodyPr/>
        <a:lstStyle/>
        <a:p>
          <a:endParaRPr lang="fr-FR"/>
        </a:p>
      </dgm:t>
    </dgm:pt>
    <dgm:pt modelId="{CE280030-B859-463E-9ECA-A766910E0BDF}" type="sibTrans" cxnId="{5E84EB4E-455F-42E2-98C4-F475448F0D21}">
      <dgm:prSet/>
      <dgm:spPr/>
      <dgm:t>
        <a:bodyPr/>
        <a:lstStyle/>
        <a:p>
          <a:endParaRPr lang="fr-FR"/>
        </a:p>
      </dgm:t>
    </dgm:pt>
    <dgm:pt modelId="{54EC2CD0-81D4-424F-B13B-5AE46DED8A0C}">
      <dgm:prSet custT="1"/>
      <dgm:spPr/>
      <dgm:t>
        <a:bodyPr/>
        <a:lstStyle/>
        <a:p>
          <a:r>
            <a:rPr lang="fr-FR" sz="1200" dirty="0" smtClean="0">
              <a:solidFill>
                <a:srgbClr val="1C1A42"/>
              </a:solidFill>
              <a:latin typeface="Helvetica" pitchFamily="2" charset="0"/>
            </a:rPr>
            <a:t>livret d’accueil</a:t>
          </a:r>
        </a:p>
      </dgm:t>
    </dgm:pt>
    <dgm:pt modelId="{DE4770A4-33E7-4064-B280-641B5F259C4F}" type="parTrans" cxnId="{A8C76EE0-DA95-481C-8F9D-4F3738A972A4}">
      <dgm:prSet/>
      <dgm:spPr/>
      <dgm:t>
        <a:bodyPr/>
        <a:lstStyle/>
        <a:p>
          <a:endParaRPr lang="fr-FR"/>
        </a:p>
      </dgm:t>
    </dgm:pt>
    <dgm:pt modelId="{338176E9-D4DA-4176-976D-68C1B4C5997F}" type="sibTrans" cxnId="{A8C76EE0-DA95-481C-8F9D-4F3738A972A4}">
      <dgm:prSet/>
      <dgm:spPr/>
      <dgm:t>
        <a:bodyPr/>
        <a:lstStyle/>
        <a:p>
          <a:endParaRPr lang="fr-FR"/>
        </a:p>
      </dgm:t>
    </dgm:pt>
    <dgm:pt modelId="{34852FE4-6967-4182-B14E-3D4E858C1A22}">
      <dgm:prSet custT="1"/>
      <dgm:spPr/>
      <dgm:t>
        <a:bodyPr/>
        <a:lstStyle/>
        <a:p>
          <a:r>
            <a:rPr lang="fr-FR" sz="1200" dirty="0" smtClean="0">
              <a:solidFill>
                <a:srgbClr val="1C1A42"/>
              </a:solidFill>
              <a:latin typeface="Helvetica" pitchFamily="2" charset="0"/>
              <a:hlinkClick xmlns:r="http://schemas.openxmlformats.org/officeDocument/2006/relationships" r:id="rId3"/>
            </a:rPr>
            <a:t>charte numérique</a:t>
          </a:r>
          <a:endParaRPr lang="fr-FR" sz="1200" dirty="0" smtClean="0">
            <a:solidFill>
              <a:srgbClr val="1C1A42"/>
            </a:solidFill>
            <a:latin typeface="Helvetica" pitchFamily="2" charset="0"/>
          </a:endParaRPr>
        </a:p>
      </dgm:t>
    </dgm:pt>
    <dgm:pt modelId="{F6F93905-FAED-4E73-BCE6-DAFE75365C06}" type="parTrans" cxnId="{8467F1A1-75C2-484D-B3C2-43357E81BC56}">
      <dgm:prSet/>
      <dgm:spPr/>
      <dgm:t>
        <a:bodyPr/>
        <a:lstStyle/>
        <a:p>
          <a:endParaRPr lang="fr-FR"/>
        </a:p>
      </dgm:t>
    </dgm:pt>
    <dgm:pt modelId="{98F2DAAF-0488-4414-9CDD-8DF956EAFE92}" type="sibTrans" cxnId="{8467F1A1-75C2-484D-B3C2-43357E81BC56}">
      <dgm:prSet/>
      <dgm:spPr/>
      <dgm:t>
        <a:bodyPr/>
        <a:lstStyle/>
        <a:p>
          <a:endParaRPr lang="fr-FR"/>
        </a:p>
      </dgm:t>
    </dgm:pt>
    <dgm:pt modelId="{B44EF556-3E2A-4778-95E2-943E8AB1EE2C}" type="pres">
      <dgm:prSet presAssocID="{888B71F3-3F1C-4849-A320-B97DAC54BC9F}" presName="Name0" presStyleCnt="0">
        <dgm:presLayoutVars>
          <dgm:chPref val="1"/>
          <dgm:dir/>
          <dgm:animOne val="branch"/>
          <dgm:animLvl val="lvl"/>
          <dgm:resizeHandles/>
        </dgm:presLayoutVars>
      </dgm:prSet>
      <dgm:spPr/>
      <dgm:t>
        <a:bodyPr/>
        <a:lstStyle/>
        <a:p>
          <a:endParaRPr lang="fr-FR"/>
        </a:p>
      </dgm:t>
    </dgm:pt>
    <dgm:pt modelId="{15399CE0-3D1F-4241-8FA0-D482B1326414}" type="pres">
      <dgm:prSet presAssocID="{8D75F5FC-3EF1-4557-900C-96B840D5FC56}" presName="vertOne" presStyleCnt="0"/>
      <dgm:spPr/>
    </dgm:pt>
    <dgm:pt modelId="{8EB6074C-4DD5-47D7-A42F-ACF7B317D9DE}" type="pres">
      <dgm:prSet presAssocID="{8D75F5FC-3EF1-4557-900C-96B840D5FC56}" presName="txOne" presStyleLbl="node0" presStyleIdx="0" presStyleCnt="3">
        <dgm:presLayoutVars>
          <dgm:chPref val="3"/>
        </dgm:presLayoutVars>
      </dgm:prSet>
      <dgm:spPr/>
      <dgm:t>
        <a:bodyPr/>
        <a:lstStyle/>
        <a:p>
          <a:endParaRPr lang="fr-FR"/>
        </a:p>
      </dgm:t>
    </dgm:pt>
    <dgm:pt modelId="{84194F4A-CC8F-4F22-9766-9FC536A46F69}" type="pres">
      <dgm:prSet presAssocID="{8D75F5FC-3EF1-4557-900C-96B840D5FC56}" presName="parTransOne" presStyleCnt="0"/>
      <dgm:spPr/>
    </dgm:pt>
    <dgm:pt modelId="{34910BB6-95FC-4597-B6D4-2E32CD8B52A7}" type="pres">
      <dgm:prSet presAssocID="{8D75F5FC-3EF1-4557-900C-96B840D5FC56}" presName="horzOne" presStyleCnt="0"/>
      <dgm:spPr/>
    </dgm:pt>
    <dgm:pt modelId="{638E8A82-96FA-4EF7-B112-9B70ECB3B2DA}" type="pres">
      <dgm:prSet presAssocID="{4BFD6F54-EE5C-442E-AB53-3FF8E44C04B3}" presName="vertTwo" presStyleCnt="0"/>
      <dgm:spPr/>
    </dgm:pt>
    <dgm:pt modelId="{243F2BC0-0E0D-42DC-B643-5663278BE958}" type="pres">
      <dgm:prSet presAssocID="{4BFD6F54-EE5C-442E-AB53-3FF8E44C04B3}" presName="txTwo" presStyleLbl="node2" presStyleIdx="0" presStyleCnt="9">
        <dgm:presLayoutVars>
          <dgm:chPref val="3"/>
        </dgm:presLayoutVars>
      </dgm:prSet>
      <dgm:spPr/>
      <dgm:t>
        <a:bodyPr/>
        <a:lstStyle/>
        <a:p>
          <a:endParaRPr lang="fr-FR"/>
        </a:p>
      </dgm:t>
    </dgm:pt>
    <dgm:pt modelId="{D415AA79-E552-49E7-ACFD-F0BBC4E47E06}" type="pres">
      <dgm:prSet presAssocID="{4BFD6F54-EE5C-442E-AB53-3FF8E44C04B3}" presName="parTransTwo" presStyleCnt="0"/>
      <dgm:spPr/>
    </dgm:pt>
    <dgm:pt modelId="{358A9C55-3F89-434F-BDA9-173789A8AE93}" type="pres">
      <dgm:prSet presAssocID="{4BFD6F54-EE5C-442E-AB53-3FF8E44C04B3}" presName="horzTwo" presStyleCnt="0"/>
      <dgm:spPr/>
    </dgm:pt>
    <dgm:pt modelId="{52EA83A6-A9FD-478E-BEF0-70E1FE25D1C1}" type="pres">
      <dgm:prSet presAssocID="{54EC2CD0-81D4-424F-B13B-5AE46DED8A0C}" presName="vertThree" presStyleCnt="0"/>
      <dgm:spPr/>
    </dgm:pt>
    <dgm:pt modelId="{014B01C4-008E-4DC4-BDDE-2DCBB4C178A9}" type="pres">
      <dgm:prSet presAssocID="{54EC2CD0-81D4-424F-B13B-5AE46DED8A0C}" presName="txThree" presStyleLbl="node3" presStyleIdx="0" presStyleCnt="6">
        <dgm:presLayoutVars>
          <dgm:chPref val="3"/>
        </dgm:presLayoutVars>
      </dgm:prSet>
      <dgm:spPr/>
      <dgm:t>
        <a:bodyPr/>
        <a:lstStyle/>
        <a:p>
          <a:endParaRPr lang="fr-FR"/>
        </a:p>
      </dgm:t>
    </dgm:pt>
    <dgm:pt modelId="{559ED8B9-262F-416F-9D89-1A082BEBD256}" type="pres">
      <dgm:prSet presAssocID="{54EC2CD0-81D4-424F-B13B-5AE46DED8A0C}" presName="horzThree" presStyleCnt="0"/>
      <dgm:spPr/>
    </dgm:pt>
    <dgm:pt modelId="{9F729225-8064-4394-A4EC-DD1C5A233947}" type="pres">
      <dgm:prSet presAssocID="{338176E9-D4DA-4176-976D-68C1B4C5997F}" presName="sibSpaceThree" presStyleCnt="0"/>
      <dgm:spPr/>
    </dgm:pt>
    <dgm:pt modelId="{2E3AC927-F5D9-4561-9AE4-DABCF5130BA4}" type="pres">
      <dgm:prSet presAssocID="{34852FE4-6967-4182-B14E-3D4E858C1A22}" presName="vertThree" presStyleCnt="0"/>
      <dgm:spPr/>
    </dgm:pt>
    <dgm:pt modelId="{3A1603C9-94EF-48FA-A1E4-036F77A3BE97}" type="pres">
      <dgm:prSet presAssocID="{34852FE4-6967-4182-B14E-3D4E858C1A22}" presName="txThree" presStyleLbl="node3" presStyleIdx="1" presStyleCnt="6">
        <dgm:presLayoutVars>
          <dgm:chPref val="3"/>
        </dgm:presLayoutVars>
      </dgm:prSet>
      <dgm:spPr/>
      <dgm:t>
        <a:bodyPr/>
        <a:lstStyle/>
        <a:p>
          <a:endParaRPr lang="fr-FR"/>
        </a:p>
      </dgm:t>
    </dgm:pt>
    <dgm:pt modelId="{3F79F81B-6ECC-4BE7-911A-DDA4BE461028}" type="pres">
      <dgm:prSet presAssocID="{34852FE4-6967-4182-B14E-3D4E858C1A22}" presName="horzThree" presStyleCnt="0"/>
      <dgm:spPr/>
    </dgm:pt>
    <dgm:pt modelId="{1B27712B-AF08-406A-9939-C6C5B3A44E15}" type="pres">
      <dgm:prSet presAssocID="{3054143E-0B72-4B99-876C-ECBDCE125378}" presName="sibSpaceTwo" presStyleCnt="0"/>
      <dgm:spPr/>
    </dgm:pt>
    <dgm:pt modelId="{01A62118-C8B9-4176-BC8F-811B50C35687}" type="pres">
      <dgm:prSet presAssocID="{118E5D61-74FC-4C2A-B7BF-CB6E7B0A416A}" presName="vertTwo" presStyleCnt="0"/>
      <dgm:spPr/>
    </dgm:pt>
    <dgm:pt modelId="{82801310-4C5E-412F-B015-3FA319F436C0}" type="pres">
      <dgm:prSet presAssocID="{118E5D61-74FC-4C2A-B7BF-CB6E7B0A416A}" presName="txTwo" presStyleLbl="node2" presStyleIdx="1" presStyleCnt="9" custScaleY="155973">
        <dgm:presLayoutVars>
          <dgm:chPref val="3"/>
        </dgm:presLayoutVars>
      </dgm:prSet>
      <dgm:spPr/>
      <dgm:t>
        <a:bodyPr/>
        <a:lstStyle/>
        <a:p>
          <a:endParaRPr lang="fr-FR"/>
        </a:p>
      </dgm:t>
    </dgm:pt>
    <dgm:pt modelId="{946B679B-04C5-4B02-A88F-6E364D6B19A9}" type="pres">
      <dgm:prSet presAssocID="{118E5D61-74FC-4C2A-B7BF-CB6E7B0A416A}" presName="horzTwo" presStyleCnt="0"/>
      <dgm:spPr/>
    </dgm:pt>
    <dgm:pt modelId="{0DFB8D54-A369-4B92-8563-15F6C2FA938E}" type="pres">
      <dgm:prSet presAssocID="{40184056-7E6E-4B50-A890-64BA81C543F3}" presName="sibSpaceTwo" presStyleCnt="0"/>
      <dgm:spPr/>
    </dgm:pt>
    <dgm:pt modelId="{201493E7-25F5-4C1F-B26C-316826388CE2}" type="pres">
      <dgm:prSet presAssocID="{6AD4C030-A56F-4595-AA9E-8559663A5C14}" presName="vertTwo" presStyleCnt="0"/>
      <dgm:spPr/>
    </dgm:pt>
    <dgm:pt modelId="{412BF35F-43A8-4D1C-855D-4940BFEF28B4}" type="pres">
      <dgm:prSet presAssocID="{6AD4C030-A56F-4595-AA9E-8559663A5C14}" presName="txTwo" presStyleLbl="node2" presStyleIdx="2" presStyleCnt="9">
        <dgm:presLayoutVars>
          <dgm:chPref val="3"/>
        </dgm:presLayoutVars>
      </dgm:prSet>
      <dgm:spPr/>
      <dgm:t>
        <a:bodyPr/>
        <a:lstStyle/>
        <a:p>
          <a:endParaRPr lang="fr-FR"/>
        </a:p>
      </dgm:t>
    </dgm:pt>
    <dgm:pt modelId="{385B863C-8703-4173-A3F9-3BD61508DD26}" type="pres">
      <dgm:prSet presAssocID="{6AD4C030-A56F-4595-AA9E-8559663A5C14}" presName="horzTwo" presStyleCnt="0"/>
      <dgm:spPr/>
    </dgm:pt>
    <dgm:pt modelId="{444D30D5-0A73-4F1B-BAF0-050F95C037A4}" type="pres">
      <dgm:prSet presAssocID="{28D6AA87-3F79-40DB-A1D2-27AC714CA54A}" presName="sibSpaceOne" presStyleCnt="0"/>
      <dgm:spPr/>
    </dgm:pt>
    <dgm:pt modelId="{66F73A66-B5E3-47DE-881F-A0547B96F238}" type="pres">
      <dgm:prSet presAssocID="{B026B0CD-C096-472C-B455-12C742D346C3}" presName="vertOne" presStyleCnt="0"/>
      <dgm:spPr/>
    </dgm:pt>
    <dgm:pt modelId="{8FCE5E77-292A-4E1B-BBE0-32B2B20CFB87}" type="pres">
      <dgm:prSet presAssocID="{B026B0CD-C096-472C-B455-12C742D346C3}" presName="txOne" presStyleLbl="node0" presStyleIdx="1" presStyleCnt="3">
        <dgm:presLayoutVars>
          <dgm:chPref val="3"/>
        </dgm:presLayoutVars>
      </dgm:prSet>
      <dgm:spPr/>
      <dgm:t>
        <a:bodyPr/>
        <a:lstStyle/>
        <a:p>
          <a:endParaRPr lang="fr-FR"/>
        </a:p>
      </dgm:t>
    </dgm:pt>
    <dgm:pt modelId="{8C8BA905-52AC-46CB-B6CA-CC9CF256A23A}" type="pres">
      <dgm:prSet presAssocID="{B026B0CD-C096-472C-B455-12C742D346C3}" presName="parTransOne" presStyleCnt="0"/>
      <dgm:spPr/>
    </dgm:pt>
    <dgm:pt modelId="{0B1971E1-D8E4-46A5-9F3A-21C115080CE1}" type="pres">
      <dgm:prSet presAssocID="{B026B0CD-C096-472C-B455-12C742D346C3}" presName="horzOne" presStyleCnt="0"/>
      <dgm:spPr/>
    </dgm:pt>
    <dgm:pt modelId="{85F21797-C43F-493F-B364-2B7EC0EFD605}" type="pres">
      <dgm:prSet presAssocID="{BD44D65A-DF6F-451F-9CB8-B74F963125C4}" presName="vertTwo" presStyleCnt="0"/>
      <dgm:spPr/>
    </dgm:pt>
    <dgm:pt modelId="{9BBB1561-AF79-4043-BD7E-46CBED7A76FF}" type="pres">
      <dgm:prSet presAssocID="{BD44D65A-DF6F-451F-9CB8-B74F963125C4}" presName="txTwo" presStyleLbl="node2" presStyleIdx="3" presStyleCnt="9">
        <dgm:presLayoutVars>
          <dgm:chPref val="3"/>
        </dgm:presLayoutVars>
      </dgm:prSet>
      <dgm:spPr/>
      <dgm:t>
        <a:bodyPr/>
        <a:lstStyle/>
        <a:p>
          <a:endParaRPr lang="fr-FR"/>
        </a:p>
      </dgm:t>
    </dgm:pt>
    <dgm:pt modelId="{65F3505B-77A4-4A60-AE06-0D0796F6F654}" type="pres">
      <dgm:prSet presAssocID="{BD44D65A-DF6F-451F-9CB8-B74F963125C4}" presName="horzTwo" presStyleCnt="0"/>
      <dgm:spPr/>
    </dgm:pt>
    <dgm:pt modelId="{9BE8A545-3184-4D74-ABEB-09269CE552ED}" type="pres">
      <dgm:prSet presAssocID="{EC9C80B1-A375-4C51-AEA6-6E554E2D6984}" presName="sibSpaceTwo" presStyleCnt="0"/>
      <dgm:spPr/>
    </dgm:pt>
    <dgm:pt modelId="{7819AF0E-E252-402E-BDEC-E762C6AC61F9}" type="pres">
      <dgm:prSet presAssocID="{13A6368D-C296-4EBE-98DE-F839872BE26C}" presName="vertTwo" presStyleCnt="0"/>
      <dgm:spPr/>
    </dgm:pt>
    <dgm:pt modelId="{3D7524F9-20A7-498C-9498-CCFC08C6E824}" type="pres">
      <dgm:prSet presAssocID="{13A6368D-C296-4EBE-98DE-F839872BE26C}" presName="txTwo" presStyleLbl="node2" presStyleIdx="4" presStyleCnt="9">
        <dgm:presLayoutVars>
          <dgm:chPref val="3"/>
        </dgm:presLayoutVars>
      </dgm:prSet>
      <dgm:spPr/>
      <dgm:t>
        <a:bodyPr/>
        <a:lstStyle/>
        <a:p>
          <a:endParaRPr lang="fr-FR"/>
        </a:p>
      </dgm:t>
    </dgm:pt>
    <dgm:pt modelId="{09338E8A-6614-42A5-BCF2-420C48058EBD}" type="pres">
      <dgm:prSet presAssocID="{13A6368D-C296-4EBE-98DE-F839872BE26C}" presName="horzTwo" presStyleCnt="0"/>
      <dgm:spPr/>
    </dgm:pt>
    <dgm:pt modelId="{90B9AF36-5A6A-4C15-AE56-86F976889B5C}" type="pres">
      <dgm:prSet presAssocID="{63901DC7-0009-4671-A3CD-5E7AF8559310}" presName="sibSpaceTwo" presStyleCnt="0"/>
      <dgm:spPr/>
    </dgm:pt>
    <dgm:pt modelId="{C3E2F6A2-B204-44C3-9758-137E37693966}" type="pres">
      <dgm:prSet presAssocID="{4996180A-0D9F-4C4A-AC6A-8AC88D0A8CAB}" presName="vertTwo" presStyleCnt="0"/>
      <dgm:spPr/>
    </dgm:pt>
    <dgm:pt modelId="{DA52448D-AEED-4FEF-BD1D-BE2D52745AFC}" type="pres">
      <dgm:prSet presAssocID="{4996180A-0D9F-4C4A-AC6A-8AC88D0A8CAB}" presName="txTwo" presStyleLbl="node2" presStyleIdx="5" presStyleCnt="9">
        <dgm:presLayoutVars>
          <dgm:chPref val="3"/>
        </dgm:presLayoutVars>
      </dgm:prSet>
      <dgm:spPr/>
      <dgm:t>
        <a:bodyPr/>
        <a:lstStyle/>
        <a:p>
          <a:endParaRPr lang="fr-FR"/>
        </a:p>
      </dgm:t>
    </dgm:pt>
    <dgm:pt modelId="{9CE19AF9-861D-464C-A1BD-9136DC333467}" type="pres">
      <dgm:prSet presAssocID="{4996180A-0D9F-4C4A-AC6A-8AC88D0A8CAB}" presName="parTransTwo" presStyleCnt="0"/>
      <dgm:spPr/>
    </dgm:pt>
    <dgm:pt modelId="{2758AD65-5654-4928-94F9-6454C3ABAB31}" type="pres">
      <dgm:prSet presAssocID="{4996180A-0D9F-4C4A-AC6A-8AC88D0A8CAB}" presName="horzTwo" presStyleCnt="0"/>
      <dgm:spPr/>
    </dgm:pt>
    <dgm:pt modelId="{2C52F2E2-F084-4DBD-9EBD-FB73230E0FDD}" type="pres">
      <dgm:prSet presAssocID="{A470CCFC-3FED-4964-B73F-CF6542D5491A}" presName="vertThree" presStyleCnt="0"/>
      <dgm:spPr/>
    </dgm:pt>
    <dgm:pt modelId="{E9327AFC-4B43-483D-9881-76DBDC16D70D}" type="pres">
      <dgm:prSet presAssocID="{A470CCFC-3FED-4964-B73F-CF6542D5491A}" presName="txThree" presStyleLbl="node3" presStyleIdx="2" presStyleCnt="6">
        <dgm:presLayoutVars>
          <dgm:chPref val="3"/>
        </dgm:presLayoutVars>
      </dgm:prSet>
      <dgm:spPr/>
      <dgm:t>
        <a:bodyPr/>
        <a:lstStyle/>
        <a:p>
          <a:endParaRPr lang="fr-FR"/>
        </a:p>
      </dgm:t>
    </dgm:pt>
    <dgm:pt modelId="{98A0855C-D4BF-4769-B9F2-5DC8525FCFF4}" type="pres">
      <dgm:prSet presAssocID="{A470CCFC-3FED-4964-B73F-CF6542D5491A}" presName="horzThree" presStyleCnt="0"/>
      <dgm:spPr/>
    </dgm:pt>
    <dgm:pt modelId="{6B9E3CFC-BCE2-4FFF-9681-0574A0DF7E56}" type="pres">
      <dgm:prSet presAssocID="{12B057D3-A5F2-402F-80F2-A2DC479C8773}" presName="sibSpaceThree" presStyleCnt="0"/>
      <dgm:spPr/>
    </dgm:pt>
    <dgm:pt modelId="{11F5A641-278C-402A-A47F-DE495A981467}" type="pres">
      <dgm:prSet presAssocID="{E36C4E38-7117-41D7-B8A3-31649E7B1AE5}" presName="vertThree" presStyleCnt="0"/>
      <dgm:spPr/>
    </dgm:pt>
    <dgm:pt modelId="{A5293CE1-85EF-4423-BE3D-792D2D3653DA}" type="pres">
      <dgm:prSet presAssocID="{E36C4E38-7117-41D7-B8A3-31649E7B1AE5}" presName="txThree" presStyleLbl="node3" presStyleIdx="3" presStyleCnt="6">
        <dgm:presLayoutVars>
          <dgm:chPref val="3"/>
        </dgm:presLayoutVars>
      </dgm:prSet>
      <dgm:spPr/>
      <dgm:t>
        <a:bodyPr/>
        <a:lstStyle/>
        <a:p>
          <a:endParaRPr lang="fr-FR"/>
        </a:p>
      </dgm:t>
    </dgm:pt>
    <dgm:pt modelId="{C29E52FB-0D75-4084-9481-08AF565B643C}" type="pres">
      <dgm:prSet presAssocID="{E36C4E38-7117-41D7-B8A3-31649E7B1AE5}" presName="horzThree" presStyleCnt="0"/>
      <dgm:spPr/>
    </dgm:pt>
    <dgm:pt modelId="{14677088-9C5F-4508-9214-A9F38DEC31C5}" type="pres">
      <dgm:prSet presAssocID="{DA719686-19B9-483B-9286-67D6F6656C5D}" presName="sibSpaceTwo" presStyleCnt="0"/>
      <dgm:spPr/>
    </dgm:pt>
    <dgm:pt modelId="{198FB9F7-8EDD-48F3-8417-D42638395556}" type="pres">
      <dgm:prSet presAssocID="{83D49C97-73FC-48C6-A537-15E76998AFAA}" presName="vertTwo" presStyleCnt="0"/>
      <dgm:spPr/>
    </dgm:pt>
    <dgm:pt modelId="{EF7DDEB7-B340-4D72-BF52-ACDD8D737BAD}" type="pres">
      <dgm:prSet presAssocID="{83D49C97-73FC-48C6-A537-15E76998AFAA}" presName="txTwo" presStyleLbl="node2" presStyleIdx="6" presStyleCnt="9">
        <dgm:presLayoutVars>
          <dgm:chPref val="3"/>
        </dgm:presLayoutVars>
      </dgm:prSet>
      <dgm:spPr/>
      <dgm:t>
        <a:bodyPr/>
        <a:lstStyle/>
        <a:p>
          <a:endParaRPr lang="fr-FR"/>
        </a:p>
      </dgm:t>
    </dgm:pt>
    <dgm:pt modelId="{C26DABD2-9448-467C-B3D3-21471C691979}" type="pres">
      <dgm:prSet presAssocID="{83D49C97-73FC-48C6-A537-15E76998AFAA}" presName="horzTwo" presStyleCnt="0"/>
      <dgm:spPr/>
    </dgm:pt>
    <dgm:pt modelId="{C1AC6BFE-8C38-4A92-8E38-37D968AC4E5D}" type="pres">
      <dgm:prSet presAssocID="{3105B10C-5CD8-47E5-9297-6772BC6F8854}" presName="sibSpaceOne" presStyleCnt="0"/>
      <dgm:spPr/>
    </dgm:pt>
    <dgm:pt modelId="{4643E6AF-0079-4472-92E5-DF1DD573AAE5}" type="pres">
      <dgm:prSet presAssocID="{02D6054F-39BB-4AB5-BD60-AC8B418CF6A2}" presName="vertOne" presStyleCnt="0"/>
      <dgm:spPr/>
    </dgm:pt>
    <dgm:pt modelId="{A553AEC4-B9FD-495B-B8AF-E22A6CA09D03}" type="pres">
      <dgm:prSet presAssocID="{02D6054F-39BB-4AB5-BD60-AC8B418CF6A2}" presName="txOne" presStyleLbl="node0" presStyleIdx="2" presStyleCnt="3">
        <dgm:presLayoutVars>
          <dgm:chPref val="3"/>
        </dgm:presLayoutVars>
      </dgm:prSet>
      <dgm:spPr/>
      <dgm:t>
        <a:bodyPr/>
        <a:lstStyle/>
        <a:p>
          <a:endParaRPr lang="fr-FR"/>
        </a:p>
      </dgm:t>
    </dgm:pt>
    <dgm:pt modelId="{DF8064DC-BC0F-4040-B058-29FD2A98EADC}" type="pres">
      <dgm:prSet presAssocID="{02D6054F-39BB-4AB5-BD60-AC8B418CF6A2}" presName="parTransOne" presStyleCnt="0"/>
      <dgm:spPr/>
    </dgm:pt>
    <dgm:pt modelId="{0027B4F8-4564-441B-8ABD-EE27B550A8CC}" type="pres">
      <dgm:prSet presAssocID="{02D6054F-39BB-4AB5-BD60-AC8B418CF6A2}" presName="horzOne" presStyleCnt="0"/>
      <dgm:spPr/>
    </dgm:pt>
    <dgm:pt modelId="{98031933-B7CF-457F-8B64-E1910E978983}" type="pres">
      <dgm:prSet presAssocID="{6E45F69C-EB3D-4600-A630-87AAE7FD5566}" presName="vertTwo" presStyleCnt="0"/>
      <dgm:spPr/>
    </dgm:pt>
    <dgm:pt modelId="{2FA3C79E-4D88-4BA2-B6FF-849DB6D17E8F}" type="pres">
      <dgm:prSet presAssocID="{6E45F69C-EB3D-4600-A630-87AAE7FD5566}" presName="txTwo" presStyleLbl="node2" presStyleIdx="7" presStyleCnt="9">
        <dgm:presLayoutVars>
          <dgm:chPref val="3"/>
        </dgm:presLayoutVars>
      </dgm:prSet>
      <dgm:spPr/>
      <dgm:t>
        <a:bodyPr/>
        <a:lstStyle/>
        <a:p>
          <a:endParaRPr lang="fr-FR"/>
        </a:p>
      </dgm:t>
    </dgm:pt>
    <dgm:pt modelId="{43A419A9-0880-40C1-9F80-99C2A9F7A08A}" type="pres">
      <dgm:prSet presAssocID="{6E45F69C-EB3D-4600-A630-87AAE7FD5566}" presName="parTransTwo" presStyleCnt="0"/>
      <dgm:spPr/>
    </dgm:pt>
    <dgm:pt modelId="{99EF2680-160A-4F68-93EE-124EA6B92276}" type="pres">
      <dgm:prSet presAssocID="{6E45F69C-EB3D-4600-A630-87AAE7FD5566}" presName="horzTwo" presStyleCnt="0"/>
      <dgm:spPr/>
    </dgm:pt>
    <dgm:pt modelId="{72E69154-9C45-4B9B-A5F3-A75B41FFCFDE}" type="pres">
      <dgm:prSet presAssocID="{85794B48-7220-486C-972D-576D1532F4A5}" presName="vertThree" presStyleCnt="0"/>
      <dgm:spPr/>
    </dgm:pt>
    <dgm:pt modelId="{1BC9E126-B1FA-48F5-958F-C7C7CB793CF6}" type="pres">
      <dgm:prSet presAssocID="{85794B48-7220-486C-972D-576D1532F4A5}" presName="txThree" presStyleLbl="node3" presStyleIdx="4" presStyleCnt="6">
        <dgm:presLayoutVars>
          <dgm:chPref val="3"/>
        </dgm:presLayoutVars>
      </dgm:prSet>
      <dgm:spPr/>
      <dgm:t>
        <a:bodyPr/>
        <a:lstStyle/>
        <a:p>
          <a:endParaRPr lang="fr-FR"/>
        </a:p>
      </dgm:t>
    </dgm:pt>
    <dgm:pt modelId="{0297CF7F-987A-48BD-93F0-0C6ACF764C92}" type="pres">
      <dgm:prSet presAssocID="{85794B48-7220-486C-972D-576D1532F4A5}" presName="horzThree" presStyleCnt="0"/>
      <dgm:spPr/>
    </dgm:pt>
    <dgm:pt modelId="{6AB74F5A-76CF-4113-ACB2-811AF2200611}" type="pres">
      <dgm:prSet presAssocID="{BCECFAE7-12BC-48E1-9F7C-C5AD10845E45}" presName="sibSpaceThree" presStyleCnt="0"/>
      <dgm:spPr/>
    </dgm:pt>
    <dgm:pt modelId="{22ED5F95-1A02-4520-A606-7DB257C56A15}" type="pres">
      <dgm:prSet presAssocID="{0038834C-9FDB-4CAB-AB72-D573075BC1DC}" presName="vertThree" presStyleCnt="0"/>
      <dgm:spPr/>
    </dgm:pt>
    <dgm:pt modelId="{7553AD25-E56D-4F5F-A281-E5A634DC02B6}" type="pres">
      <dgm:prSet presAssocID="{0038834C-9FDB-4CAB-AB72-D573075BC1DC}" presName="txThree" presStyleLbl="node3" presStyleIdx="5" presStyleCnt="6">
        <dgm:presLayoutVars>
          <dgm:chPref val="3"/>
        </dgm:presLayoutVars>
      </dgm:prSet>
      <dgm:spPr/>
      <dgm:t>
        <a:bodyPr/>
        <a:lstStyle/>
        <a:p>
          <a:endParaRPr lang="fr-FR"/>
        </a:p>
      </dgm:t>
    </dgm:pt>
    <dgm:pt modelId="{64262E76-1FD5-4EE3-A111-7F5D19880705}" type="pres">
      <dgm:prSet presAssocID="{0038834C-9FDB-4CAB-AB72-D573075BC1DC}" presName="horzThree" presStyleCnt="0"/>
      <dgm:spPr/>
    </dgm:pt>
    <dgm:pt modelId="{CD1B2C8C-0792-43A8-9D90-CD7AF94734C5}" type="pres">
      <dgm:prSet presAssocID="{E8BA564E-EB17-4F59-B0FB-FD633AAB4E30}" presName="sibSpaceTwo" presStyleCnt="0"/>
      <dgm:spPr/>
    </dgm:pt>
    <dgm:pt modelId="{3B05257C-2156-4A15-B77A-E475D99C23EB}" type="pres">
      <dgm:prSet presAssocID="{EB2C0513-6CB9-45B7-A29D-EC97CCFCE9C8}" presName="vertTwo" presStyleCnt="0"/>
      <dgm:spPr/>
    </dgm:pt>
    <dgm:pt modelId="{29945693-0A4A-4400-AD75-BBBBF06E643C}" type="pres">
      <dgm:prSet presAssocID="{EB2C0513-6CB9-45B7-A29D-EC97CCFCE9C8}" presName="txTwo" presStyleLbl="node2" presStyleIdx="8" presStyleCnt="9">
        <dgm:presLayoutVars>
          <dgm:chPref val="3"/>
        </dgm:presLayoutVars>
      </dgm:prSet>
      <dgm:spPr/>
      <dgm:t>
        <a:bodyPr/>
        <a:lstStyle/>
        <a:p>
          <a:endParaRPr lang="fr-FR"/>
        </a:p>
      </dgm:t>
    </dgm:pt>
    <dgm:pt modelId="{6E358B8F-88A3-42ED-943F-765F2526BB8B}" type="pres">
      <dgm:prSet presAssocID="{EB2C0513-6CB9-45B7-A29D-EC97CCFCE9C8}" presName="horzTwo" presStyleCnt="0"/>
      <dgm:spPr/>
    </dgm:pt>
  </dgm:ptLst>
  <dgm:cxnLst>
    <dgm:cxn modelId="{184F40A9-88CA-4B59-9BE1-DAD11752242E}" srcId="{4996180A-0D9F-4C4A-AC6A-8AC88D0A8CAB}" destId="{A470CCFC-3FED-4964-B73F-CF6542D5491A}" srcOrd="0" destOrd="0" parTransId="{3F072F9E-4258-4FAB-9BD7-C6E92B261B40}" sibTransId="{12B057D3-A5F2-402F-80F2-A2DC479C8773}"/>
    <dgm:cxn modelId="{BDDAFC0D-748D-4C2F-9736-EA54C86D7F51}" type="presOf" srcId="{13A6368D-C296-4EBE-98DE-F839872BE26C}" destId="{3D7524F9-20A7-498C-9498-CCFC08C6E824}" srcOrd="0" destOrd="0" presId="urn:microsoft.com/office/officeart/2005/8/layout/hierarchy4"/>
    <dgm:cxn modelId="{FDAFDDBF-3947-4B68-BD83-3796FDFA0444}" srcId="{888B71F3-3F1C-4849-A320-B97DAC54BC9F}" destId="{B026B0CD-C096-472C-B455-12C742D346C3}" srcOrd="1" destOrd="0" parTransId="{86E42EE5-CDF1-40D0-B40C-2223714D2019}" sibTransId="{3105B10C-5CD8-47E5-9297-6772BC6F8854}"/>
    <dgm:cxn modelId="{B456FE9B-47E9-41E0-8846-E76DEAF79BB4}" srcId="{4996180A-0D9F-4C4A-AC6A-8AC88D0A8CAB}" destId="{E36C4E38-7117-41D7-B8A3-31649E7B1AE5}" srcOrd="1" destOrd="0" parTransId="{3049594F-EB5A-4D47-867F-F2D111B2A90F}" sibTransId="{A6498048-F359-46A3-9267-67AF94853FB8}"/>
    <dgm:cxn modelId="{A8C76EE0-DA95-481C-8F9D-4F3738A972A4}" srcId="{4BFD6F54-EE5C-442E-AB53-3FF8E44C04B3}" destId="{54EC2CD0-81D4-424F-B13B-5AE46DED8A0C}" srcOrd="0" destOrd="0" parTransId="{DE4770A4-33E7-4064-B280-641B5F259C4F}" sibTransId="{338176E9-D4DA-4176-976D-68C1B4C5997F}"/>
    <dgm:cxn modelId="{0C80CDC7-5750-4BEC-87E0-9BBACB2A6964}" type="presOf" srcId="{6AD4C030-A56F-4595-AA9E-8559663A5C14}" destId="{412BF35F-43A8-4D1C-855D-4940BFEF28B4}" srcOrd="0" destOrd="0" presId="urn:microsoft.com/office/officeart/2005/8/layout/hierarchy4"/>
    <dgm:cxn modelId="{950073A4-AAE1-48F1-94D1-1F26255B9D2B}" type="presOf" srcId="{0038834C-9FDB-4CAB-AB72-D573075BC1DC}" destId="{7553AD25-E56D-4F5F-A281-E5A634DC02B6}" srcOrd="0" destOrd="0" presId="urn:microsoft.com/office/officeart/2005/8/layout/hierarchy4"/>
    <dgm:cxn modelId="{D65FD239-0D9F-4E6C-8E4B-B935345B0A94}" srcId="{6E45F69C-EB3D-4600-A630-87AAE7FD5566}" destId="{85794B48-7220-486C-972D-576D1532F4A5}" srcOrd="0" destOrd="0" parTransId="{1FBCD55F-254B-41FA-8AA5-7CD00B51E111}" sibTransId="{BCECFAE7-12BC-48E1-9F7C-C5AD10845E45}"/>
    <dgm:cxn modelId="{958749E9-B529-4B06-9121-30FB344ECCF4}" srcId="{8D75F5FC-3EF1-4557-900C-96B840D5FC56}" destId="{6AD4C030-A56F-4595-AA9E-8559663A5C14}" srcOrd="2" destOrd="0" parTransId="{71AA7E8D-71FD-4962-82D4-84520A15C0AC}" sibTransId="{ABDEC8BE-D9D8-4CC4-A63E-36B0FB0A6737}"/>
    <dgm:cxn modelId="{3432226A-20DC-4672-8141-BA7073349266}" type="presOf" srcId="{6E45F69C-EB3D-4600-A630-87AAE7FD5566}" destId="{2FA3C79E-4D88-4BA2-B6FF-849DB6D17E8F}" srcOrd="0" destOrd="0" presId="urn:microsoft.com/office/officeart/2005/8/layout/hierarchy4"/>
    <dgm:cxn modelId="{5E84EB4E-455F-42E2-98C4-F475448F0D21}" srcId="{02D6054F-39BB-4AB5-BD60-AC8B418CF6A2}" destId="{EB2C0513-6CB9-45B7-A29D-EC97CCFCE9C8}" srcOrd="1" destOrd="0" parTransId="{85553EEA-74B9-4845-98AA-D0397C6CBA37}" sibTransId="{CE280030-B859-463E-9ECA-A766910E0BDF}"/>
    <dgm:cxn modelId="{6D4E09EC-8237-44E9-8930-945A1DCC4DAD}" type="presOf" srcId="{118E5D61-74FC-4C2A-B7BF-CB6E7B0A416A}" destId="{82801310-4C5E-412F-B015-3FA319F436C0}" srcOrd="0" destOrd="0" presId="urn:microsoft.com/office/officeart/2005/8/layout/hierarchy4"/>
    <dgm:cxn modelId="{C865D0C8-7159-4FE8-8BF1-B1900F16797F}" srcId="{6E45F69C-EB3D-4600-A630-87AAE7FD5566}" destId="{0038834C-9FDB-4CAB-AB72-D573075BC1DC}" srcOrd="1" destOrd="0" parTransId="{CCAB5A14-29DE-4376-90C4-F78E11F94ABC}" sibTransId="{5E8D0E37-E856-4C5A-BC27-79888D21B962}"/>
    <dgm:cxn modelId="{054B8AE9-5F24-498C-85A7-E6167AE63C36}" type="presOf" srcId="{8D75F5FC-3EF1-4557-900C-96B840D5FC56}" destId="{8EB6074C-4DD5-47D7-A42F-ACF7B317D9DE}" srcOrd="0" destOrd="0" presId="urn:microsoft.com/office/officeart/2005/8/layout/hierarchy4"/>
    <dgm:cxn modelId="{4691BE0E-F964-405D-A9B4-CFC5D3BB04B7}" srcId="{B026B0CD-C096-472C-B455-12C742D346C3}" destId="{BD44D65A-DF6F-451F-9CB8-B74F963125C4}" srcOrd="0" destOrd="0" parTransId="{221EFAE2-2881-492E-B59B-1C8A68E63BE5}" sibTransId="{EC9C80B1-A375-4C51-AEA6-6E554E2D6984}"/>
    <dgm:cxn modelId="{404A44B7-DAFA-4DC5-8BB2-A5D78A5F85F0}" type="presOf" srcId="{34852FE4-6967-4182-B14E-3D4E858C1A22}" destId="{3A1603C9-94EF-48FA-A1E4-036F77A3BE97}" srcOrd="0" destOrd="0" presId="urn:microsoft.com/office/officeart/2005/8/layout/hierarchy4"/>
    <dgm:cxn modelId="{C5FFF31C-9E55-4E02-9A7C-BED06D328D6D}" srcId="{888B71F3-3F1C-4849-A320-B97DAC54BC9F}" destId="{02D6054F-39BB-4AB5-BD60-AC8B418CF6A2}" srcOrd="2" destOrd="0" parTransId="{8861943B-8F74-4E72-AD5F-6299A6862DA4}" sibTransId="{130F43C0-AF19-448E-B1ED-449C76B1D09A}"/>
    <dgm:cxn modelId="{C964736D-A498-471B-89D3-314E150B9EE6}" type="presOf" srcId="{02D6054F-39BB-4AB5-BD60-AC8B418CF6A2}" destId="{A553AEC4-B9FD-495B-B8AF-E22A6CA09D03}" srcOrd="0" destOrd="0" presId="urn:microsoft.com/office/officeart/2005/8/layout/hierarchy4"/>
    <dgm:cxn modelId="{FB6408F3-424F-4A86-8BA1-2CD861E13275}" type="presOf" srcId="{4996180A-0D9F-4C4A-AC6A-8AC88D0A8CAB}" destId="{DA52448D-AEED-4FEF-BD1D-BE2D52745AFC}" srcOrd="0" destOrd="0" presId="urn:microsoft.com/office/officeart/2005/8/layout/hierarchy4"/>
    <dgm:cxn modelId="{8467F1A1-75C2-484D-B3C2-43357E81BC56}" srcId="{4BFD6F54-EE5C-442E-AB53-3FF8E44C04B3}" destId="{34852FE4-6967-4182-B14E-3D4E858C1A22}" srcOrd="1" destOrd="0" parTransId="{F6F93905-FAED-4E73-BCE6-DAFE75365C06}" sibTransId="{98F2DAAF-0488-4414-9CDD-8DF956EAFE92}"/>
    <dgm:cxn modelId="{780FCB36-87F8-4D40-B321-704565F52621}" srcId="{888B71F3-3F1C-4849-A320-B97DAC54BC9F}" destId="{8D75F5FC-3EF1-4557-900C-96B840D5FC56}" srcOrd="0" destOrd="0" parTransId="{8D0EDFC8-5DCC-4044-B05F-45E7A6E30BE8}" sibTransId="{28D6AA87-3F79-40DB-A1D2-27AC714CA54A}"/>
    <dgm:cxn modelId="{218788D1-82D5-4793-AC63-ED0A459877AA}" type="presOf" srcId="{83D49C97-73FC-48C6-A537-15E76998AFAA}" destId="{EF7DDEB7-B340-4D72-BF52-ACDD8D737BAD}" srcOrd="0" destOrd="0" presId="urn:microsoft.com/office/officeart/2005/8/layout/hierarchy4"/>
    <dgm:cxn modelId="{5FA3367C-D8EB-4469-8BB9-54CEB60C2AFD}" type="presOf" srcId="{EB2C0513-6CB9-45B7-A29D-EC97CCFCE9C8}" destId="{29945693-0A4A-4400-AD75-BBBBF06E643C}" srcOrd="0" destOrd="0" presId="urn:microsoft.com/office/officeart/2005/8/layout/hierarchy4"/>
    <dgm:cxn modelId="{D29FC25B-FADB-413F-83F6-FA423D0D2AAB}" srcId="{B026B0CD-C096-472C-B455-12C742D346C3}" destId="{83D49C97-73FC-48C6-A537-15E76998AFAA}" srcOrd="3" destOrd="0" parTransId="{E17C19C6-27D1-4911-B838-E007A9DC08F5}" sibTransId="{11D7440A-4197-45D0-8ED4-B96C92EE1413}"/>
    <dgm:cxn modelId="{A865E2EB-0C87-4FAF-82CC-F2764680CB7C}" srcId="{B026B0CD-C096-472C-B455-12C742D346C3}" destId="{13A6368D-C296-4EBE-98DE-F839872BE26C}" srcOrd="1" destOrd="0" parTransId="{2F43BD8A-23F9-40BF-AC9E-EDA950E5D9ED}" sibTransId="{63901DC7-0009-4671-A3CD-5E7AF8559310}"/>
    <dgm:cxn modelId="{F45BEC0A-600A-49AF-93E3-766CF3B24434}" srcId="{8D75F5FC-3EF1-4557-900C-96B840D5FC56}" destId="{4BFD6F54-EE5C-442E-AB53-3FF8E44C04B3}" srcOrd="0" destOrd="0" parTransId="{C915085D-53B9-4095-8005-54EADAC72ECF}" sibTransId="{3054143E-0B72-4B99-876C-ECBDCE125378}"/>
    <dgm:cxn modelId="{34170DA2-5BE9-4D4B-8D15-C84C3690F1E8}" type="presOf" srcId="{BD44D65A-DF6F-451F-9CB8-B74F963125C4}" destId="{9BBB1561-AF79-4043-BD7E-46CBED7A76FF}" srcOrd="0" destOrd="0" presId="urn:microsoft.com/office/officeart/2005/8/layout/hierarchy4"/>
    <dgm:cxn modelId="{AB1AE827-0307-449D-90E8-8B78D5F4F585}" type="presOf" srcId="{85794B48-7220-486C-972D-576D1532F4A5}" destId="{1BC9E126-B1FA-48F5-958F-C7C7CB793CF6}" srcOrd="0" destOrd="0" presId="urn:microsoft.com/office/officeart/2005/8/layout/hierarchy4"/>
    <dgm:cxn modelId="{655AB816-91C2-4600-84DD-7705C3915601}" type="presOf" srcId="{4BFD6F54-EE5C-442E-AB53-3FF8E44C04B3}" destId="{243F2BC0-0E0D-42DC-B643-5663278BE958}" srcOrd="0" destOrd="0" presId="urn:microsoft.com/office/officeart/2005/8/layout/hierarchy4"/>
    <dgm:cxn modelId="{43F84B17-2401-4F18-8EDE-43FCCF8B3EA6}" type="presOf" srcId="{E36C4E38-7117-41D7-B8A3-31649E7B1AE5}" destId="{A5293CE1-85EF-4423-BE3D-792D2D3653DA}" srcOrd="0" destOrd="0" presId="urn:microsoft.com/office/officeart/2005/8/layout/hierarchy4"/>
    <dgm:cxn modelId="{C8B95DE5-8270-45CC-8804-C60536E363C6}" type="presOf" srcId="{54EC2CD0-81D4-424F-B13B-5AE46DED8A0C}" destId="{014B01C4-008E-4DC4-BDDE-2DCBB4C178A9}" srcOrd="0" destOrd="0" presId="urn:microsoft.com/office/officeart/2005/8/layout/hierarchy4"/>
    <dgm:cxn modelId="{45B3CE2A-200F-428D-98F6-F52D0DF26CFA}" type="presOf" srcId="{A470CCFC-3FED-4964-B73F-CF6542D5491A}" destId="{E9327AFC-4B43-483D-9881-76DBDC16D70D}" srcOrd="0" destOrd="0" presId="urn:microsoft.com/office/officeart/2005/8/layout/hierarchy4"/>
    <dgm:cxn modelId="{5D28F5FB-9172-42A6-8256-121DA2409286}" srcId="{8D75F5FC-3EF1-4557-900C-96B840D5FC56}" destId="{118E5D61-74FC-4C2A-B7BF-CB6E7B0A416A}" srcOrd="1" destOrd="0" parTransId="{1350EA87-EF90-4458-878B-0B529D52F7C4}" sibTransId="{40184056-7E6E-4B50-A890-64BA81C543F3}"/>
    <dgm:cxn modelId="{777E02CD-24D8-4753-990A-56B0A1DDAFF8}" srcId="{02D6054F-39BB-4AB5-BD60-AC8B418CF6A2}" destId="{6E45F69C-EB3D-4600-A630-87AAE7FD5566}" srcOrd="0" destOrd="0" parTransId="{7E61F466-56D6-47FF-9ABD-223FC92EA98B}" sibTransId="{E8BA564E-EB17-4F59-B0FB-FD633AAB4E30}"/>
    <dgm:cxn modelId="{2DAF3061-52BA-43ED-8ABB-B57858C61DD9}" srcId="{B026B0CD-C096-472C-B455-12C742D346C3}" destId="{4996180A-0D9F-4C4A-AC6A-8AC88D0A8CAB}" srcOrd="2" destOrd="0" parTransId="{D0E83256-E421-4D26-B778-8BD3436924BD}" sibTransId="{DA719686-19B9-483B-9286-67D6F6656C5D}"/>
    <dgm:cxn modelId="{8D71C956-2AF0-4AFC-84DB-E110D3C02E50}" type="presOf" srcId="{B026B0CD-C096-472C-B455-12C742D346C3}" destId="{8FCE5E77-292A-4E1B-BBE0-32B2B20CFB87}" srcOrd="0" destOrd="0" presId="urn:microsoft.com/office/officeart/2005/8/layout/hierarchy4"/>
    <dgm:cxn modelId="{2FB692FD-A744-41D5-9DBE-87895C416CFD}" type="presOf" srcId="{888B71F3-3F1C-4849-A320-B97DAC54BC9F}" destId="{B44EF556-3E2A-4778-95E2-943E8AB1EE2C}" srcOrd="0" destOrd="0" presId="urn:microsoft.com/office/officeart/2005/8/layout/hierarchy4"/>
    <dgm:cxn modelId="{11CEE5B1-0AE9-4383-873C-C860ACF7D8F0}" type="presParOf" srcId="{B44EF556-3E2A-4778-95E2-943E8AB1EE2C}" destId="{15399CE0-3D1F-4241-8FA0-D482B1326414}" srcOrd="0" destOrd="0" presId="urn:microsoft.com/office/officeart/2005/8/layout/hierarchy4"/>
    <dgm:cxn modelId="{4AEB4B48-7110-4499-8B58-620372CF7A89}" type="presParOf" srcId="{15399CE0-3D1F-4241-8FA0-D482B1326414}" destId="{8EB6074C-4DD5-47D7-A42F-ACF7B317D9DE}" srcOrd="0" destOrd="0" presId="urn:microsoft.com/office/officeart/2005/8/layout/hierarchy4"/>
    <dgm:cxn modelId="{AC1F31B0-2A64-42F2-935A-D151660BF4F3}" type="presParOf" srcId="{15399CE0-3D1F-4241-8FA0-D482B1326414}" destId="{84194F4A-CC8F-4F22-9766-9FC536A46F69}" srcOrd="1" destOrd="0" presId="urn:microsoft.com/office/officeart/2005/8/layout/hierarchy4"/>
    <dgm:cxn modelId="{AA8FF799-8655-460E-898D-097E085FA7F9}" type="presParOf" srcId="{15399CE0-3D1F-4241-8FA0-D482B1326414}" destId="{34910BB6-95FC-4597-B6D4-2E32CD8B52A7}" srcOrd="2" destOrd="0" presId="urn:microsoft.com/office/officeart/2005/8/layout/hierarchy4"/>
    <dgm:cxn modelId="{78FF1E21-3698-4A84-B2E4-8737586CEDEC}" type="presParOf" srcId="{34910BB6-95FC-4597-B6D4-2E32CD8B52A7}" destId="{638E8A82-96FA-4EF7-B112-9B70ECB3B2DA}" srcOrd="0" destOrd="0" presId="urn:microsoft.com/office/officeart/2005/8/layout/hierarchy4"/>
    <dgm:cxn modelId="{3197DE8F-6063-4E1E-BED2-4B2C781ABF34}" type="presParOf" srcId="{638E8A82-96FA-4EF7-B112-9B70ECB3B2DA}" destId="{243F2BC0-0E0D-42DC-B643-5663278BE958}" srcOrd="0" destOrd="0" presId="urn:microsoft.com/office/officeart/2005/8/layout/hierarchy4"/>
    <dgm:cxn modelId="{5B6AF24A-C8AE-4722-A171-EB6336D3497A}" type="presParOf" srcId="{638E8A82-96FA-4EF7-B112-9B70ECB3B2DA}" destId="{D415AA79-E552-49E7-ACFD-F0BBC4E47E06}" srcOrd="1" destOrd="0" presId="urn:microsoft.com/office/officeart/2005/8/layout/hierarchy4"/>
    <dgm:cxn modelId="{AEBA2AA1-3F3B-41DE-8F02-D57E30C2EE49}" type="presParOf" srcId="{638E8A82-96FA-4EF7-B112-9B70ECB3B2DA}" destId="{358A9C55-3F89-434F-BDA9-173789A8AE93}" srcOrd="2" destOrd="0" presId="urn:microsoft.com/office/officeart/2005/8/layout/hierarchy4"/>
    <dgm:cxn modelId="{16590470-3E33-49DE-95B4-CA7E0C6C3918}" type="presParOf" srcId="{358A9C55-3F89-434F-BDA9-173789A8AE93}" destId="{52EA83A6-A9FD-478E-BEF0-70E1FE25D1C1}" srcOrd="0" destOrd="0" presId="urn:microsoft.com/office/officeart/2005/8/layout/hierarchy4"/>
    <dgm:cxn modelId="{79F13656-4E3B-4362-B0C4-3CFA3D7CC3AD}" type="presParOf" srcId="{52EA83A6-A9FD-478E-BEF0-70E1FE25D1C1}" destId="{014B01C4-008E-4DC4-BDDE-2DCBB4C178A9}" srcOrd="0" destOrd="0" presId="urn:microsoft.com/office/officeart/2005/8/layout/hierarchy4"/>
    <dgm:cxn modelId="{208CE675-564B-40F2-A90D-3FC8B18156F1}" type="presParOf" srcId="{52EA83A6-A9FD-478E-BEF0-70E1FE25D1C1}" destId="{559ED8B9-262F-416F-9D89-1A082BEBD256}" srcOrd="1" destOrd="0" presId="urn:microsoft.com/office/officeart/2005/8/layout/hierarchy4"/>
    <dgm:cxn modelId="{A61453D9-8D3F-478D-86FD-B5B20FBBE0C4}" type="presParOf" srcId="{358A9C55-3F89-434F-BDA9-173789A8AE93}" destId="{9F729225-8064-4394-A4EC-DD1C5A233947}" srcOrd="1" destOrd="0" presId="urn:microsoft.com/office/officeart/2005/8/layout/hierarchy4"/>
    <dgm:cxn modelId="{92F82100-8C71-4CA8-A3AA-61B3D99C6762}" type="presParOf" srcId="{358A9C55-3F89-434F-BDA9-173789A8AE93}" destId="{2E3AC927-F5D9-4561-9AE4-DABCF5130BA4}" srcOrd="2" destOrd="0" presId="urn:microsoft.com/office/officeart/2005/8/layout/hierarchy4"/>
    <dgm:cxn modelId="{45F48CC6-CC1D-425F-A560-826F9DEC47B7}" type="presParOf" srcId="{2E3AC927-F5D9-4561-9AE4-DABCF5130BA4}" destId="{3A1603C9-94EF-48FA-A1E4-036F77A3BE97}" srcOrd="0" destOrd="0" presId="urn:microsoft.com/office/officeart/2005/8/layout/hierarchy4"/>
    <dgm:cxn modelId="{F7F3F758-CB80-420D-9BDF-1F78682D7705}" type="presParOf" srcId="{2E3AC927-F5D9-4561-9AE4-DABCF5130BA4}" destId="{3F79F81B-6ECC-4BE7-911A-DDA4BE461028}" srcOrd="1" destOrd="0" presId="urn:microsoft.com/office/officeart/2005/8/layout/hierarchy4"/>
    <dgm:cxn modelId="{C0211C8A-8531-487C-B159-C9168BEAEDE4}" type="presParOf" srcId="{34910BB6-95FC-4597-B6D4-2E32CD8B52A7}" destId="{1B27712B-AF08-406A-9939-C6C5B3A44E15}" srcOrd="1" destOrd="0" presId="urn:microsoft.com/office/officeart/2005/8/layout/hierarchy4"/>
    <dgm:cxn modelId="{23346403-8B22-4BC9-9BA0-768F1E657B17}" type="presParOf" srcId="{34910BB6-95FC-4597-B6D4-2E32CD8B52A7}" destId="{01A62118-C8B9-4176-BC8F-811B50C35687}" srcOrd="2" destOrd="0" presId="urn:microsoft.com/office/officeart/2005/8/layout/hierarchy4"/>
    <dgm:cxn modelId="{B09C3A88-8F96-4AE4-B2D1-EF5C6ECF8237}" type="presParOf" srcId="{01A62118-C8B9-4176-BC8F-811B50C35687}" destId="{82801310-4C5E-412F-B015-3FA319F436C0}" srcOrd="0" destOrd="0" presId="urn:microsoft.com/office/officeart/2005/8/layout/hierarchy4"/>
    <dgm:cxn modelId="{38DEA43D-1165-4171-9DAD-2F5041EC3FA9}" type="presParOf" srcId="{01A62118-C8B9-4176-BC8F-811B50C35687}" destId="{946B679B-04C5-4B02-A88F-6E364D6B19A9}" srcOrd="1" destOrd="0" presId="urn:microsoft.com/office/officeart/2005/8/layout/hierarchy4"/>
    <dgm:cxn modelId="{C52B4E4E-042F-42F1-8E54-195FFF7EA0C9}" type="presParOf" srcId="{34910BB6-95FC-4597-B6D4-2E32CD8B52A7}" destId="{0DFB8D54-A369-4B92-8563-15F6C2FA938E}" srcOrd="3" destOrd="0" presId="urn:microsoft.com/office/officeart/2005/8/layout/hierarchy4"/>
    <dgm:cxn modelId="{A89BBC73-4609-4EA2-95F3-11852BA87736}" type="presParOf" srcId="{34910BB6-95FC-4597-B6D4-2E32CD8B52A7}" destId="{201493E7-25F5-4C1F-B26C-316826388CE2}" srcOrd="4" destOrd="0" presId="urn:microsoft.com/office/officeart/2005/8/layout/hierarchy4"/>
    <dgm:cxn modelId="{721789BC-B585-47D0-A4B2-F2E93F51F1FA}" type="presParOf" srcId="{201493E7-25F5-4C1F-B26C-316826388CE2}" destId="{412BF35F-43A8-4D1C-855D-4940BFEF28B4}" srcOrd="0" destOrd="0" presId="urn:microsoft.com/office/officeart/2005/8/layout/hierarchy4"/>
    <dgm:cxn modelId="{3F437561-FABA-43D1-92B6-D917E7FAB313}" type="presParOf" srcId="{201493E7-25F5-4C1F-B26C-316826388CE2}" destId="{385B863C-8703-4173-A3F9-3BD61508DD26}" srcOrd="1" destOrd="0" presId="urn:microsoft.com/office/officeart/2005/8/layout/hierarchy4"/>
    <dgm:cxn modelId="{DEEC4575-6756-4358-9113-F7EA2D5387A3}" type="presParOf" srcId="{B44EF556-3E2A-4778-95E2-943E8AB1EE2C}" destId="{444D30D5-0A73-4F1B-BAF0-050F95C037A4}" srcOrd="1" destOrd="0" presId="urn:microsoft.com/office/officeart/2005/8/layout/hierarchy4"/>
    <dgm:cxn modelId="{3D555131-7444-4D2B-88DC-9A17A32E3183}" type="presParOf" srcId="{B44EF556-3E2A-4778-95E2-943E8AB1EE2C}" destId="{66F73A66-B5E3-47DE-881F-A0547B96F238}" srcOrd="2" destOrd="0" presId="urn:microsoft.com/office/officeart/2005/8/layout/hierarchy4"/>
    <dgm:cxn modelId="{1A8EED0E-EE06-482D-8BF8-1A3BC84F0CA0}" type="presParOf" srcId="{66F73A66-B5E3-47DE-881F-A0547B96F238}" destId="{8FCE5E77-292A-4E1B-BBE0-32B2B20CFB87}" srcOrd="0" destOrd="0" presId="urn:microsoft.com/office/officeart/2005/8/layout/hierarchy4"/>
    <dgm:cxn modelId="{1CECFE6F-702F-473E-8F00-7C65BA9529C2}" type="presParOf" srcId="{66F73A66-B5E3-47DE-881F-A0547B96F238}" destId="{8C8BA905-52AC-46CB-B6CA-CC9CF256A23A}" srcOrd="1" destOrd="0" presId="urn:microsoft.com/office/officeart/2005/8/layout/hierarchy4"/>
    <dgm:cxn modelId="{F2268BAA-F94B-492A-B74A-604BFDDED71B}" type="presParOf" srcId="{66F73A66-B5E3-47DE-881F-A0547B96F238}" destId="{0B1971E1-D8E4-46A5-9F3A-21C115080CE1}" srcOrd="2" destOrd="0" presId="urn:microsoft.com/office/officeart/2005/8/layout/hierarchy4"/>
    <dgm:cxn modelId="{AB559585-E64B-40CE-A19E-209BA4F426D9}" type="presParOf" srcId="{0B1971E1-D8E4-46A5-9F3A-21C115080CE1}" destId="{85F21797-C43F-493F-B364-2B7EC0EFD605}" srcOrd="0" destOrd="0" presId="urn:microsoft.com/office/officeart/2005/8/layout/hierarchy4"/>
    <dgm:cxn modelId="{3B8B5D54-3287-4262-A18D-D10E4929113F}" type="presParOf" srcId="{85F21797-C43F-493F-B364-2B7EC0EFD605}" destId="{9BBB1561-AF79-4043-BD7E-46CBED7A76FF}" srcOrd="0" destOrd="0" presId="urn:microsoft.com/office/officeart/2005/8/layout/hierarchy4"/>
    <dgm:cxn modelId="{3A77A827-C08C-4479-9A2B-9A701D4C6EFD}" type="presParOf" srcId="{85F21797-C43F-493F-B364-2B7EC0EFD605}" destId="{65F3505B-77A4-4A60-AE06-0D0796F6F654}" srcOrd="1" destOrd="0" presId="urn:microsoft.com/office/officeart/2005/8/layout/hierarchy4"/>
    <dgm:cxn modelId="{7C8ADA63-3C6D-471D-9B8C-11C3B31CF0EA}" type="presParOf" srcId="{0B1971E1-D8E4-46A5-9F3A-21C115080CE1}" destId="{9BE8A545-3184-4D74-ABEB-09269CE552ED}" srcOrd="1" destOrd="0" presId="urn:microsoft.com/office/officeart/2005/8/layout/hierarchy4"/>
    <dgm:cxn modelId="{6531A167-623D-497D-8E6F-2F5298D332AE}" type="presParOf" srcId="{0B1971E1-D8E4-46A5-9F3A-21C115080CE1}" destId="{7819AF0E-E252-402E-BDEC-E762C6AC61F9}" srcOrd="2" destOrd="0" presId="urn:microsoft.com/office/officeart/2005/8/layout/hierarchy4"/>
    <dgm:cxn modelId="{DD70472A-562F-40DD-A15C-D3142ED2935F}" type="presParOf" srcId="{7819AF0E-E252-402E-BDEC-E762C6AC61F9}" destId="{3D7524F9-20A7-498C-9498-CCFC08C6E824}" srcOrd="0" destOrd="0" presId="urn:microsoft.com/office/officeart/2005/8/layout/hierarchy4"/>
    <dgm:cxn modelId="{F8D0C362-F11B-4D30-918D-CCC41F0216B2}" type="presParOf" srcId="{7819AF0E-E252-402E-BDEC-E762C6AC61F9}" destId="{09338E8A-6614-42A5-BCF2-420C48058EBD}" srcOrd="1" destOrd="0" presId="urn:microsoft.com/office/officeart/2005/8/layout/hierarchy4"/>
    <dgm:cxn modelId="{CEDBBD5C-2510-459C-93BB-1E67DB12B7B5}" type="presParOf" srcId="{0B1971E1-D8E4-46A5-9F3A-21C115080CE1}" destId="{90B9AF36-5A6A-4C15-AE56-86F976889B5C}" srcOrd="3" destOrd="0" presId="urn:microsoft.com/office/officeart/2005/8/layout/hierarchy4"/>
    <dgm:cxn modelId="{09E2B3CE-1801-4672-B59D-CEDF9AD9635D}" type="presParOf" srcId="{0B1971E1-D8E4-46A5-9F3A-21C115080CE1}" destId="{C3E2F6A2-B204-44C3-9758-137E37693966}" srcOrd="4" destOrd="0" presId="urn:microsoft.com/office/officeart/2005/8/layout/hierarchy4"/>
    <dgm:cxn modelId="{5E1F79DC-4A88-4177-8072-B1E9506722DF}" type="presParOf" srcId="{C3E2F6A2-B204-44C3-9758-137E37693966}" destId="{DA52448D-AEED-4FEF-BD1D-BE2D52745AFC}" srcOrd="0" destOrd="0" presId="urn:microsoft.com/office/officeart/2005/8/layout/hierarchy4"/>
    <dgm:cxn modelId="{10D303C9-947F-4F80-985E-818706A3C099}" type="presParOf" srcId="{C3E2F6A2-B204-44C3-9758-137E37693966}" destId="{9CE19AF9-861D-464C-A1BD-9136DC333467}" srcOrd="1" destOrd="0" presId="urn:microsoft.com/office/officeart/2005/8/layout/hierarchy4"/>
    <dgm:cxn modelId="{981CAA2D-DE4F-457D-9104-309BBFB30F53}" type="presParOf" srcId="{C3E2F6A2-B204-44C3-9758-137E37693966}" destId="{2758AD65-5654-4928-94F9-6454C3ABAB31}" srcOrd="2" destOrd="0" presId="urn:microsoft.com/office/officeart/2005/8/layout/hierarchy4"/>
    <dgm:cxn modelId="{2DECBD5C-0993-4841-96DE-BB1AB71B7FF4}" type="presParOf" srcId="{2758AD65-5654-4928-94F9-6454C3ABAB31}" destId="{2C52F2E2-F084-4DBD-9EBD-FB73230E0FDD}" srcOrd="0" destOrd="0" presId="urn:microsoft.com/office/officeart/2005/8/layout/hierarchy4"/>
    <dgm:cxn modelId="{6C39A2F0-8A83-4D6E-93CB-D58932C13CA7}" type="presParOf" srcId="{2C52F2E2-F084-4DBD-9EBD-FB73230E0FDD}" destId="{E9327AFC-4B43-483D-9881-76DBDC16D70D}" srcOrd="0" destOrd="0" presId="urn:microsoft.com/office/officeart/2005/8/layout/hierarchy4"/>
    <dgm:cxn modelId="{958146DD-BCEE-46CB-9D9D-C64D16518840}" type="presParOf" srcId="{2C52F2E2-F084-4DBD-9EBD-FB73230E0FDD}" destId="{98A0855C-D4BF-4769-B9F2-5DC8525FCFF4}" srcOrd="1" destOrd="0" presId="urn:microsoft.com/office/officeart/2005/8/layout/hierarchy4"/>
    <dgm:cxn modelId="{C7697630-C27F-4AB3-9A4C-406F1870EE63}" type="presParOf" srcId="{2758AD65-5654-4928-94F9-6454C3ABAB31}" destId="{6B9E3CFC-BCE2-4FFF-9681-0574A0DF7E56}" srcOrd="1" destOrd="0" presId="urn:microsoft.com/office/officeart/2005/8/layout/hierarchy4"/>
    <dgm:cxn modelId="{F4BDFEF6-7FB4-4094-87A8-BCBA5A66F050}" type="presParOf" srcId="{2758AD65-5654-4928-94F9-6454C3ABAB31}" destId="{11F5A641-278C-402A-A47F-DE495A981467}" srcOrd="2" destOrd="0" presId="urn:microsoft.com/office/officeart/2005/8/layout/hierarchy4"/>
    <dgm:cxn modelId="{D01F0B75-EB4A-4CF4-B96B-5F18F8733C8D}" type="presParOf" srcId="{11F5A641-278C-402A-A47F-DE495A981467}" destId="{A5293CE1-85EF-4423-BE3D-792D2D3653DA}" srcOrd="0" destOrd="0" presId="urn:microsoft.com/office/officeart/2005/8/layout/hierarchy4"/>
    <dgm:cxn modelId="{23D573BD-D63B-457E-A695-560252551054}" type="presParOf" srcId="{11F5A641-278C-402A-A47F-DE495A981467}" destId="{C29E52FB-0D75-4084-9481-08AF565B643C}" srcOrd="1" destOrd="0" presId="urn:microsoft.com/office/officeart/2005/8/layout/hierarchy4"/>
    <dgm:cxn modelId="{0412BF2E-6AA8-4178-AF74-7B0A80298D30}" type="presParOf" srcId="{0B1971E1-D8E4-46A5-9F3A-21C115080CE1}" destId="{14677088-9C5F-4508-9214-A9F38DEC31C5}" srcOrd="5" destOrd="0" presId="urn:microsoft.com/office/officeart/2005/8/layout/hierarchy4"/>
    <dgm:cxn modelId="{84F6AF18-1CD2-4285-B88B-0500802D65A7}" type="presParOf" srcId="{0B1971E1-D8E4-46A5-9F3A-21C115080CE1}" destId="{198FB9F7-8EDD-48F3-8417-D42638395556}" srcOrd="6" destOrd="0" presId="urn:microsoft.com/office/officeart/2005/8/layout/hierarchy4"/>
    <dgm:cxn modelId="{AB3F6BFB-474B-426C-86EC-F4D40512B3CE}" type="presParOf" srcId="{198FB9F7-8EDD-48F3-8417-D42638395556}" destId="{EF7DDEB7-B340-4D72-BF52-ACDD8D737BAD}" srcOrd="0" destOrd="0" presId="urn:microsoft.com/office/officeart/2005/8/layout/hierarchy4"/>
    <dgm:cxn modelId="{83CA5518-1AA5-4C2D-B71B-0C94CF6F16D8}" type="presParOf" srcId="{198FB9F7-8EDD-48F3-8417-D42638395556}" destId="{C26DABD2-9448-467C-B3D3-21471C691979}" srcOrd="1" destOrd="0" presId="urn:microsoft.com/office/officeart/2005/8/layout/hierarchy4"/>
    <dgm:cxn modelId="{F794D7D5-6353-4253-B8A6-E345CC0D3864}" type="presParOf" srcId="{B44EF556-3E2A-4778-95E2-943E8AB1EE2C}" destId="{C1AC6BFE-8C38-4A92-8E38-37D968AC4E5D}" srcOrd="3" destOrd="0" presId="urn:microsoft.com/office/officeart/2005/8/layout/hierarchy4"/>
    <dgm:cxn modelId="{0CFAC067-7146-4F84-8659-01D0263945B7}" type="presParOf" srcId="{B44EF556-3E2A-4778-95E2-943E8AB1EE2C}" destId="{4643E6AF-0079-4472-92E5-DF1DD573AAE5}" srcOrd="4" destOrd="0" presId="urn:microsoft.com/office/officeart/2005/8/layout/hierarchy4"/>
    <dgm:cxn modelId="{44DA4C22-45CB-40D3-8689-668A3CD196A1}" type="presParOf" srcId="{4643E6AF-0079-4472-92E5-DF1DD573AAE5}" destId="{A553AEC4-B9FD-495B-B8AF-E22A6CA09D03}" srcOrd="0" destOrd="0" presId="urn:microsoft.com/office/officeart/2005/8/layout/hierarchy4"/>
    <dgm:cxn modelId="{5EEDCC96-EE9B-474A-A46D-226270ACABB5}" type="presParOf" srcId="{4643E6AF-0079-4472-92E5-DF1DD573AAE5}" destId="{DF8064DC-BC0F-4040-B058-29FD2A98EADC}" srcOrd="1" destOrd="0" presId="urn:microsoft.com/office/officeart/2005/8/layout/hierarchy4"/>
    <dgm:cxn modelId="{21C12504-8239-48F3-BD00-E7BA3D28C243}" type="presParOf" srcId="{4643E6AF-0079-4472-92E5-DF1DD573AAE5}" destId="{0027B4F8-4564-441B-8ABD-EE27B550A8CC}" srcOrd="2" destOrd="0" presId="urn:microsoft.com/office/officeart/2005/8/layout/hierarchy4"/>
    <dgm:cxn modelId="{FE738B13-0C89-4767-AD2A-2BFB6BF63F20}" type="presParOf" srcId="{0027B4F8-4564-441B-8ABD-EE27B550A8CC}" destId="{98031933-B7CF-457F-8B64-E1910E978983}" srcOrd="0" destOrd="0" presId="urn:microsoft.com/office/officeart/2005/8/layout/hierarchy4"/>
    <dgm:cxn modelId="{56926192-02BA-4578-826F-D8B620A60909}" type="presParOf" srcId="{98031933-B7CF-457F-8B64-E1910E978983}" destId="{2FA3C79E-4D88-4BA2-B6FF-849DB6D17E8F}" srcOrd="0" destOrd="0" presId="urn:microsoft.com/office/officeart/2005/8/layout/hierarchy4"/>
    <dgm:cxn modelId="{93F24E73-2EF5-4627-B325-EB6393FB5613}" type="presParOf" srcId="{98031933-B7CF-457F-8B64-E1910E978983}" destId="{43A419A9-0880-40C1-9F80-99C2A9F7A08A}" srcOrd="1" destOrd="0" presId="urn:microsoft.com/office/officeart/2005/8/layout/hierarchy4"/>
    <dgm:cxn modelId="{8ADFED04-BA97-4171-A0D7-E326B67B2621}" type="presParOf" srcId="{98031933-B7CF-457F-8B64-E1910E978983}" destId="{99EF2680-160A-4F68-93EE-124EA6B92276}" srcOrd="2" destOrd="0" presId="urn:microsoft.com/office/officeart/2005/8/layout/hierarchy4"/>
    <dgm:cxn modelId="{EFC4E19B-A70D-461D-A526-72065248D6B2}" type="presParOf" srcId="{99EF2680-160A-4F68-93EE-124EA6B92276}" destId="{72E69154-9C45-4B9B-A5F3-A75B41FFCFDE}" srcOrd="0" destOrd="0" presId="urn:microsoft.com/office/officeart/2005/8/layout/hierarchy4"/>
    <dgm:cxn modelId="{41C34F74-85D1-4C9C-BC76-DD362704F2BC}" type="presParOf" srcId="{72E69154-9C45-4B9B-A5F3-A75B41FFCFDE}" destId="{1BC9E126-B1FA-48F5-958F-C7C7CB793CF6}" srcOrd="0" destOrd="0" presId="urn:microsoft.com/office/officeart/2005/8/layout/hierarchy4"/>
    <dgm:cxn modelId="{4CFD963C-40D4-4451-B730-46BF9C447A15}" type="presParOf" srcId="{72E69154-9C45-4B9B-A5F3-A75B41FFCFDE}" destId="{0297CF7F-987A-48BD-93F0-0C6ACF764C92}" srcOrd="1" destOrd="0" presId="urn:microsoft.com/office/officeart/2005/8/layout/hierarchy4"/>
    <dgm:cxn modelId="{9646AE09-AB95-44E9-B1FB-2B3AAB82D30C}" type="presParOf" srcId="{99EF2680-160A-4F68-93EE-124EA6B92276}" destId="{6AB74F5A-76CF-4113-ACB2-811AF2200611}" srcOrd="1" destOrd="0" presId="urn:microsoft.com/office/officeart/2005/8/layout/hierarchy4"/>
    <dgm:cxn modelId="{7A2764F2-724F-4733-80AB-E1749C7A0EB1}" type="presParOf" srcId="{99EF2680-160A-4F68-93EE-124EA6B92276}" destId="{22ED5F95-1A02-4520-A606-7DB257C56A15}" srcOrd="2" destOrd="0" presId="urn:microsoft.com/office/officeart/2005/8/layout/hierarchy4"/>
    <dgm:cxn modelId="{A901CB94-525C-4355-8B9C-AA63A5A8C4D1}" type="presParOf" srcId="{22ED5F95-1A02-4520-A606-7DB257C56A15}" destId="{7553AD25-E56D-4F5F-A281-E5A634DC02B6}" srcOrd="0" destOrd="0" presId="urn:microsoft.com/office/officeart/2005/8/layout/hierarchy4"/>
    <dgm:cxn modelId="{35AF7010-A854-4440-8FA2-439DE9A31FEC}" type="presParOf" srcId="{22ED5F95-1A02-4520-A606-7DB257C56A15}" destId="{64262E76-1FD5-4EE3-A111-7F5D19880705}" srcOrd="1" destOrd="0" presId="urn:microsoft.com/office/officeart/2005/8/layout/hierarchy4"/>
    <dgm:cxn modelId="{2DB5ED25-6951-4440-8199-B65D3C42AE89}" type="presParOf" srcId="{0027B4F8-4564-441B-8ABD-EE27B550A8CC}" destId="{CD1B2C8C-0792-43A8-9D90-CD7AF94734C5}" srcOrd="1" destOrd="0" presId="urn:microsoft.com/office/officeart/2005/8/layout/hierarchy4"/>
    <dgm:cxn modelId="{CDFA79B5-DF2E-40E1-BCF9-3E078545AB12}" type="presParOf" srcId="{0027B4F8-4564-441B-8ABD-EE27B550A8CC}" destId="{3B05257C-2156-4A15-B77A-E475D99C23EB}" srcOrd="2" destOrd="0" presId="urn:microsoft.com/office/officeart/2005/8/layout/hierarchy4"/>
    <dgm:cxn modelId="{A2F785B8-36F2-4B83-A000-E247D609EC85}" type="presParOf" srcId="{3B05257C-2156-4A15-B77A-E475D99C23EB}" destId="{29945693-0A4A-4400-AD75-BBBBF06E643C}" srcOrd="0" destOrd="0" presId="urn:microsoft.com/office/officeart/2005/8/layout/hierarchy4"/>
    <dgm:cxn modelId="{42DCBEC2-A2F4-4BF3-9729-7B43F91B4265}" type="presParOf" srcId="{3B05257C-2156-4A15-B77A-E475D99C23EB}" destId="{6E358B8F-88A3-42ED-943F-765F2526BB8B}"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11ACC-E605-405E-8FD3-A466E898DE07}" type="datetimeFigureOut">
              <a:rPr lang="fr-FR" smtClean="0"/>
              <a:t>29/04/2025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AD758-E792-486E-8506-0D1BF7E9A498}" type="slidenum">
              <a:rPr lang="fr-FR" smtClean="0"/>
              <a:t>‹N°›</a:t>
            </a:fld>
            <a:endParaRPr lang="fr-FR"/>
          </a:p>
        </p:txBody>
      </p:sp>
    </p:spTree>
    <p:extLst>
      <p:ext uri="{BB962C8B-B14F-4D97-AF65-F5344CB8AC3E}">
        <p14:creationId xmlns:p14="http://schemas.microsoft.com/office/powerpoint/2010/main" val="50134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a:t>
            </a:fld>
            <a:endParaRPr lang="fr-FR"/>
          </a:p>
        </p:txBody>
      </p:sp>
    </p:spTree>
    <p:extLst>
      <p:ext uri="{BB962C8B-B14F-4D97-AF65-F5344CB8AC3E}">
        <p14:creationId xmlns:p14="http://schemas.microsoft.com/office/powerpoint/2010/main" val="397109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10</a:t>
            </a:fld>
            <a:endParaRPr lang="fr-FR"/>
          </a:p>
        </p:txBody>
      </p:sp>
    </p:spTree>
    <p:extLst>
      <p:ext uri="{BB962C8B-B14F-4D97-AF65-F5344CB8AC3E}">
        <p14:creationId xmlns:p14="http://schemas.microsoft.com/office/powerpoint/2010/main" val="416151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11</a:t>
            </a:fld>
            <a:endParaRPr lang="fr-FR"/>
          </a:p>
        </p:txBody>
      </p:sp>
    </p:spTree>
    <p:extLst>
      <p:ext uri="{BB962C8B-B14F-4D97-AF65-F5344CB8AC3E}">
        <p14:creationId xmlns:p14="http://schemas.microsoft.com/office/powerpoint/2010/main" val="485632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12</a:t>
            </a:fld>
            <a:endParaRPr lang="fr-FR"/>
          </a:p>
        </p:txBody>
      </p:sp>
    </p:spTree>
    <p:extLst>
      <p:ext uri="{BB962C8B-B14F-4D97-AF65-F5344CB8AC3E}">
        <p14:creationId xmlns:p14="http://schemas.microsoft.com/office/powerpoint/2010/main" val="196918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13</a:t>
            </a:fld>
            <a:endParaRPr lang="fr-FR"/>
          </a:p>
        </p:txBody>
      </p:sp>
    </p:spTree>
    <p:extLst>
      <p:ext uri="{BB962C8B-B14F-4D97-AF65-F5344CB8AC3E}">
        <p14:creationId xmlns:p14="http://schemas.microsoft.com/office/powerpoint/2010/main" val="111392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14</a:t>
            </a:fld>
            <a:endParaRPr lang="fr-FR"/>
          </a:p>
        </p:txBody>
      </p:sp>
    </p:spTree>
    <p:extLst>
      <p:ext uri="{BB962C8B-B14F-4D97-AF65-F5344CB8AC3E}">
        <p14:creationId xmlns:p14="http://schemas.microsoft.com/office/powerpoint/2010/main" val="33207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15</a:t>
            </a:fld>
            <a:endParaRPr lang="fr-FR"/>
          </a:p>
        </p:txBody>
      </p:sp>
    </p:spTree>
    <p:extLst>
      <p:ext uri="{BB962C8B-B14F-4D97-AF65-F5344CB8AC3E}">
        <p14:creationId xmlns:p14="http://schemas.microsoft.com/office/powerpoint/2010/main" val="8287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Outil </a:t>
            </a:r>
            <a:r>
              <a:rPr lang="fr-FR" dirty="0" err="1" smtClean="0"/>
              <a:t>inclusiscore</a:t>
            </a:r>
            <a:r>
              <a:rPr lang="fr-FR" dirty="0" smtClean="0"/>
              <a:t> : </a:t>
            </a:r>
          </a:p>
          <a:p>
            <a:endParaRPr lang="fr-FR" dirty="0" smtClean="0"/>
          </a:p>
          <a:p>
            <a:r>
              <a:rPr lang="fr-FR" dirty="0" smtClean="0"/>
              <a:t>L’</a:t>
            </a:r>
            <a:r>
              <a:rPr lang="fr-FR" dirty="0" err="1" smtClean="0"/>
              <a:t>inclusiscore</a:t>
            </a:r>
            <a:r>
              <a:rPr lang="fr-FR" dirty="0" smtClean="0"/>
              <a:t> est un outil qui a été créé il y a deux ans par le Mouvement Associatif à la suite de plusieurs réflexions entre 2018 et 2019 en se disant : au sein même du MA, on des coordinations et fédérations qui sont thématiques et qui travaillent avec des publics différents avec les parties prenantes des structures : </a:t>
            </a:r>
            <a:r>
              <a:rPr lang="fr-FR" dirty="0" err="1" smtClean="0"/>
              <a:t>Animafac</a:t>
            </a:r>
            <a:r>
              <a:rPr lang="fr-FR" dirty="0" smtClean="0"/>
              <a:t> avec les jeunes, CROS pour le domaine du sport…Sauf que malgré la bienveillance, on sait que c’est parfois difficile dans nos structures de penser une inclusion à 360 degrés et le MA et ses membres se sont dits « il y a un défi pour nos </a:t>
            </a:r>
            <a:r>
              <a:rPr lang="fr-FR" dirty="0" err="1" smtClean="0"/>
              <a:t>assos</a:t>
            </a:r>
            <a:r>
              <a:rPr lang="fr-FR" dirty="0" smtClean="0"/>
              <a:t> d’être inclusifs au sens large » et on doit mettre en œuvre ce principe dans nos organisations.</a:t>
            </a:r>
          </a:p>
          <a:p>
            <a:endParaRPr lang="fr-FR" dirty="0" smtClean="0"/>
          </a:p>
          <a:p>
            <a:r>
              <a:rPr lang="fr-FR" dirty="0" smtClean="0"/>
              <a:t>On a été accompagnés par un chercheur, pour réfléchir à comment est-ce qu’on pouvait accompagner nos associations qui ne sont pas inclusives par nature pour qu’elles le deviennent ou en tout cas, prennent plus largement en compte l’ensemble des personnes quel que soit leur trajectoire et parcours de vie. On s’est rendus compte que si nos associations pouvaient se dire inclusives sur une typologie de personnes, elles ne l’étaient pas forcément sur toutes (en tant </a:t>
            </a:r>
            <a:r>
              <a:rPr lang="fr-FR" dirty="0" err="1" smtClean="0"/>
              <a:t>qu’asso</a:t>
            </a:r>
            <a:r>
              <a:rPr lang="fr-FR" dirty="0" smtClean="0"/>
              <a:t> pour jeunes, réfléchir aussi à handicap, étrangers…) : il faut un outil qui accompagne les associations à réfléchir là-dessus. </a:t>
            </a:r>
          </a:p>
          <a:p>
            <a:r>
              <a:rPr lang="fr-FR" dirty="0" smtClean="0"/>
              <a:t>Pour ce faire, c’est l’</a:t>
            </a:r>
            <a:r>
              <a:rPr lang="fr-FR" dirty="0" err="1" smtClean="0"/>
              <a:t>inclusiscore</a:t>
            </a:r>
            <a:r>
              <a:rPr lang="fr-FR" dirty="0" smtClean="0"/>
              <a:t> qui a été créé. L’objectif est de se poser toutes ces questions. C’est un outil qui a un usage interne, qui a été créé pour se poser des questions dans ses gouvernances avec plusieurs acteurs et qui est un peu un outil d’autoévaluation donnant une photographie à un instant T de la manière dont on peut se positionner face à ces sujets. </a:t>
            </a: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16</a:t>
            </a:fld>
            <a:endParaRPr lang="fr-FR"/>
          </a:p>
        </p:txBody>
      </p:sp>
    </p:spTree>
    <p:extLst>
      <p:ext uri="{BB962C8B-B14F-4D97-AF65-F5344CB8AC3E}">
        <p14:creationId xmlns:p14="http://schemas.microsoft.com/office/powerpoint/2010/main" val="137762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Conseil : le faire soit avec plusieurs personnes à des moments différents. Cela permet de voir si tout le monde a la même conscience de comment son </a:t>
            </a:r>
            <a:r>
              <a:rPr lang="fr-FR" dirty="0" err="1" smtClean="0"/>
              <a:t>asso</a:t>
            </a:r>
            <a:r>
              <a:rPr lang="fr-FR" dirty="0" smtClean="0"/>
              <a:t> est inclusive ou pas. Ou alors, le faire en collectif pour pouvoir susciter du débat et pouvoir définir aussi collectivement nos angles d’attaque et d’amélioration. </a:t>
            </a:r>
          </a:p>
          <a:p>
            <a:r>
              <a:rPr lang="fr-FR" dirty="0" smtClean="0"/>
              <a:t>Il y a 22 questions et 3 typologies de question :</a:t>
            </a:r>
          </a:p>
          <a:p>
            <a:r>
              <a:rPr lang="fr-FR" dirty="0" smtClean="0"/>
              <a:t>-	Le projet </a:t>
            </a:r>
            <a:r>
              <a:rPr lang="fr-FR" dirty="0" err="1" smtClean="0"/>
              <a:t>asso</a:t>
            </a:r>
            <a:r>
              <a:rPr lang="fr-FR" dirty="0" smtClean="0"/>
              <a:t> : comment </a:t>
            </a:r>
            <a:r>
              <a:rPr lang="fr-FR" dirty="0" err="1" smtClean="0"/>
              <a:t>a-t-il</a:t>
            </a:r>
            <a:r>
              <a:rPr lang="fr-FR" dirty="0" smtClean="0"/>
              <a:t> été pensé </a:t>
            </a:r>
          </a:p>
          <a:p>
            <a:r>
              <a:rPr lang="fr-FR" dirty="0" smtClean="0"/>
              <a:t>-	L’ouverture à tous : comment on est ouvert au public</a:t>
            </a:r>
          </a:p>
          <a:p>
            <a:r>
              <a:rPr lang="fr-FR" dirty="0" smtClean="0"/>
              <a:t>-	La gouvernance : Comment on a pensé les conseils d’administration  </a:t>
            </a:r>
          </a:p>
          <a:p>
            <a:endParaRPr lang="fr-FR" dirty="0" smtClean="0"/>
          </a:p>
          <a:p>
            <a:endParaRPr lang="fr-FR" dirty="0" smtClean="0"/>
          </a:p>
          <a:p>
            <a:r>
              <a:rPr lang="fr-FR" dirty="0" smtClean="0"/>
              <a:t>Quelques questions qui peuvent apparaître : on a des questions sur l’âge, sur l’accueil de nos bénévoles est ce que tout le monde a accès aux infos qu’on diffuse, est ce qu’on s’est posé la question du sexisme, de l’homophobie qui peut potentiellement régner dans nos discussions…Bref des questions qui permettre de réfléchir à « est ce qu’on a pensé à ça, et comment on fait ? ».</a:t>
            </a:r>
          </a:p>
          <a:p>
            <a:endParaRPr lang="fr-FR" dirty="0" smtClean="0"/>
          </a:p>
          <a:p>
            <a:r>
              <a:rPr lang="fr-FR" dirty="0" smtClean="0"/>
              <a:t>1.	Votre association accueille-t-elle régulièrement des personnes qui découvrent l’engagement associatif pour la première fois ?</a:t>
            </a:r>
          </a:p>
          <a:p>
            <a:r>
              <a:rPr lang="fr-FR" dirty="0" smtClean="0"/>
              <a:t>2.	Les conditions de missions proposées par votre association peuvent-elles permettre à des personnes en situation de handicap de s’engager pleinement ?</a:t>
            </a:r>
          </a:p>
          <a:p>
            <a:r>
              <a:rPr lang="fr-FR" dirty="0" smtClean="0"/>
              <a:t>3.	Pensez-vous que votre association témoigne d’une diversité en termes d’origine sociale ?</a:t>
            </a:r>
          </a:p>
          <a:p>
            <a:r>
              <a:rPr lang="fr-FR" dirty="0" smtClean="0"/>
              <a:t>4.	Avez-vous discuté/pris en compte la question de la lutte contre l’homophobie, la </a:t>
            </a:r>
            <a:r>
              <a:rPr lang="fr-FR" dirty="0" err="1" smtClean="0"/>
              <a:t>transphobie</a:t>
            </a:r>
            <a:r>
              <a:rPr lang="fr-FR" dirty="0" smtClean="0"/>
              <a:t> et de la haine anti-LGBT dans votre association ?</a:t>
            </a:r>
          </a:p>
          <a:p>
            <a:endParaRPr lang="fr-FR" dirty="0" smtClean="0"/>
          </a:p>
          <a:p>
            <a:r>
              <a:rPr lang="fr-FR" dirty="0" smtClean="0"/>
              <a:t>&gt; 22 questions à répondre, et ensuite, vous arrivez à une évaluation qui permet d’avoir un score sur 132 : permet de situer par rapport aux autres </a:t>
            </a:r>
            <a:r>
              <a:rPr lang="fr-FR" dirty="0" err="1" smtClean="0"/>
              <a:t>asso</a:t>
            </a:r>
            <a:r>
              <a:rPr lang="fr-FR" dirty="0" smtClean="0"/>
              <a:t>, de voir là où y a besoin de travailler un peu plus. En gros, c’est donner des outils et se situer par rapport à un panel d’associations.</a:t>
            </a:r>
          </a:p>
          <a:p>
            <a:endParaRPr lang="fr-FR" dirty="0" smtClean="0"/>
          </a:p>
          <a:p>
            <a:r>
              <a:rPr lang="fr-FR" dirty="0" smtClean="0"/>
              <a:t>Une fois qu’on a ça : comment on prend en main cette question-là, et pour cela, on a réuni pas mal de ressources qui sont à votre dispo sur plusieurs thématiques (le travail avec les publics, l’ouverture…)</a:t>
            </a:r>
          </a:p>
          <a:p>
            <a:r>
              <a:rPr lang="fr-FR" dirty="0" smtClean="0"/>
              <a:t>C’est une base de ressources qui est régulièrement alimentée, mises en œuvre par acteurs spécialisés, par des expérimentations locales / nationales…Et l’objectif c’est de pouvoir trouver le + de ressources possibles pour vous questionner et vous aussi, envoyer des ressources à partager entre associatifs.</a:t>
            </a:r>
          </a:p>
          <a:p>
            <a:r>
              <a:rPr lang="fr-FR" dirty="0" smtClean="0"/>
              <a:t>Ça ne fait pas tout, ça nécessite de répondre sincèrement (certes, pas toujours évident car il y a des questions qu’on ne se pose pas dans nos pratiques). </a:t>
            </a:r>
          </a:p>
          <a:p>
            <a:endParaRPr lang="fr-FR" dirty="0" smtClean="0"/>
          </a:p>
          <a:p>
            <a:r>
              <a:rPr lang="fr-FR" dirty="0" smtClean="0"/>
              <a:t>Vous pouvez accompagner les membres du CA : voilà cet outil existe, il pose plein de questions notamment sur comment nos associations œuvrent pour l’intérêt général et font office d’acteurs bienveillants : on peut faire se test pour voir comment on se positionne, comment on avance. </a:t>
            </a:r>
          </a:p>
          <a:p>
            <a:endParaRPr lang="fr-FR" dirty="0" smtClean="0"/>
          </a:p>
          <a:p>
            <a:r>
              <a:rPr lang="fr-FR" dirty="0" smtClean="0"/>
              <a:t>Ce qui peut être intéressant, c’est d’aborder ces questionnements avec le reste de l’équipe et nourrir l’échange/le débat. Ça peut aller vite quand on le fait tout seul, mais pas forcément le plus intéressant car on se confronte par au collectif.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17</a:t>
            </a:fld>
            <a:endParaRPr lang="fr-FR"/>
          </a:p>
        </p:txBody>
      </p:sp>
    </p:spTree>
    <p:extLst>
      <p:ext uri="{BB962C8B-B14F-4D97-AF65-F5344CB8AC3E}">
        <p14:creationId xmlns:p14="http://schemas.microsoft.com/office/powerpoint/2010/main" val="364228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kern="1200" dirty="0" smtClean="0">
                <a:solidFill>
                  <a:schemeClr val="tx1"/>
                </a:solidFill>
                <a:effectLst/>
                <a:latin typeface="+mn-lt"/>
                <a:ea typeface="+mn-ea"/>
                <a:cs typeface="+mn-cs"/>
              </a:rPr>
              <a:t>LMA </a:t>
            </a:r>
            <a:r>
              <a:rPr lang="fr-FR" sz="1200" kern="1200" dirty="0" err="1" smtClean="0">
                <a:solidFill>
                  <a:schemeClr val="tx1"/>
                </a:solidFill>
                <a:effectLst/>
                <a:latin typeface="+mn-lt"/>
                <a:ea typeface="+mn-ea"/>
                <a:cs typeface="+mn-cs"/>
              </a:rPr>
              <a:t>HdF</a:t>
            </a:r>
            <a:r>
              <a:rPr lang="fr-FR" sz="1200" kern="1200" dirty="0" smtClean="0">
                <a:solidFill>
                  <a:schemeClr val="tx1"/>
                </a:solidFill>
                <a:effectLst/>
                <a:latin typeface="+mn-lt"/>
                <a:ea typeface="+mn-ea"/>
                <a:cs typeface="+mn-cs"/>
              </a:rPr>
              <a:t> a commandité une enquête auprès de l'ORVA, afin d'analyser les freins et leviers de l'engagement associatif en collectant des données au travers d'une enquête par questionnaire, auprès des associations des Hauts-de-France. Au total, 726 associations ont répondu au questionnaire. Nous avons donc pu dresser et présenter un état des lieux des grandes tendances territoriales en termes d'engagement bénévole.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D’un point de vue général, selon une enquête de </a:t>
            </a:r>
            <a:r>
              <a:rPr lang="fr-FR" sz="1200" i="1" kern="1200" dirty="0" err="1" smtClean="0">
                <a:solidFill>
                  <a:schemeClr val="tx1"/>
                </a:solidFill>
                <a:effectLst/>
                <a:latin typeface="+mn-lt"/>
                <a:ea typeface="+mn-ea"/>
                <a:cs typeface="+mn-cs"/>
              </a:rPr>
              <a:t>Recherches&amp;Solidarités</a:t>
            </a:r>
            <a:r>
              <a:rPr lang="fr-FR" sz="1200" kern="1200" dirty="0" smtClean="0">
                <a:solidFill>
                  <a:schemeClr val="tx1"/>
                </a:solidFill>
                <a:effectLst/>
                <a:latin typeface="+mn-lt"/>
                <a:ea typeface="+mn-ea"/>
                <a:cs typeface="+mn-cs"/>
              </a:rPr>
              <a:t>, l’engagement des français.es a diminué entre 2019 et 2022. La baisse est d’autant plus importante pour les bénévoles de 65 ans et +, catégorie la plus représentée dans le bénévolat associatif, et particulièrement dans les gouvernances associatives. Concernant la fréquence du bénévolat, on note que les personnes les plus engagées (au moins 1 fois par semaine) sont celles qui connaissent la baisse d’activité la plus importante. Le bénévolat ponctuel lui, a plutôt tendance à se maintenir.</a:t>
            </a:r>
          </a:p>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21</a:t>
            </a:fld>
            <a:endParaRPr lang="fr-FR"/>
          </a:p>
        </p:txBody>
      </p:sp>
    </p:spTree>
    <p:extLst>
      <p:ext uri="{BB962C8B-B14F-4D97-AF65-F5344CB8AC3E}">
        <p14:creationId xmlns:p14="http://schemas.microsoft.com/office/powerpoint/2010/main" val="332041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L’un des enjeux de cette enquête était de questionner les freins, notamment dans le passage du bénévolat de terrain au bénévolat de gouvernance. Il nous a semblé pertinent d’analyser ces données de manière croisée avec le statut employeur ou non des structures, tant les enjeux peuvent parfois être différents. </a:t>
            </a:r>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22</a:t>
            </a:fld>
            <a:endParaRPr lang="fr-FR"/>
          </a:p>
        </p:txBody>
      </p:sp>
    </p:spTree>
    <p:extLst>
      <p:ext uri="{BB962C8B-B14F-4D97-AF65-F5344CB8AC3E}">
        <p14:creationId xmlns:p14="http://schemas.microsoft.com/office/powerpoint/2010/main" val="213624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a:t>
            </a:fld>
            <a:endParaRPr lang="fr-FR"/>
          </a:p>
        </p:txBody>
      </p:sp>
    </p:spTree>
    <p:extLst>
      <p:ext uri="{BB962C8B-B14F-4D97-AF65-F5344CB8AC3E}">
        <p14:creationId xmlns:p14="http://schemas.microsoft.com/office/powerpoint/2010/main" val="305454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grande partie des associations reste sur un modèle de gouvernance classique qui s’organise autour d’un conseil d’administration et d’un bureau composé des postes de présidents, secrétaires, trésoriers. On pense souvent qu’il s’agit d’une forme légale et les associations peuvent être mises en difficultés dans leurs démarches administratives (dépôts en préfecture, demandes de subventions) quand elles adoptent un schéma différent. La loi 1901 est beaucoup plus souple à ce sujet et permet d’adopter d’autres formes de gouvernance. Les associations innovent de ce point de vue avec des gouvernances collégiales, des présidences tournantes etc. </a:t>
            </a:r>
          </a:p>
          <a:p>
            <a:r>
              <a:rPr lang="fr-FR" dirty="0" smtClean="0"/>
              <a:t>Ces formes de gouvernances permettent d’amoindrir l’aspect chronophage, la peur des responsabilités. S’il ne s’agit pas d’un remède miracle, nous constatons une corrélation statistique : </a:t>
            </a:r>
          </a:p>
          <a:p>
            <a:r>
              <a:rPr lang="fr-FR" dirty="0" smtClean="0"/>
              <a:t>- Une gouvernance collective diminue de 15 points les difficultés de recrutement de bénévoles de terrain </a:t>
            </a:r>
          </a:p>
          <a:p>
            <a:r>
              <a:rPr lang="fr-FR" dirty="0" smtClean="0"/>
              <a:t>- Elle diminue de 22 points les difficultés de recrutement dans la gouvernance </a:t>
            </a:r>
          </a:p>
          <a:p>
            <a:r>
              <a:rPr lang="fr-FR" dirty="0" smtClean="0"/>
              <a:t>Les responsabilités étant d'avantage partagées, ce type de modèle permet de lever certains des principaux freins tels que le temps ou la peur des responsabilités. Repenser les modèles de gouvernance constitue donc un véritable levier pour inclure l'ensemble des acteurs et actrices au cœur des projets associatifs.</a:t>
            </a:r>
          </a:p>
          <a:p>
            <a:endParaRPr lang="fr-FR" dirty="0" smtClean="0"/>
          </a:p>
          <a:p>
            <a:r>
              <a:rPr lang="fr-FR" dirty="0" smtClean="0"/>
              <a:t>Malgré l’impact de la crise sanitaire sur le bénévolat, il existe de réelles pistes et leviers pour développer, accompagner et renforcer l’engagement de toutes et tous. La vigilance se situe particulièrement du côté de l’évolution de nos modèles associatifs, notamment pour anticiper trois phénomènes : </a:t>
            </a:r>
          </a:p>
          <a:p>
            <a:r>
              <a:rPr lang="fr-FR" dirty="0" smtClean="0"/>
              <a:t>-	L’arrivée de bénévoles plus jeunes et plus militant.es ;</a:t>
            </a:r>
          </a:p>
          <a:p>
            <a:r>
              <a:rPr lang="fr-FR" dirty="0" smtClean="0"/>
              <a:t>-	La recherche d’un fonctionnement plus collectif dans la gouvernance ;</a:t>
            </a:r>
          </a:p>
          <a:p>
            <a:r>
              <a:rPr lang="fr-FR" dirty="0" smtClean="0"/>
              <a:t>-	La nécessité de rendre le bénévolat plus inclusif </a:t>
            </a:r>
          </a:p>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25</a:t>
            </a:fld>
            <a:endParaRPr lang="fr-FR"/>
          </a:p>
        </p:txBody>
      </p:sp>
    </p:spTree>
    <p:extLst>
      <p:ext uri="{BB962C8B-B14F-4D97-AF65-F5344CB8AC3E}">
        <p14:creationId xmlns:p14="http://schemas.microsoft.com/office/powerpoint/2010/main" val="3636968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dirty="0" smtClean="0">
                <a:solidFill>
                  <a:schemeClr val="tx1"/>
                </a:solidFill>
                <a:effectLst/>
                <a:latin typeface="+mn-lt"/>
                <a:ea typeface="+mn-ea"/>
                <a:cs typeface="+mn-cs"/>
              </a:rPr>
              <a:t>Réduction des écarts</a:t>
            </a:r>
            <a:r>
              <a:rPr lang="fr-FR" sz="1200" b="0" kern="1200" baseline="0" dirty="0" smtClean="0">
                <a:solidFill>
                  <a:schemeClr val="tx1"/>
                </a:solidFill>
                <a:effectLst/>
                <a:latin typeface="+mn-lt"/>
                <a:ea typeface="+mn-ea"/>
                <a:cs typeface="+mn-cs"/>
              </a:rPr>
              <a:t> de mobilisation selon le genre car un retour au niveau d’avant covid pour les femmes</a:t>
            </a:r>
          </a:p>
          <a:p>
            <a:r>
              <a:rPr lang="fr-FR" sz="1200" b="0" kern="1200" baseline="0" dirty="0" smtClean="0">
                <a:solidFill>
                  <a:schemeClr val="tx1"/>
                </a:solidFill>
                <a:effectLst/>
                <a:latin typeface="+mn-lt"/>
                <a:ea typeface="+mn-ea"/>
                <a:cs typeface="+mn-cs"/>
              </a:rPr>
              <a:t>Si l’on regarde par tranche d’âge, on constate une diminution du bénévolat variable avec cependant une hausse très importante chez le 15-34 et dans une moindre mesure chez les 35-49</a:t>
            </a:r>
          </a:p>
          <a:p>
            <a:r>
              <a:rPr lang="fr-FR" sz="1200" b="1" kern="1200" baseline="0" dirty="0" smtClean="0">
                <a:solidFill>
                  <a:schemeClr val="tx1"/>
                </a:solidFill>
                <a:effectLst/>
                <a:latin typeface="+mn-lt"/>
                <a:ea typeface="+mn-ea"/>
                <a:cs typeface="+mn-cs"/>
                <a:sym typeface="Wingdings" panose="05000000000000000000" pitchFamily="2" charset="2"/>
              </a:rPr>
              <a:t> On constate une diminution de l’engagement chez les 65 ans et plus, bien que ce niveau soit le plus. Il est donc important de réfléchir aux modalités d’intégration des 15-49 dans les instances de gouvernances afin d’anticiper les départs des 65 ans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26</a:t>
            </a:fld>
            <a:endParaRPr lang="fr-FR"/>
          </a:p>
        </p:txBody>
      </p:sp>
    </p:spTree>
    <p:extLst>
      <p:ext uri="{BB962C8B-B14F-4D97-AF65-F5344CB8AC3E}">
        <p14:creationId xmlns:p14="http://schemas.microsoft.com/office/powerpoint/2010/main" val="235504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On</a:t>
            </a:r>
            <a:r>
              <a:rPr lang="fr-FR" sz="1200" kern="1200" baseline="0" dirty="0" smtClean="0">
                <a:solidFill>
                  <a:schemeClr val="tx1"/>
                </a:solidFill>
                <a:effectLst/>
                <a:latin typeface="+mn-lt"/>
                <a:ea typeface="+mn-ea"/>
                <a:cs typeface="+mn-cs"/>
              </a:rPr>
              <a:t> constate ici que parmi les bénévoles les plus </a:t>
            </a:r>
            <a:r>
              <a:rPr lang="fr-FR" sz="1200" kern="1200" baseline="0" dirty="0" err="1" smtClean="0">
                <a:solidFill>
                  <a:schemeClr val="tx1"/>
                </a:solidFill>
                <a:effectLst/>
                <a:latin typeface="+mn-lt"/>
                <a:ea typeface="+mn-ea"/>
                <a:cs typeface="+mn-cs"/>
              </a:rPr>
              <a:t>présent.e.s</a:t>
            </a:r>
            <a:r>
              <a:rPr lang="fr-FR" sz="1200" kern="1200" baseline="0" dirty="0" smtClean="0">
                <a:solidFill>
                  <a:schemeClr val="tx1"/>
                </a:solidFill>
                <a:effectLst/>
                <a:latin typeface="+mn-lt"/>
                <a:ea typeface="+mn-ea"/>
                <a:cs typeface="+mn-cs"/>
              </a:rPr>
              <a:t> dans les associations, la part des jeunes augmente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27</a:t>
            </a:fld>
            <a:endParaRPr lang="fr-FR"/>
          </a:p>
        </p:txBody>
      </p:sp>
    </p:spTree>
    <p:extLst>
      <p:ext uri="{BB962C8B-B14F-4D97-AF65-F5344CB8AC3E}">
        <p14:creationId xmlns:p14="http://schemas.microsoft.com/office/powerpoint/2010/main" val="34265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3</a:t>
            </a:fld>
            <a:endParaRPr lang="fr-FR"/>
          </a:p>
        </p:txBody>
      </p:sp>
    </p:spTree>
    <p:extLst>
      <p:ext uri="{BB962C8B-B14F-4D97-AF65-F5344CB8AC3E}">
        <p14:creationId xmlns:p14="http://schemas.microsoft.com/office/powerpoint/2010/main" val="526033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4</a:t>
            </a:fld>
            <a:endParaRPr lang="fr-FR"/>
          </a:p>
        </p:txBody>
      </p:sp>
    </p:spTree>
    <p:extLst>
      <p:ext uri="{BB962C8B-B14F-4D97-AF65-F5344CB8AC3E}">
        <p14:creationId xmlns:p14="http://schemas.microsoft.com/office/powerpoint/2010/main" val="29442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5</a:t>
            </a:fld>
            <a:endParaRPr lang="fr-FR"/>
          </a:p>
        </p:txBody>
      </p:sp>
    </p:spTree>
    <p:extLst>
      <p:ext uri="{BB962C8B-B14F-4D97-AF65-F5344CB8AC3E}">
        <p14:creationId xmlns:p14="http://schemas.microsoft.com/office/powerpoint/2010/main" val="285304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6</a:t>
            </a:fld>
            <a:endParaRPr lang="fr-FR"/>
          </a:p>
        </p:txBody>
      </p:sp>
    </p:spTree>
    <p:extLst>
      <p:ext uri="{BB962C8B-B14F-4D97-AF65-F5344CB8AC3E}">
        <p14:creationId xmlns:p14="http://schemas.microsoft.com/office/powerpoint/2010/main" val="9429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7</a:t>
            </a:fld>
            <a:endParaRPr lang="fr-FR"/>
          </a:p>
        </p:txBody>
      </p:sp>
    </p:spTree>
    <p:extLst>
      <p:ext uri="{BB962C8B-B14F-4D97-AF65-F5344CB8AC3E}">
        <p14:creationId xmlns:p14="http://schemas.microsoft.com/office/powerpoint/2010/main" val="688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8</a:t>
            </a:fld>
            <a:endParaRPr lang="fr-FR"/>
          </a:p>
        </p:txBody>
      </p:sp>
    </p:spTree>
    <p:extLst>
      <p:ext uri="{BB962C8B-B14F-4D97-AF65-F5344CB8AC3E}">
        <p14:creationId xmlns:p14="http://schemas.microsoft.com/office/powerpoint/2010/main" val="97989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CAD758-E792-486E-8506-0D1BF7E9A498}" type="slidenum">
              <a:rPr lang="fr-FR" smtClean="0"/>
              <a:t>9</a:t>
            </a:fld>
            <a:endParaRPr lang="fr-FR"/>
          </a:p>
        </p:txBody>
      </p:sp>
    </p:spTree>
    <p:extLst>
      <p:ext uri="{BB962C8B-B14F-4D97-AF65-F5344CB8AC3E}">
        <p14:creationId xmlns:p14="http://schemas.microsoft.com/office/powerpoint/2010/main" val="280183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21/09/2023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17320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21/09/2023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305794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21/09/2023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31577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21/09/2023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37183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21/09/2023</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2024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21/09/2023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408993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21/09/2023</a:t>
            </a:r>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8554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21/09/2023</a:t>
            </a:r>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24008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25923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21/09/2023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165907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21/09/2023</a:t>
            </a:r>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18EB25-D3D6-4B5C-9874-7159ED3AA4A6}" type="slidenum">
              <a:rPr lang="fr-FR" smtClean="0"/>
              <a:t>‹N°›</a:t>
            </a:fld>
            <a:endParaRPr lang="fr-FR"/>
          </a:p>
        </p:txBody>
      </p:sp>
    </p:spTree>
    <p:extLst>
      <p:ext uri="{BB962C8B-B14F-4D97-AF65-F5344CB8AC3E}">
        <p14:creationId xmlns:p14="http://schemas.microsoft.com/office/powerpoint/2010/main" val="277049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21/09/2023</a:t>
            </a:r>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8EB25-D3D6-4B5C-9874-7159ED3AA4A6}" type="slidenum">
              <a:rPr lang="fr-FR" smtClean="0"/>
              <a:t>‹N°›</a:t>
            </a:fld>
            <a:endParaRPr lang="fr-FR"/>
          </a:p>
        </p:txBody>
      </p:sp>
    </p:spTree>
    <p:extLst>
      <p:ext uri="{BB962C8B-B14F-4D97-AF65-F5344CB8AC3E}">
        <p14:creationId xmlns:p14="http://schemas.microsoft.com/office/powerpoint/2010/main" val="363684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Claire.collet@lmahdf.org" TargetMode="External"/><Relationship Id="rId5" Type="http://schemas.openxmlformats.org/officeDocument/2006/relationships/hyperlink" Target="mailto:Louise.claus@lmahdf.or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requapass.eu/"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dla-hdf.org/comment-etre-accompag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hyperlink" Target="mailto:Claire.collet@lmahdf.org" TargetMode="External"/><Relationship Id="rId4" Type="http://schemas.openxmlformats.org/officeDocument/2006/relationships/hyperlink" Target="mailto:Louise.claus@lmahdf.or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nma.fr/ressources/le-petit-manuel-de-l-engagement-l-engagement-a-portee-de-tous" TargetMode="External"/><Relationship Id="rId5" Type="http://schemas.openxmlformats.org/officeDocument/2006/relationships/hyperlink" Target="https://ressources.dla-hdf.org/ressource/renouvellement-des-gouvernances-associatives-outil-8/"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a:t>
            </a:fld>
            <a:endParaRPr lang="fr-FR"/>
          </a:p>
        </p:txBody>
      </p:sp>
      <p:sp>
        <p:nvSpPr>
          <p:cNvPr id="8" name="ZoneTexte 7"/>
          <p:cNvSpPr txBox="1"/>
          <p:nvPr/>
        </p:nvSpPr>
        <p:spPr>
          <a:xfrm>
            <a:off x="5556106" y="3180511"/>
            <a:ext cx="4538870" cy="2769989"/>
          </a:xfrm>
          <a:prstGeom prst="rect">
            <a:avLst/>
          </a:prstGeom>
          <a:noFill/>
        </p:spPr>
        <p:txBody>
          <a:bodyPr wrap="square" rtlCol="0">
            <a:spAutoFit/>
          </a:bodyPr>
          <a:lstStyle/>
          <a:p>
            <a:r>
              <a:rPr lang="fr-FR" sz="2800" b="1" dirty="0" smtClean="0"/>
              <a:t>Comment anticiper le départ et remplacer des </a:t>
            </a:r>
            <a:r>
              <a:rPr lang="fr-FR" sz="2800" b="1" dirty="0" err="1" smtClean="0"/>
              <a:t>administrateur.ice.s</a:t>
            </a:r>
            <a:r>
              <a:rPr lang="fr-FR" sz="2800" b="1" dirty="0" smtClean="0"/>
              <a:t> ? </a:t>
            </a:r>
          </a:p>
          <a:p>
            <a:r>
              <a:rPr lang="fr-FR" dirty="0" smtClean="0"/>
              <a:t>______</a:t>
            </a:r>
          </a:p>
          <a:p>
            <a:r>
              <a:rPr lang="fr-FR" dirty="0" smtClean="0"/>
              <a:t>21 septembre 2023 14h – 17h</a:t>
            </a:r>
          </a:p>
          <a:p>
            <a:endParaRPr lang="fr-FR" dirty="0"/>
          </a:p>
          <a:p>
            <a:r>
              <a:rPr lang="fr-FR" dirty="0" smtClean="0">
                <a:hlinkClick r:id="rId5"/>
              </a:rPr>
              <a:t>Louise.claus@lmahdf.org</a:t>
            </a:r>
            <a:endParaRPr lang="fr-FR" dirty="0" smtClean="0"/>
          </a:p>
          <a:p>
            <a:r>
              <a:rPr lang="fr-FR" dirty="0" smtClean="0">
                <a:hlinkClick r:id="rId6"/>
              </a:rPr>
              <a:t>Claire.collet@lmahdf.org</a:t>
            </a:r>
            <a:r>
              <a:rPr lang="fr-FR" dirty="0" smtClean="0"/>
              <a:t>  </a:t>
            </a:r>
            <a:endParaRPr lang="fr-FR" dirty="0"/>
          </a:p>
        </p:txBody>
      </p:sp>
      <p:sp>
        <p:nvSpPr>
          <p:cNvPr id="9" name="Rectangle 8"/>
          <p:cNvSpPr/>
          <p:nvPr/>
        </p:nvSpPr>
        <p:spPr>
          <a:xfrm>
            <a:off x="1242258" y="820068"/>
            <a:ext cx="8250255" cy="2123658"/>
          </a:xfrm>
          <a:prstGeom prst="rect">
            <a:avLst/>
          </a:prstGeom>
        </p:spPr>
        <p:txBody>
          <a:bodyPr wrap="square">
            <a:spAutoFit/>
          </a:bodyPr>
          <a:lstStyle/>
          <a:p>
            <a:r>
              <a:rPr lang="fr-FR" sz="4400" b="1" dirty="0" smtClean="0">
                <a:solidFill>
                  <a:srgbClr val="D75256"/>
                </a:solidFill>
              </a:rPr>
              <a:t>Atelier de la conférence ESS – Renouvellement des gouvernances associatives</a:t>
            </a:r>
            <a:endParaRPr lang="fr-FR" sz="4400" dirty="0">
              <a:solidFill>
                <a:srgbClr val="D75256"/>
              </a:solidFill>
            </a:endParaRPr>
          </a:p>
        </p:txBody>
      </p:sp>
    </p:spTree>
    <p:extLst>
      <p:ext uri="{BB962C8B-B14F-4D97-AF65-F5344CB8AC3E}">
        <p14:creationId xmlns:p14="http://schemas.microsoft.com/office/powerpoint/2010/main" val="1837073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10</a:t>
            </a:fld>
            <a:endParaRPr lang="fr-FR" dirty="0"/>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70412" y="1206590"/>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algn="l">
              <a:buClr>
                <a:srgbClr val="D75256"/>
              </a:buClr>
            </a:pPr>
            <a:r>
              <a:rPr lang="fr-FR" sz="2400" dirty="0" smtClean="0">
                <a:solidFill>
                  <a:srgbClr val="1C1A42"/>
                </a:solidFill>
                <a:latin typeface="Helvetica" pitchFamily="2" charset="0"/>
              </a:rPr>
              <a:t>Quels outils peuvent être mis en place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Outils de présentation de l’association (projet associatif, livret d’accueil…)</a:t>
            </a: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Outil de cadrage de l’engagement : définir votre besoin d’engagement (fiche de mission)</a:t>
            </a: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Argumentaire – </a:t>
            </a:r>
            <a:r>
              <a:rPr lang="fr-FR" sz="2400" dirty="0" smtClean="0">
                <a:solidFill>
                  <a:srgbClr val="1C1A42"/>
                </a:solidFill>
                <a:latin typeface="Helvetica" pitchFamily="2" charset="0"/>
                <a:hlinkClick r:id="rId5"/>
              </a:rPr>
              <a:t>Valorisation du bénévolat chez les actifs </a:t>
            </a:r>
            <a:r>
              <a:rPr lang="fr-FR" sz="2400" dirty="0" smtClean="0">
                <a:solidFill>
                  <a:srgbClr val="1C1A42"/>
                </a:solidFill>
                <a:latin typeface="Helvetica" pitchFamily="2" charset="0"/>
              </a:rPr>
              <a:t>ou chez les jeunes</a:t>
            </a: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Identifier des personnes externes à l’association : exemple d’argumentaire </a:t>
            </a:r>
          </a:p>
          <a:p>
            <a:pPr marL="800100" lvl="1" indent="-342900">
              <a:buClr>
                <a:srgbClr val="D75256"/>
              </a:buClr>
              <a:buFont typeface="Wingdings" panose="05000000000000000000" pitchFamily="2" charset="2"/>
              <a:buChar char="§"/>
            </a:pPr>
            <a:endParaRPr lang="fr-FR" sz="2400" dirty="0" smtClean="0">
              <a:solidFill>
                <a:srgbClr val="1C1A42"/>
              </a:solidFill>
              <a:latin typeface="Helvetica" pitchFamily="2" charset="0"/>
            </a:endParaRPr>
          </a:p>
          <a:p>
            <a:pPr marL="800100" lvl="1" indent="-342900">
              <a:buClr>
                <a:srgbClr val="D75256"/>
              </a:buClr>
              <a:buFont typeface="Wingdings" panose="05000000000000000000" pitchFamily="2" charset="2"/>
              <a:buChar char="§"/>
            </a:pPr>
            <a:endParaRPr lang="fr-FR" sz="2400" dirty="0" smtClean="0">
              <a:solidFill>
                <a:srgbClr val="1C1A42"/>
              </a:solidFill>
              <a:latin typeface="Helvetica" pitchFamily="2" charset="0"/>
            </a:endParaRPr>
          </a:p>
        </p:txBody>
      </p:sp>
      <p:sp>
        <p:nvSpPr>
          <p:cNvPr id="11"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2</a:t>
            </a:r>
            <a:r>
              <a:rPr lang="fr-FR" sz="2800" b="1" dirty="0" smtClean="0">
                <a:solidFill>
                  <a:srgbClr val="E7344C"/>
                </a:solidFill>
              </a:rPr>
              <a:t> - Comment identifier de nouvelles personnes ?</a:t>
            </a:r>
            <a:endParaRPr lang="fr-FR" sz="2800" b="1" dirty="0">
              <a:solidFill>
                <a:srgbClr val="E7344C"/>
              </a:solidFill>
            </a:endParaRPr>
          </a:p>
        </p:txBody>
      </p:sp>
    </p:spTree>
    <p:extLst>
      <p:ext uri="{BB962C8B-B14F-4D97-AF65-F5344CB8AC3E}">
        <p14:creationId xmlns:p14="http://schemas.microsoft.com/office/powerpoint/2010/main" val="2370499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11</a:t>
            </a:fld>
            <a:endParaRPr lang="fr-FR" dirty="0"/>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70412"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2</a:t>
            </a:r>
            <a:r>
              <a:rPr lang="fr-FR" sz="2800" b="1" dirty="0" smtClean="0">
                <a:solidFill>
                  <a:srgbClr val="E7344C"/>
                </a:solidFill>
              </a:rPr>
              <a:t> - Comment identifier de nouvelles personnes ?</a:t>
            </a:r>
            <a:endParaRPr lang="fr-FR" sz="2800" b="1" dirty="0">
              <a:solidFill>
                <a:srgbClr val="E7344C"/>
              </a:solidFill>
            </a:endParaRPr>
          </a:p>
        </p:txBody>
      </p:sp>
      <p:pic>
        <p:nvPicPr>
          <p:cNvPr id="5" name="Image 4"/>
          <p:cNvPicPr>
            <a:picLocks noChangeAspect="1"/>
          </p:cNvPicPr>
          <p:nvPr/>
        </p:nvPicPr>
        <p:blipFill rotWithShape="1">
          <a:blip r:embed="rId5">
            <a:extLst>
              <a:ext uri="{28A0092B-C50C-407E-A947-70E740481C1C}">
                <a14:useLocalDpi xmlns:a14="http://schemas.microsoft.com/office/drawing/2010/main" val="0"/>
              </a:ext>
            </a:extLst>
          </a:blip>
          <a:srcRect l="4651" t="1182" r="3141" b="2127"/>
          <a:stretch/>
        </p:blipFill>
        <p:spPr>
          <a:xfrm>
            <a:off x="3923606" y="997527"/>
            <a:ext cx="6783187" cy="5669280"/>
          </a:xfrm>
          <a:prstGeom prst="rect">
            <a:avLst/>
          </a:prstGeom>
        </p:spPr>
      </p:pic>
      <p:sp>
        <p:nvSpPr>
          <p:cNvPr id="11" name="Rectangle 10"/>
          <p:cNvSpPr/>
          <p:nvPr/>
        </p:nvSpPr>
        <p:spPr>
          <a:xfrm>
            <a:off x="656705" y="1224058"/>
            <a:ext cx="3192088" cy="1754326"/>
          </a:xfrm>
          <a:prstGeom prst="rect">
            <a:avLst/>
          </a:prstGeom>
        </p:spPr>
        <p:txBody>
          <a:bodyPr wrap="square">
            <a:spAutoFit/>
          </a:bodyPr>
          <a:lstStyle/>
          <a:p>
            <a:pPr marL="342900" indent="-342900">
              <a:buClr>
                <a:srgbClr val="D75256"/>
              </a:buClr>
              <a:buFont typeface="Wingdings" panose="05000000000000000000" pitchFamily="2" charset="2"/>
              <a:buChar char="§"/>
            </a:pPr>
            <a:r>
              <a:rPr lang="fr-FR" dirty="0" smtClean="0">
                <a:solidFill>
                  <a:srgbClr val="1C1A42"/>
                </a:solidFill>
                <a:latin typeface="Helvetica" pitchFamily="2" charset="0"/>
              </a:rPr>
              <a:t>Valoriser l’engagement bénévole, même pour les bénévoles dirigeants</a:t>
            </a: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marL="342900" indent="-342900">
              <a:buClr>
                <a:srgbClr val="D75256"/>
              </a:buClr>
              <a:buFont typeface="Wingdings" panose="05000000000000000000" pitchFamily="2" charset="2"/>
              <a:buChar char="§"/>
            </a:pPr>
            <a:endParaRPr lang="fr-FR" dirty="0" smtClean="0">
              <a:solidFill>
                <a:srgbClr val="1C1A42"/>
              </a:solidFill>
              <a:latin typeface="Helvetica" pitchFamily="2" charset="0"/>
            </a:endParaRPr>
          </a:p>
          <a:p>
            <a:pPr algn="r">
              <a:buClr>
                <a:srgbClr val="D75256"/>
              </a:buClr>
            </a:pPr>
            <a:r>
              <a:rPr lang="fr-FR" sz="1600" i="1" dirty="0" smtClean="0">
                <a:solidFill>
                  <a:srgbClr val="1C1A42"/>
                </a:solidFill>
                <a:latin typeface="Helvetica" pitchFamily="2" charset="0"/>
              </a:rPr>
              <a:t>Source : association </a:t>
            </a:r>
            <a:r>
              <a:rPr lang="fr-FR" sz="1600" i="1" dirty="0" err="1" smtClean="0">
                <a:solidFill>
                  <a:srgbClr val="1C1A42"/>
                </a:solidFill>
                <a:latin typeface="Helvetica" pitchFamily="2" charset="0"/>
              </a:rPr>
              <a:t>Larural</a:t>
            </a:r>
            <a:endParaRPr lang="fr-FR" sz="1600" i="1" dirty="0">
              <a:solidFill>
                <a:srgbClr val="1C1A42"/>
              </a:solidFill>
              <a:latin typeface="Helvetica" pitchFamily="2" charset="0"/>
            </a:endParaRPr>
          </a:p>
        </p:txBody>
      </p:sp>
    </p:spTree>
    <p:extLst>
      <p:ext uri="{BB962C8B-B14F-4D97-AF65-F5344CB8AC3E}">
        <p14:creationId xmlns:p14="http://schemas.microsoft.com/office/powerpoint/2010/main" val="311127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12</a:t>
            </a:fld>
            <a:endParaRPr lang="fr-FR" dirty="0"/>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2</a:t>
            </a:r>
            <a:r>
              <a:rPr lang="fr-FR" sz="2800" b="1" dirty="0" smtClean="0">
                <a:solidFill>
                  <a:srgbClr val="E7344C"/>
                </a:solidFill>
              </a:rPr>
              <a:t> - Comment identifier de nouvelles personnes ?</a:t>
            </a:r>
            <a:endParaRPr lang="fr-FR" sz="2800" b="1" dirty="0">
              <a:solidFill>
                <a:srgbClr val="E7344C"/>
              </a:solidFill>
            </a:endParaRPr>
          </a:p>
        </p:txBody>
      </p:sp>
      <p:pic>
        <p:nvPicPr>
          <p:cNvPr id="7" name="Image 6"/>
          <p:cNvPicPr>
            <a:picLocks noChangeAspect="1"/>
          </p:cNvPicPr>
          <p:nvPr/>
        </p:nvPicPr>
        <p:blipFill rotWithShape="1">
          <a:blip r:embed="rId5"/>
          <a:srcRect t="20003"/>
          <a:stretch/>
        </p:blipFill>
        <p:spPr>
          <a:xfrm>
            <a:off x="838200" y="1384790"/>
            <a:ext cx="9703750" cy="4695969"/>
          </a:xfrm>
          <a:prstGeom prst="rect">
            <a:avLst/>
          </a:prstGeom>
        </p:spPr>
      </p:pic>
      <p:sp>
        <p:nvSpPr>
          <p:cNvPr id="9" name="Rectangle 8"/>
          <p:cNvSpPr/>
          <p:nvPr/>
        </p:nvSpPr>
        <p:spPr>
          <a:xfrm>
            <a:off x="882961" y="1224058"/>
            <a:ext cx="8681352" cy="369332"/>
          </a:xfrm>
          <a:prstGeom prst="rect">
            <a:avLst/>
          </a:prstGeom>
        </p:spPr>
        <p:txBody>
          <a:bodyPr wrap="square">
            <a:spAutoFit/>
          </a:bodyPr>
          <a:lstStyle/>
          <a:p>
            <a:pPr marL="342900" indent="-342900">
              <a:buClr>
                <a:srgbClr val="D75256"/>
              </a:buClr>
              <a:buFont typeface="Wingdings" panose="05000000000000000000" pitchFamily="2" charset="2"/>
              <a:buChar char="§"/>
            </a:pPr>
            <a:r>
              <a:rPr lang="fr-FR" dirty="0">
                <a:solidFill>
                  <a:srgbClr val="1C1A42"/>
                </a:solidFill>
                <a:latin typeface="Helvetica" pitchFamily="2" charset="0"/>
              </a:rPr>
              <a:t>Identifier des personnes externes à l’association : exemple d’argumentaire </a:t>
            </a:r>
          </a:p>
        </p:txBody>
      </p:sp>
      <p:sp>
        <p:nvSpPr>
          <p:cNvPr id="10" name="Rectangle 9"/>
          <p:cNvSpPr/>
          <p:nvPr/>
        </p:nvSpPr>
        <p:spPr>
          <a:xfrm>
            <a:off x="628433" y="5993368"/>
            <a:ext cx="10123284" cy="369332"/>
          </a:xfrm>
          <a:prstGeom prst="rect">
            <a:avLst/>
          </a:prstGeom>
        </p:spPr>
        <p:txBody>
          <a:bodyPr wrap="none">
            <a:spAutoFit/>
          </a:bodyPr>
          <a:lstStyle/>
          <a:p>
            <a:pPr algn="r">
              <a:buClr>
                <a:srgbClr val="D75256"/>
              </a:buClr>
            </a:pPr>
            <a:r>
              <a:rPr lang="fr-FR" i="1" dirty="0">
                <a:solidFill>
                  <a:srgbClr val="1C1A42"/>
                </a:solidFill>
                <a:latin typeface="Helvetica" pitchFamily="2" charset="0"/>
              </a:rPr>
              <a:t>Source : </a:t>
            </a:r>
            <a:r>
              <a:rPr lang="fr-FR" i="1" dirty="0" smtClean="0">
                <a:solidFill>
                  <a:srgbClr val="1C1A42"/>
                </a:solidFill>
                <a:latin typeface="Helvetica" pitchFamily="2" charset="0"/>
              </a:rPr>
              <a:t>Renouvellement des gouvernances associatives, DLA HDF - DLA 02 – DLA 60 – DLA 80</a:t>
            </a:r>
            <a:endParaRPr lang="fr-FR" i="1" dirty="0">
              <a:solidFill>
                <a:srgbClr val="1C1A42"/>
              </a:solidFill>
              <a:latin typeface="Helvetica" pitchFamily="2" charset="0"/>
            </a:endParaRPr>
          </a:p>
        </p:txBody>
      </p:sp>
    </p:spTree>
    <p:extLst>
      <p:ext uri="{BB962C8B-B14F-4D97-AF65-F5344CB8AC3E}">
        <p14:creationId xmlns:p14="http://schemas.microsoft.com/office/powerpoint/2010/main" val="3108872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9091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13</a:t>
            </a:fld>
            <a:endParaRPr lang="fr-FR" dirty="0"/>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70412" y="1206589"/>
            <a:ext cx="9216595" cy="4555113"/>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D75256"/>
              </a:buClr>
            </a:pPr>
            <a:r>
              <a:rPr lang="fr-FR" sz="2400" dirty="0" smtClean="0">
                <a:solidFill>
                  <a:srgbClr val="1C1A42"/>
                </a:solidFill>
                <a:latin typeface="Helvetica" pitchFamily="2" charset="0"/>
              </a:rPr>
              <a:t>Une fois que des personnes veulent rejoindre vos instances de gouvernance, que faut-il faire ?</a:t>
            </a: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Intégration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Fidélisation</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Evolution </a:t>
            </a:r>
          </a:p>
        </p:txBody>
      </p:sp>
      <p:sp>
        <p:nvSpPr>
          <p:cNvPr id="11"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86634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14</a:t>
            </a:fld>
            <a:endParaRPr lang="fr-FR" dirty="0"/>
          </a:p>
        </p:txBody>
      </p:sp>
      <p:sp>
        <p:nvSpPr>
          <p:cNvPr id="11"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graphicFrame>
        <p:nvGraphicFramePr>
          <p:cNvPr id="5" name="Diagramme 4"/>
          <p:cNvGraphicFramePr/>
          <p:nvPr>
            <p:extLst>
              <p:ext uri="{D42A27DB-BD31-4B8C-83A1-F6EECF244321}">
                <p14:modId xmlns:p14="http://schemas.microsoft.com/office/powerpoint/2010/main" val="672266676"/>
              </p:ext>
            </p:extLst>
          </p:nvPr>
        </p:nvGraphicFramePr>
        <p:xfrm>
          <a:off x="0" y="1284942"/>
          <a:ext cx="12113341" cy="4525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480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91" y="1568397"/>
            <a:ext cx="9161028" cy="5153078"/>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780749" y="2380488"/>
            <a:ext cx="6858000" cy="2097024"/>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200" y="226526"/>
            <a:ext cx="2096806" cy="2096806"/>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8" name="Espace réservé de la date 7"/>
          <p:cNvSpPr>
            <a:spLocks noGrp="1"/>
          </p:cNvSpPr>
          <p:nvPr>
            <p:ph type="dt" sz="half" idx="10"/>
          </p:nvPr>
        </p:nvSpPr>
        <p:spPr/>
        <p:txBody>
          <a:bodyPr/>
          <a:lstStyle/>
          <a:p>
            <a:r>
              <a:rPr lang="fr-FR" smtClean="0"/>
              <a:t>21/09/2023</a:t>
            </a:r>
            <a:endParaRPr lang="fr-FR"/>
          </a:p>
        </p:txBody>
      </p:sp>
      <p:sp>
        <p:nvSpPr>
          <p:cNvPr id="9" name="Espace réservé du numéro de diapositive 8"/>
          <p:cNvSpPr>
            <a:spLocks noGrp="1"/>
          </p:cNvSpPr>
          <p:nvPr>
            <p:ph type="sldNum" sz="quarter" idx="12"/>
          </p:nvPr>
        </p:nvSpPr>
        <p:spPr/>
        <p:txBody>
          <a:bodyPr/>
          <a:lstStyle/>
          <a:p>
            <a:fld id="{E418EB25-D3D6-4B5C-9874-7159ED3AA4A6}" type="slidenum">
              <a:rPr lang="fr-FR" smtClean="0"/>
              <a:t>15</a:t>
            </a:fld>
            <a:endParaRPr lang="fr-FR" dirty="0"/>
          </a:p>
        </p:txBody>
      </p:sp>
      <p:sp>
        <p:nvSpPr>
          <p:cNvPr id="10" name="ZoneTexte 9"/>
          <p:cNvSpPr txBox="1"/>
          <p:nvPr/>
        </p:nvSpPr>
        <p:spPr>
          <a:xfrm>
            <a:off x="8497687" y="2085329"/>
            <a:ext cx="2969025" cy="3170099"/>
          </a:xfrm>
          <a:prstGeom prst="rect">
            <a:avLst/>
          </a:prstGeom>
          <a:noFill/>
        </p:spPr>
        <p:txBody>
          <a:bodyPr wrap="square" rtlCol="0">
            <a:spAutoFit/>
          </a:bodyPr>
          <a:lstStyle/>
          <a:p>
            <a:r>
              <a:rPr lang="fr-FR" sz="2000" dirty="0" smtClean="0"/>
              <a:t>Le </a:t>
            </a:r>
            <a:r>
              <a:rPr lang="fr-FR" sz="2000" b="1" dirty="0" smtClean="0">
                <a:solidFill>
                  <a:srgbClr val="D75256"/>
                </a:solidFill>
              </a:rPr>
              <a:t>manque de formation </a:t>
            </a:r>
            <a:r>
              <a:rPr lang="fr-FR" sz="2000" dirty="0" smtClean="0"/>
              <a:t>est considéré en HDF comme le </a:t>
            </a:r>
            <a:r>
              <a:rPr lang="fr-FR" sz="2000" b="1" dirty="0" smtClean="0">
                <a:solidFill>
                  <a:srgbClr val="D75256"/>
                </a:solidFill>
              </a:rPr>
              <a:t>deuxième plus gros freins </a:t>
            </a:r>
            <a:r>
              <a:rPr lang="fr-FR" sz="2000" dirty="0" smtClean="0"/>
              <a:t>à l’engagement dans le bénévolat de gouvernance.</a:t>
            </a:r>
          </a:p>
          <a:p>
            <a:r>
              <a:rPr lang="fr-FR" sz="2000" dirty="0" smtClean="0"/>
              <a:t>La </a:t>
            </a:r>
            <a:r>
              <a:rPr lang="fr-FR" sz="2000" b="1" dirty="0" smtClean="0">
                <a:solidFill>
                  <a:srgbClr val="A7D8D2"/>
                </a:solidFill>
              </a:rPr>
              <a:t>formation des bénévoles </a:t>
            </a:r>
            <a:r>
              <a:rPr lang="fr-FR" sz="2000" dirty="0" smtClean="0"/>
              <a:t>est considéré par </a:t>
            </a:r>
            <a:r>
              <a:rPr lang="fr-FR" sz="2000" b="1" dirty="0" smtClean="0">
                <a:solidFill>
                  <a:srgbClr val="A7D8D2"/>
                </a:solidFill>
              </a:rPr>
              <a:t>27% des associations comme un levier</a:t>
            </a:r>
            <a:endParaRPr lang="fr-FR" sz="2000" b="1" dirty="0">
              <a:solidFill>
                <a:srgbClr val="A7D8D2"/>
              </a:solidFill>
            </a:endParaRPr>
          </a:p>
        </p:txBody>
      </p:sp>
      <p:sp>
        <p:nvSpPr>
          <p:cNvPr id="4" name="Rectangle à coins arrondis 3"/>
          <p:cNvSpPr/>
          <p:nvPr/>
        </p:nvSpPr>
        <p:spPr>
          <a:xfrm>
            <a:off x="6236643" y="482757"/>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La formation des bénévoles</a:t>
            </a:r>
            <a:endParaRPr lang="fr-FR" dirty="0"/>
          </a:p>
        </p:txBody>
      </p:sp>
      <p:sp>
        <p:nvSpPr>
          <p:cNvPr id="11" name="Espace réservé du texte 3">
            <a:extLst>
              <a:ext uri="{FF2B5EF4-FFF2-40B4-BE49-F238E27FC236}">
                <a16:creationId xmlns="" xmlns:a16="http://schemas.microsoft.com/office/drawing/2014/main" id="{338ADACF-106E-47EB-AC5F-EA25456B742C}"/>
              </a:ext>
            </a:extLst>
          </p:cNvPr>
          <p:cNvSpPr txBox="1">
            <a:spLocks/>
          </p:cNvSpPr>
          <p:nvPr/>
        </p:nvSpPr>
        <p:spPr>
          <a:xfrm>
            <a:off x="382665" y="863289"/>
            <a:ext cx="4289840"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4144416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5" name="Rectangle à coins arrondis 4"/>
          <p:cNvSpPr/>
          <p:nvPr/>
        </p:nvSpPr>
        <p:spPr>
          <a:xfrm>
            <a:off x="6305359" y="413965"/>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L’inclusion dans les associations </a:t>
            </a:r>
            <a:endParaRPr lang="fr-FR" dirty="0"/>
          </a:p>
        </p:txBody>
      </p:sp>
      <p:pic>
        <p:nvPicPr>
          <p:cNvPr id="6" name="Google Shape;137;p4"/>
          <p:cNvPicPr preferRelativeResize="0"/>
          <p:nvPr/>
        </p:nvPicPr>
        <p:blipFill rotWithShape="1">
          <a:blip r:embed="rId4">
            <a:alphaModFix/>
          </a:blip>
          <a:srcRect t="11779" r="1190" b="8608"/>
          <a:stretch/>
        </p:blipFill>
        <p:spPr>
          <a:xfrm>
            <a:off x="1216152" y="1951408"/>
            <a:ext cx="8878824" cy="4828032"/>
          </a:xfrm>
          <a:prstGeom prst="rect">
            <a:avLst/>
          </a:prstGeom>
          <a:noFill/>
          <a:ln>
            <a:noFill/>
          </a:ln>
        </p:spPr>
      </p:pic>
      <p:sp>
        <p:nvSpPr>
          <p:cNvPr id="7" name="ZoneTexte 6"/>
          <p:cNvSpPr txBox="1"/>
          <p:nvPr/>
        </p:nvSpPr>
        <p:spPr>
          <a:xfrm>
            <a:off x="6466521" y="1100663"/>
            <a:ext cx="3837974" cy="584775"/>
          </a:xfrm>
          <a:prstGeom prst="rect">
            <a:avLst/>
          </a:prstGeom>
          <a:noFill/>
        </p:spPr>
        <p:txBody>
          <a:bodyPr wrap="none" rtlCol="0">
            <a:spAutoFit/>
          </a:bodyPr>
          <a:lstStyle/>
          <a:p>
            <a:r>
              <a:rPr lang="fr-FR" sz="3200" b="1" dirty="0" smtClean="0">
                <a:effectLst>
                  <a:outerShdw blurRad="38100" dist="38100" dir="2700000" algn="tl">
                    <a:srgbClr val="000000">
                      <a:alpha val="43137"/>
                    </a:srgbClr>
                  </a:outerShdw>
                </a:effectLst>
              </a:rPr>
              <a:t>www.inclusiscore.org</a:t>
            </a:r>
            <a:endParaRPr lang="fr-FR" sz="3200" b="1" dirty="0">
              <a:effectLst>
                <a:outerShdw blurRad="38100" dist="38100" dir="2700000" algn="tl">
                  <a:srgbClr val="000000">
                    <a:alpha val="43137"/>
                  </a:srgbClr>
                </a:outerShdw>
              </a:effectLst>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16</a:t>
            </a:fld>
            <a:endParaRPr lang="fr-FR"/>
          </a:p>
        </p:txBody>
      </p:sp>
      <p:sp>
        <p:nvSpPr>
          <p:cNvPr id="11" name="Espace réservé du texte 3">
            <a:extLst>
              <a:ext uri="{FF2B5EF4-FFF2-40B4-BE49-F238E27FC236}">
                <a16:creationId xmlns="" xmlns:a16="http://schemas.microsoft.com/office/drawing/2014/main" id="{338ADACF-106E-47EB-AC5F-EA25456B742C}"/>
              </a:ext>
            </a:extLst>
          </p:cNvPr>
          <p:cNvSpPr txBox="1">
            <a:spLocks/>
          </p:cNvSpPr>
          <p:nvPr/>
        </p:nvSpPr>
        <p:spPr>
          <a:xfrm>
            <a:off x="382665" y="863289"/>
            <a:ext cx="4289840"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2030941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7" name="Google Shape;168;p8"/>
          <p:cNvPicPr preferRelativeResize="0"/>
          <p:nvPr/>
        </p:nvPicPr>
        <p:blipFill rotWithShape="1">
          <a:blip r:embed="rId4">
            <a:alphaModFix/>
          </a:blip>
          <a:srcRect l="6262" t="22395" r="7486" b="10677"/>
          <a:stretch/>
        </p:blipFill>
        <p:spPr>
          <a:xfrm>
            <a:off x="137160" y="1956461"/>
            <a:ext cx="10515600" cy="4589756"/>
          </a:xfrm>
          <a:prstGeom prst="rect">
            <a:avLst/>
          </a:prstGeom>
          <a:noFill/>
          <a:ln>
            <a:noFill/>
          </a:ln>
        </p:spPr>
      </p:pic>
      <p:sp>
        <p:nvSpPr>
          <p:cNvPr id="2" name="Rectangle 1"/>
          <p:cNvSpPr/>
          <p:nvPr/>
        </p:nvSpPr>
        <p:spPr>
          <a:xfrm>
            <a:off x="6563408" y="1247548"/>
            <a:ext cx="3837974" cy="584775"/>
          </a:xfrm>
          <a:prstGeom prst="rect">
            <a:avLst/>
          </a:prstGeom>
        </p:spPr>
        <p:txBody>
          <a:bodyPr wrap="none">
            <a:spAutoFit/>
          </a:bodyPr>
          <a:lstStyle/>
          <a:p>
            <a:r>
              <a:rPr lang="fr-FR" sz="3200" b="1" dirty="0" smtClean="0">
                <a:effectLst>
                  <a:outerShdw blurRad="38100" dist="38100" dir="2700000" algn="tl">
                    <a:srgbClr val="000000">
                      <a:alpha val="43137"/>
                    </a:srgbClr>
                  </a:outerShdw>
                </a:effectLst>
              </a:rPr>
              <a:t>www.inclusiscore.org</a:t>
            </a:r>
            <a:endParaRPr lang="fr-FR" sz="3200" b="1" dirty="0">
              <a:effectLst>
                <a:outerShdw blurRad="38100" dist="38100" dir="2700000" algn="tl">
                  <a:srgbClr val="000000">
                    <a:alpha val="43137"/>
                  </a:srgbClr>
                </a:outerShdw>
              </a:effectLst>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21/09/2023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17</a:t>
            </a:fld>
            <a:endParaRPr lang="fr-FR"/>
          </a:p>
        </p:txBody>
      </p:sp>
      <p:sp>
        <p:nvSpPr>
          <p:cNvPr id="9" name="Rectangle à coins arrondis 8"/>
          <p:cNvSpPr/>
          <p:nvPr/>
        </p:nvSpPr>
        <p:spPr>
          <a:xfrm>
            <a:off x="6305359" y="413965"/>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L’inclusion dans les associations </a:t>
            </a:r>
            <a:endParaRPr lang="fr-FR" dirty="0"/>
          </a:p>
        </p:txBody>
      </p:sp>
      <p:sp>
        <p:nvSpPr>
          <p:cNvPr id="12" name="Espace réservé du texte 3">
            <a:extLst>
              <a:ext uri="{FF2B5EF4-FFF2-40B4-BE49-F238E27FC236}">
                <a16:creationId xmlns="" xmlns:a16="http://schemas.microsoft.com/office/drawing/2014/main" id="{338ADACF-106E-47EB-AC5F-EA25456B742C}"/>
              </a:ext>
            </a:extLst>
          </p:cNvPr>
          <p:cNvSpPr txBox="1">
            <a:spLocks/>
          </p:cNvSpPr>
          <p:nvPr/>
        </p:nvSpPr>
        <p:spPr>
          <a:xfrm>
            <a:off x="382665" y="863289"/>
            <a:ext cx="4289840"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3907675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2" name="Rectangle 1"/>
          <p:cNvSpPr/>
          <p:nvPr/>
        </p:nvSpPr>
        <p:spPr>
          <a:xfrm>
            <a:off x="6563408" y="1247548"/>
            <a:ext cx="3837974" cy="584775"/>
          </a:xfrm>
          <a:prstGeom prst="rect">
            <a:avLst/>
          </a:prstGeom>
        </p:spPr>
        <p:txBody>
          <a:bodyPr wrap="none">
            <a:spAutoFit/>
          </a:bodyPr>
          <a:lstStyle/>
          <a:p>
            <a:r>
              <a:rPr lang="fr-FR" sz="3200" b="1" dirty="0" smtClean="0">
                <a:effectLst>
                  <a:outerShdw blurRad="38100" dist="38100" dir="2700000" algn="tl">
                    <a:srgbClr val="000000">
                      <a:alpha val="43137"/>
                    </a:srgbClr>
                  </a:outerShdw>
                </a:effectLst>
              </a:rPr>
              <a:t>www.inclusiscore.org</a:t>
            </a:r>
            <a:endParaRPr lang="fr-FR" sz="3200" b="1" dirty="0">
              <a:effectLst>
                <a:outerShdw blurRad="38100" dist="38100" dir="2700000" algn="tl">
                  <a:srgbClr val="000000">
                    <a:alpha val="43137"/>
                  </a:srgbClr>
                </a:outerShdw>
              </a:effectLst>
            </a:endParaRPr>
          </a:p>
        </p:txBody>
      </p:sp>
      <p:pic>
        <p:nvPicPr>
          <p:cNvPr id="7" name="Google Shape;182;p9"/>
          <p:cNvPicPr preferRelativeResize="0"/>
          <p:nvPr/>
        </p:nvPicPr>
        <p:blipFill rotWithShape="1">
          <a:blip r:embed="rId3">
            <a:alphaModFix/>
          </a:blip>
          <a:srcRect t="11649" r="1990" b="9256"/>
          <a:stretch/>
        </p:blipFill>
        <p:spPr>
          <a:xfrm>
            <a:off x="786383" y="1832323"/>
            <a:ext cx="9107425" cy="4864608"/>
          </a:xfrm>
          <a:prstGeom prst="rect">
            <a:avLst/>
          </a:prstGeom>
          <a:noFill/>
          <a:ln>
            <a:noFill/>
          </a:ln>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21/09/2023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18</a:t>
            </a:fld>
            <a:endParaRPr lang="fr-FR"/>
          </a:p>
        </p:txBody>
      </p:sp>
      <p:sp>
        <p:nvSpPr>
          <p:cNvPr id="10" name="Rectangle à coins arrondis 9"/>
          <p:cNvSpPr/>
          <p:nvPr/>
        </p:nvSpPr>
        <p:spPr>
          <a:xfrm>
            <a:off x="6305359" y="413965"/>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L’inclusion dans les associations </a:t>
            </a:r>
            <a:endParaRPr lang="fr-FR" dirty="0"/>
          </a:p>
        </p:txBody>
      </p:sp>
      <p:sp>
        <p:nvSpPr>
          <p:cNvPr id="12" name="Espace réservé du texte 3">
            <a:extLst>
              <a:ext uri="{FF2B5EF4-FFF2-40B4-BE49-F238E27FC236}">
                <a16:creationId xmlns="" xmlns:a16="http://schemas.microsoft.com/office/drawing/2014/main" id="{338ADACF-106E-47EB-AC5F-EA25456B742C}"/>
              </a:ext>
            </a:extLst>
          </p:cNvPr>
          <p:cNvSpPr txBox="1">
            <a:spLocks/>
          </p:cNvSpPr>
          <p:nvPr/>
        </p:nvSpPr>
        <p:spPr>
          <a:xfrm>
            <a:off x="378760" y="794497"/>
            <a:ext cx="4289840"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2612889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3" name="Espace réservé de la date 2"/>
          <p:cNvSpPr>
            <a:spLocks noGrp="1"/>
          </p:cNvSpPr>
          <p:nvPr>
            <p:ph type="dt" sz="half" idx="10"/>
          </p:nvPr>
        </p:nvSpPr>
        <p:spPr/>
        <p:txBody>
          <a:bodyPr/>
          <a:lstStyle/>
          <a:p>
            <a:r>
              <a:rPr lang="fr-FR" smtClean="0"/>
              <a:t>21/09/2023</a:t>
            </a:r>
            <a:endParaRPr lang="fr-FR"/>
          </a:p>
        </p:txBody>
      </p:sp>
      <p:sp>
        <p:nvSpPr>
          <p:cNvPr id="4" name="Espace réservé du numéro de diapositive 3"/>
          <p:cNvSpPr>
            <a:spLocks noGrp="1"/>
          </p:cNvSpPr>
          <p:nvPr>
            <p:ph type="sldNum" sz="quarter" idx="12"/>
          </p:nvPr>
        </p:nvSpPr>
        <p:spPr/>
        <p:txBody>
          <a:bodyPr/>
          <a:lstStyle/>
          <a:p>
            <a:fld id="{E418EB25-D3D6-4B5C-9874-7159ED3AA4A6}" type="slidenum">
              <a:rPr lang="fr-FR" smtClean="0"/>
              <a:t>19</a:t>
            </a:fld>
            <a:endParaRPr lang="fr-FR"/>
          </a:p>
        </p:txBody>
      </p:sp>
      <p:sp>
        <p:nvSpPr>
          <p:cNvPr id="10" name="Rectangle à coins arrondis 9"/>
          <p:cNvSpPr/>
          <p:nvPr/>
        </p:nvSpPr>
        <p:spPr>
          <a:xfrm>
            <a:off x="6305359" y="413965"/>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0000"/>
                </a:solidFill>
              </a:rPr>
              <a:t>L’accompagnement</a:t>
            </a:r>
            <a:endParaRPr lang="fr-FR" dirty="0"/>
          </a:p>
        </p:txBody>
      </p:sp>
      <p:sp>
        <p:nvSpPr>
          <p:cNvPr id="12" name="ZoneTexte 11"/>
          <p:cNvSpPr txBox="1"/>
          <p:nvPr/>
        </p:nvSpPr>
        <p:spPr>
          <a:xfrm>
            <a:off x="838200" y="2073501"/>
            <a:ext cx="9952382" cy="2031325"/>
          </a:xfrm>
          <a:prstGeom prst="rect">
            <a:avLst/>
          </a:prstGeom>
          <a:noFill/>
        </p:spPr>
        <p:txBody>
          <a:bodyPr wrap="square" rtlCol="0">
            <a:spAutoFit/>
          </a:bodyPr>
          <a:lstStyle/>
          <a:p>
            <a:pPr>
              <a:buClr>
                <a:srgbClr val="D75256"/>
              </a:buClr>
            </a:pPr>
            <a:r>
              <a:rPr lang="fr-FR" dirty="0" smtClean="0"/>
              <a:t>Le Mouvement associatif Hauts-de-France porte le Dispositif Local d’Accompagnement, il permet de travailler en collectif, gratuitement sur </a:t>
            </a:r>
          </a:p>
          <a:p>
            <a:pPr marL="285750" indent="-285750">
              <a:buClr>
                <a:srgbClr val="D75256"/>
              </a:buClr>
              <a:buFont typeface="Wingdings" panose="05000000000000000000" pitchFamily="2" charset="2"/>
              <a:buChar char="§"/>
            </a:pPr>
            <a:r>
              <a:rPr lang="fr-FR" dirty="0" smtClean="0"/>
              <a:t>L’utilisation de l’</a:t>
            </a:r>
            <a:r>
              <a:rPr lang="fr-FR" dirty="0" err="1" smtClean="0"/>
              <a:t>inclusiscore</a:t>
            </a:r>
            <a:endParaRPr lang="fr-FR" dirty="0" smtClean="0"/>
          </a:p>
          <a:p>
            <a:pPr marL="285750" indent="-285750">
              <a:buClr>
                <a:srgbClr val="D75256"/>
              </a:buClr>
              <a:buFont typeface="Wingdings" panose="05000000000000000000" pitchFamily="2" charset="2"/>
              <a:buChar char="§"/>
            </a:pPr>
            <a:r>
              <a:rPr lang="fr-FR" dirty="0" smtClean="0"/>
              <a:t>L’identification des freins à la participation des bénévoles dans les instances de gouvernance</a:t>
            </a:r>
          </a:p>
          <a:p>
            <a:pPr marL="285750" indent="-285750">
              <a:buClr>
                <a:srgbClr val="D75256"/>
              </a:buClr>
              <a:buFont typeface="Wingdings" panose="05000000000000000000" pitchFamily="2" charset="2"/>
              <a:buChar char="§"/>
            </a:pPr>
            <a:r>
              <a:rPr lang="fr-FR" dirty="0" smtClean="0"/>
              <a:t>La mise en place collective d’outils de clarification, d’organisation du travail bénévole…</a:t>
            </a:r>
            <a:endParaRPr lang="fr-FR" dirty="0"/>
          </a:p>
          <a:p>
            <a:endParaRPr lang="fr-FR" dirty="0" smtClean="0"/>
          </a:p>
          <a:p>
            <a:r>
              <a:rPr lang="fr-FR" sz="1400" dirty="0" smtClean="0"/>
              <a:t>Plus d’informations…</a:t>
            </a:r>
            <a:endParaRPr lang="fr-FR" sz="1400" dirty="0"/>
          </a:p>
        </p:txBody>
      </p:sp>
      <p:pic>
        <p:nvPicPr>
          <p:cNvPr id="6" name="Image 5">
            <a:hlinkClick r:id="rId4"/>
          </p:cNvPr>
          <p:cNvPicPr>
            <a:picLocks noChangeAspect="1"/>
          </p:cNvPicPr>
          <p:nvPr/>
        </p:nvPicPr>
        <p:blipFill>
          <a:blip r:embed="rId5"/>
          <a:stretch>
            <a:fillRect/>
          </a:stretch>
        </p:blipFill>
        <p:spPr>
          <a:xfrm>
            <a:off x="3211927" y="3524318"/>
            <a:ext cx="6583834" cy="3412540"/>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647842">
            <a:off x="2257508" y="3900089"/>
            <a:ext cx="816571" cy="488484"/>
          </a:xfrm>
          <a:prstGeom prst="rect">
            <a:avLst/>
          </a:prstGeom>
        </p:spPr>
      </p:pic>
      <p:sp>
        <p:nvSpPr>
          <p:cNvPr id="14" name="Espace réservé du texte 3">
            <a:extLst>
              <a:ext uri="{FF2B5EF4-FFF2-40B4-BE49-F238E27FC236}">
                <a16:creationId xmlns="" xmlns:a16="http://schemas.microsoft.com/office/drawing/2014/main" id="{338ADACF-106E-47EB-AC5F-EA25456B742C}"/>
              </a:ext>
            </a:extLst>
          </p:cNvPr>
          <p:cNvSpPr txBox="1">
            <a:spLocks/>
          </p:cNvSpPr>
          <p:nvPr/>
        </p:nvSpPr>
        <p:spPr>
          <a:xfrm>
            <a:off x="382665" y="863289"/>
            <a:ext cx="4289840"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3 - Comment créer un parcours de l’engagement au sien de mon association ? </a:t>
            </a:r>
          </a:p>
        </p:txBody>
      </p:sp>
    </p:spTree>
    <p:extLst>
      <p:ext uri="{BB962C8B-B14F-4D97-AF65-F5344CB8AC3E}">
        <p14:creationId xmlns:p14="http://schemas.microsoft.com/office/powerpoint/2010/main" val="147254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a:t>
            </a:fld>
            <a:endParaRPr lang="fr-F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31800" y="668594"/>
            <a:ext cx="9216595" cy="5544714"/>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D75256"/>
              </a:buClr>
            </a:pPr>
            <a:r>
              <a:rPr lang="fr-FR" sz="3600" b="1" dirty="0">
                <a:solidFill>
                  <a:srgbClr val="A7D8D2"/>
                </a:solidFill>
                <a:latin typeface="Helvetica" pitchFamily="2" charset="0"/>
              </a:rPr>
              <a:t>Présentation de </a:t>
            </a:r>
            <a:r>
              <a:rPr lang="fr-FR" sz="3600" b="1" dirty="0" smtClean="0">
                <a:solidFill>
                  <a:srgbClr val="A7D8D2"/>
                </a:solidFill>
                <a:latin typeface="Helvetica" pitchFamily="2" charset="0"/>
              </a:rPr>
              <a:t>l’après-midi</a:t>
            </a:r>
          </a:p>
          <a:p>
            <a:pPr algn="ctr">
              <a:buClr>
                <a:srgbClr val="D75256"/>
              </a:buClr>
            </a:pPr>
            <a:endParaRPr lang="fr-FR" sz="3600" b="1" dirty="0">
              <a:solidFill>
                <a:srgbClr val="A7D8D2"/>
              </a:solidFill>
              <a:latin typeface="Helvetica" pitchFamily="2" charset="0"/>
            </a:endParaRP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Introduction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Comment assurer une continuité dans l’association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Comment identifier des nouvelles personnes ?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Comment créer un parcours de l’engagement au sien de mon association ? </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Conclusion</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Annexe : le bénévolat en HDF</a:t>
            </a:r>
          </a:p>
          <a:p>
            <a:pPr marL="342900" indent="-342900" algn="l">
              <a:buClr>
                <a:srgbClr val="D75256"/>
              </a:buClr>
              <a:buFont typeface="Wingdings" panose="05000000000000000000" pitchFamily="2" charset="2"/>
              <a:buChar char="§"/>
            </a:pPr>
            <a:r>
              <a:rPr lang="fr-FR" sz="2800" dirty="0" smtClean="0">
                <a:solidFill>
                  <a:srgbClr val="1C1A42"/>
                </a:solidFill>
                <a:latin typeface="Helvetica" pitchFamily="2" charset="0"/>
              </a:rPr>
              <a:t>Annexe : le bénévolat, constats nationaux</a:t>
            </a:r>
            <a:endParaRPr lang="fr-FR" sz="1800" dirty="0">
              <a:solidFill>
                <a:srgbClr val="1C1A42"/>
              </a:solidFill>
              <a:latin typeface="Helvetica" pitchFamily="2" charset="0"/>
            </a:endParaRPr>
          </a:p>
        </p:txBody>
      </p:sp>
    </p:spTree>
    <p:extLst>
      <p:ext uri="{BB962C8B-B14F-4D97-AF65-F5344CB8AC3E}">
        <p14:creationId xmlns:p14="http://schemas.microsoft.com/office/powerpoint/2010/main" val="324039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6" name="ZoneTexte 5"/>
          <p:cNvSpPr txBox="1"/>
          <p:nvPr/>
        </p:nvSpPr>
        <p:spPr>
          <a:xfrm>
            <a:off x="2987040" y="1007533"/>
            <a:ext cx="5405119" cy="1446550"/>
          </a:xfrm>
          <a:prstGeom prst="rect">
            <a:avLst/>
          </a:prstGeom>
          <a:noFill/>
        </p:spPr>
        <p:txBody>
          <a:bodyPr wrap="square" rtlCol="0">
            <a:spAutoFit/>
          </a:bodyPr>
          <a:lstStyle/>
          <a:p>
            <a:pPr algn="ctr"/>
            <a:r>
              <a:rPr lang="fr-FR" sz="4400" dirty="0" smtClean="0"/>
              <a:t>Merci beaucoup pour votre contribution ! </a:t>
            </a:r>
            <a:endParaRPr lang="fr-FR" sz="4400" dirty="0"/>
          </a:p>
        </p:txBody>
      </p:sp>
      <p:sp>
        <p:nvSpPr>
          <p:cNvPr id="7" name="ZoneTexte 6"/>
          <p:cNvSpPr txBox="1"/>
          <p:nvPr/>
        </p:nvSpPr>
        <p:spPr>
          <a:xfrm>
            <a:off x="470412" y="4184292"/>
            <a:ext cx="6208776" cy="1200329"/>
          </a:xfrm>
          <a:prstGeom prst="rect">
            <a:avLst/>
          </a:prstGeom>
          <a:noFill/>
        </p:spPr>
        <p:txBody>
          <a:bodyPr wrap="square" rtlCol="0">
            <a:spAutoFit/>
          </a:bodyPr>
          <a:lstStyle/>
          <a:p>
            <a:r>
              <a:rPr lang="fr-FR" dirty="0" smtClean="0"/>
              <a:t>Louise Claus – </a:t>
            </a:r>
            <a:r>
              <a:rPr lang="fr-FR" i="1" dirty="0" smtClean="0"/>
              <a:t>Chargée de mission engagement &amp; bénévolat</a:t>
            </a:r>
          </a:p>
          <a:p>
            <a:r>
              <a:rPr lang="fr-FR" dirty="0" smtClean="0"/>
              <a:t>Le Mouvement Associatif HdF</a:t>
            </a:r>
          </a:p>
          <a:p>
            <a:r>
              <a:rPr lang="fr-FR" dirty="0" smtClean="0">
                <a:hlinkClick r:id="rId4"/>
              </a:rPr>
              <a:t>Louise.claus@lmahdf.org</a:t>
            </a:r>
            <a:endParaRPr lang="fr-FR" dirty="0" smtClean="0"/>
          </a:p>
          <a:p>
            <a:r>
              <a:rPr lang="fr-FR" dirty="0" smtClean="0"/>
              <a:t>07 66 13 23 03</a:t>
            </a:r>
            <a:endParaRPr lang="fr-FR" dirty="0"/>
          </a:p>
        </p:txBody>
      </p:sp>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20</a:t>
            </a:fld>
            <a:endParaRPr lang="fr-FR"/>
          </a:p>
        </p:txBody>
      </p:sp>
      <p:sp>
        <p:nvSpPr>
          <p:cNvPr id="8" name="ZoneTexte 7"/>
          <p:cNvSpPr txBox="1"/>
          <p:nvPr/>
        </p:nvSpPr>
        <p:spPr>
          <a:xfrm>
            <a:off x="6529597" y="4184291"/>
            <a:ext cx="6208776" cy="1200329"/>
          </a:xfrm>
          <a:prstGeom prst="rect">
            <a:avLst/>
          </a:prstGeom>
          <a:noFill/>
        </p:spPr>
        <p:txBody>
          <a:bodyPr wrap="square" rtlCol="0">
            <a:spAutoFit/>
          </a:bodyPr>
          <a:lstStyle/>
          <a:p>
            <a:r>
              <a:rPr lang="fr-FR" dirty="0" smtClean="0"/>
              <a:t>Claire Collet – </a:t>
            </a:r>
            <a:r>
              <a:rPr lang="fr-FR" i="1" dirty="0" smtClean="0"/>
              <a:t>Chargée de mission DLA Régional</a:t>
            </a:r>
          </a:p>
          <a:p>
            <a:r>
              <a:rPr lang="fr-FR" dirty="0" smtClean="0"/>
              <a:t>Le Mouvement Associatif HdF</a:t>
            </a:r>
          </a:p>
          <a:p>
            <a:r>
              <a:rPr lang="fr-FR" dirty="0" smtClean="0">
                <a:hlinkClick r:id="rId5"/>
              </a:rPr>
              <a:t>Claire.collet@lmahdf.org</a:t>
            </a:r>
            <a:r>
              <a:rPr lang="fr-FR" dirty="0" smtClean="0"/>
              <a:t> </a:t>
            </a:r>
          </a:p>
          <a:p>
            <a:r>
              <a:rPr lang="fr-FR" dirty="0" smtClean="0"/>
              <a:t>06 71 94 4705</a:t>
            </a:r>
            <a:endParaRPr lang="fr-FR" dirty="0"/>
          </a:p>
        </p:txBody>
      </p:sp>
      <p:pic>
        <p:nvPicPr>
          <p:cNvPr id="9" name="Image 8"/>
          <p:cNvPicPr>
            <a:picLocks noChangeAspect="1"/>
          </p:cNvPicPr>
          <p:nvPr/>
        </p:nvPicPr>
        <p:blipFill>
          <a:blip r:embed="rId6"/>
          <a:stretch>
            <a:fillRect/>
          </a:stretch>
        </p:blipFill>
        <p:spPr>
          <a:xfrm>
            <a:off x="9298537" y="5181368"/>
            <a:ext cx="1367325" cy="1378233"/>
          </a:xfrm>
          <a:prstGeom prst="rect">
            <a:avLst/>
          </a:prstGeom>
        </p:spPr>
      </p:pic>
      <p:pic>
        <p:nvPicPr>
          <p:cNvPr id="10" name="Image 9"/>
          <p:cNvPicPr>
            <a:picLocks noChangeAspect="1"/>
          </p:cNvPicPr>
          <p:nvPr/>
        </p:nvPicPr>
        <p:blipFill>
          <a:blip r:embed="rId7"/>
          <a:stretch>
            <a:fillRect/>
          </a:stretch>
        </p:blipFill>
        <p:spPr>
          <a:xfrm>
            <a:off x="3665833" y="5181369"/>
            <a:ext cx="1367325" cy="1378233"/>
          </a:xfrm>
          <a:prstGeom prst="rect">
            <a:avLst/>
          </a:prstGeom>
        </p:spPr>
      </p:pic>
    </p:spTree>
    <p:extLst>
      <p:ext uri="{BB962C8B-B14F-4D97-AF65-F5344CB8AC3E}">
        <p14:creationId xmlns:p14="http://schemas.microsoft.com/office/powerpoint/2010/main" val="2475070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667732" flipV="1">
            <a:off x="7077998" y="1776406"/>
            <a:ext cx="1126861" cy="674104"/>
          </a:xfrm>
          <a:prstGeom prst="rect">
            <a:avLst/>
          </a:prstGeom>
        </p:spPr>
      </p:pic>
      <p:sp>
        <p:nvSpPr>
          <p:cNvPr id="8" name="Rectangle 7"/>
          <p:cNvSpPr/>
          <p:nvPr/>
        </p:nvSpPr>
        <p:spPr>
          <a:xfrm>
            <a:off x="531327" y="605476"/>
            <a:ext cx="8986745" cy="523220"/>
          </a:xfrm>
          <a:prstGeom prst="rect">
            <a:avLst/>
          </a:prstGeom>
        </p:spPr>
        <p:txBody>
          <a:bodyPr wrap="square">
            <a:spAutoFit/>
          </a:bodyPr>
          <a:lstStyle/>
          <a:p>
            <a:r>
              <a:rPr lang="fr-FR" sz="2800" b="1" i="0" u="none" strike="noStrike" dirty="0" smtClean="0">
                <a:solidFill>
                  <a:srgbClr val="D75256"/>
                </a:solidFill>
                <a:effectLst/>
              </a:rPr>
              <a:t>Annexe : Le </a:t>
            </a:r>
            <a:r>
              <a:rPr lang="fr-FR" sz="2800" b="1" dirty="0">
                <a:solidFill>
                  <a:srgbClr val="D75256"/>
                </a:solidFill>
              </a:rPr>
              <a:t>bénévolat</a:t>
            </a:r>
            <a:r>
              <a:rPr lang="fr-FR" sz="2800" b="1" i="0" u="none" strike="noStrike" dirty="0" smtClean="0">
                <a:solidFill>
                  <a:srgbClr val="D75256"/>
                </a:solidFill>
                <a:effectLst/>
              </a:rPr>
              <a:t> dans les Hauts-de-France</a:t>
            </a:r>
            <a:endParaRPr lang="fr-FR" sz="2800" dirty="0">
              <a:solidFill>
                <a:srgbClr val="D75256"/>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439" y="1362694"/>
            <a:ext cx="649224" cy="626837"/>
          </a:xfrm>
          <a:prstGeom prst="rect">
            <a:avLst/>
          </a:prstGeom>
        </p:spPr>
      </p:pic>
      <p:sp>
        <p:nvSpPr>
          <p:cNvPr id="11" name="Rectangle 10"/>
          <p:cNvSpPr/>
          <p:nvPr/>
        </p:nvSpPr>
        <p:spPr>
          <a:xfrm>
            <a:off x="4533888" y="1481074"/>
            <a:ext cx="2859694" cy="461665"/>
          </a:xfrm>
          <a:prstGeom prst="rect">
            <a:avLst/>
          </a:prstGeom>
        </p:spPr>
        <p:txBody>
          <a:bodyPr wrap="none">
            <a:spAutoFit/>
          </a:bodyPr>
          <a:lstStyle/>
          <a:p>
            <a:r>
              <a:rPr lang="fr-FR" sz="2400" b="1" i="0" u="none" strike="noStrike" dirty="0" smtClean="0">
                <a:solidFill>
                  <a:srgbClr val="002060"/>
                </a:solidFill>
                <a:effectLst>
                  <a:outerShdw blurRad="38100" dist="38100" dir="2700000" algn="tl">
                    <a:srgbClr val="000000">
                      <a:alpha val="43137"/>
                    </a:srgbClr>
                  </a:outerShdw>
                </a:effectLst>
              </a:rPr>
              <a:t>Enquête LMA - ORVA</a:t>
            </a:r>
            <a:endParaRPr lang="fr-FR" sz="2400" b="1" dirty="0">
              <a:solidFill>
                <a:srgbClr val="002060"/>
              </a:solidFill>
              <a:effectLst>
                <a:outerShdw blurRad="38100" dist="38100" dir="2700000" algn="tl">
                  <a:srgbClr val="000000">
                    <a:alpha val="43137"/>
                  </a:srgbClr>
                </a:outerShdw>
              </a:effectLst>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1634">
            <a:off x="2848417" y="1707111"/>
            <a:ext cx="1285258" cy="768859"/>
          </a:xfrm>
          <a:prstGeom prst="rect">
            <a:avLst/>
          </a:prstGeom>
        </p:spPr>
      </p:pic>
      <p:sp>
        <p:nvSpPr>
          <p:cNvPr id="13" name="Rectangle 12"/>
          <p:cNvSpPr/>
          <p:nvPr/>
        </p:nvSpPr>
        <p:spPr>
          <a:xfrm>
            <a:off x="19874" y="2375791"/>
            <a:ext cx="4305404" cy="1631216"/>
          </a:xfrm>
          <a:prstGeom prst="rect">
            <a:avLst/>
          </a:prstGeom>
        </p:spPr>
        <p:txBody>
          <a:bodyPr wrap="square">
            <a:spAutoFit/>
          </a:bodyPr>
          <a:lstStyle/>
          <a:p>
            <a:pPr algn="ctr"/>
            <a:r>
              <a:rPr lang="fr-FR" b="1" i="0" u="none" strike="noStrike" dirty="0" smtClean="0">
                <a:solidFill>
                  <a:srgbClr val="000000"/>
                </a:solidFill>
                <a:effectLst/>
                <a:latin typeface="YAD7QhG2T6o 0"/>
              </a:rPr>
              <a:t>726 associations répondantes</a:t>
            </a:r>
            <a:endParaRPr lang="fr-FR" dirty="0" smtClean="0">
              <a:solidFill>
                <a:srgbClr val="000000"/>
              </a:solidFill>
              <a:effectLst/>
              <a:latin typeface="YAD7QhG2T6o 0"/>
            </a:endParaRPr>
          </a:p>
          <a:p>
            <a:pPr algn="ctr"/>
            <a:r>
              <a:rPr lang="fr-FR" b="1" i="0" u="none" strike="noStrike" dirty="0" smtClean="0">
                <a:solidFill>
                  <a:srgbClr val="000000"/>
                </a:solidFill>
                <a:effectLst/>
                <a:latin typeface="YAD7QhG2T6o 0"/>
              </a:rPr>
              <a:t>en Hauts-de-France :</a:t>
            </a:r>
            <a:endParaRPr lang="fr-FR" dirty="0" smtClean="0">
              <a:solidFill>
                <a:srgbClr val="000000"/>
              </a:solidFill>
              <a:effectLst/>
              <a:latin typeface="YAD7QhG2T6o 0"/>
            </a:endParaRPr>
          </a:p>
          <a:p>
            <a:pPr algn="ctr">
              <a:buFont typeface="Arial" panose="020B0604020202020204" pitchFamily="34" charset="0"/>
              <a:buChar char="•"/>
            </a:pPr>
            <a:r>
              <a:rPr lang="fr-FR" sz="1600" b="0" i="1" u="none" strike="noStrike" dirty="0" smtClean="0">
                <a:solidFill>
                  <a:srgbClr val="000000"/>
                </a:solidFill>
                <a:effectLst/>
              </a:rPr>
              <a:t> Profil de la structure</a:t>
            </a:r>
            <a:endParaRPr lang="fr-FR" sz="1600" dirty="0" smtClean="0"/>
          </a:p>
          <a:p>
            <a:pPr algn="ctr">
              <a:buFont typeface="Arial" panose="020B0604020202020204" pitchFamily="34" charset="0"/>
              <a:buChar char="•"/>
            </a:pPr>
            <a:r>
              <a:rPr lang="fr-FR" sz="1600" b="0" i="1" u="none" strike="noStrike" dirty="0" smtClean="0">
                <a:solidFill>
                  <a:srgbClr val="000000"/>
                </a:solidFill>
                <a:effectLst/>
              </a:rPr>
              <a:t> Caractérisation du bénévolat dans l'association</a:t>
            </a:r>
            <a:endParaRPr lang="fr-FR" sz="1600" dirty="0" smtClean="0"/>
          </a:p>
          <a:p>
            <a:pPr algn="ctr">
              <a:buFont typeface="Arial" panose="020B0604020202020204" pitchFamily="34" charset="0"/>
              <a:buChar char="•"/>
            </a:pPr>
            <a:r>
              <a:rPr lang="fr-FR" sz="1600" b="0" i="1" u="none" strike="noStrike" dirty="0" smtClean="0">
                <a:solidFill>
                  <a:srgbClr val="000000"/>
                </a:solidFill>
                <a:effectLst/>
              </a:rPr>
              <a:t> Freins et leviers à l'engagement bénévole</a:t>
            </a:r>
            <a:endParaRPr lang="fr-FR" sz="1600" dirty="0" smtClean="0"/>
          </a:p>
          <a:p>
            <a:pPr algn="ctr">
              <a:buFont typeface="Arial" panose="020B0604020202020204" pitchFamily="34" charset="0"/>
              <a:buChar char="•"/>
            </a:pPr>
            <a:r>
              <a:rPr lang="fr-FR" sz="1600" b="0" i="1" u="none" strike="noStrike" dirty="0" smtClean="0">
                <a:solidFill>
                  <a:srgbClr val="000000"/>
                </a:solidFill>
                <a:effectLst/>
              </a:rPr>
              <a:t> Engagement des jeunes </a:t>
            </a:r>
            <a:endParaRPr lang="fr-FR" sz="1600"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8256">
            <a:off x="5260191" y="2114781"/>
            <a:ext cx="816571" cy="488484"/>
          </a:xfrm>
          <a:prstGeom prst="rect">
            <a:avLst/>
          </a:prstGeom>
        </p:spPr>
      </p:pic>
      <p:sp>
        <p:nvSpPr>
          <p:cNvPr id="15" name="Rectangle 14"/>
          <p:cNvSpPr/>
          <p:nvPr/>
        </p:nvSpPr>
        <p:spPr>
          <a:xfrm>
            <a:off x="4533888" y="2645692"/>
            <a:ext cx="1962912" cy="615553"/>
          </a:xfrm>
          <a:prstGeom prst="rect">
            <a:avLst/>
          </a:prstGeom>
        </p:spPr>
        <p:txBody>
          <a:bodyPr wrap="square">
            <a:spAutoFit/>
          </a:bodyPr>
          <a:lstStyle/>
          <a:p>
            <a:pPr algn="ctr"/>
            <a:r>
              <a:rPr lang="fr-FR" b="1" i="0" u="none" strike="noStrike" dirty="0" smtClean="0">
                <a:solidFill>
                  <a:srgbClr val="000000"/>
                </a:solidFill>
                <a:effectLst/>
                <a:latin typeface="YAD7QhG2T6o 0"/>
              </a:rPr>
              <a:t>Enquête FLASH</a:t>
            </a:r>
            <a:endParaRPr lang="fr-FR" dirty="0" smtClean="0">
              <a:solidFill>
                <a:srgbClr val="000000"/>
              </a:solidFill>
              <a:effectLst/>
              <a:latin typeface="YAD7QhG2T6o 0"/>
            </a:endParaRPr>
          </a:p>
          <a:p>
            <a:pPr algn="ctr"/>
            <a:r>
              <a:rPr lang="fr-FR" sz="1600" b="0" i="1" u="none" strike="noStrike" dirty="0" smtClean="0">
                <a:solidFill>
                  <a:srgbClr val="000000"/>
                </a:solidFill>
                <a:effectLst/>
                <a:latin typeface="YAD7QhG2T6o 0"/>
              </a:rPr>
              <a:t>Mars à juin 2022</a:t>
            </a:r>
            <a:endParaRPr lang="fr-FR" sz="1600" dirty="0">
              <a:solidFill>
                <a:srgbClr val="000000"/>
              </a:solidFill>
              <a:effectLst/>
              <a:latin typeface="YAD7QhG2T6o 0"/>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19" name="Rectangle 18"/>
          <p:cNvSpPr/>
          <p:nvPr/>
        </p:nvSpPr>
        <p:spPr>
          <a:xfrm>
            <a:off x="6615290" y="2405855"/>
            <a:ext cx="4359965" cy="1200329"/>
          </a:xfrm>
          <a:prstGeom prst="rect">
            <a:avLst/>
          </a:prstGeom>
        </p:spPr>
        <p:txBody>
          <a:bodyPr wrap="square">
            <a:spAutoFit/>
          </a:bodyPr>
          <a:lstStyle/>
          <a:p>
            <a:pPr marL="285750" indent="-285750" algn="ctr">
              <a:buFont typeface="Courier New" panose="02070309020205020404" pitchFamily="49" charset="0"/>
              <a:buChar char="o"/>
            </a:pPr>
            <a:r>
              <a:rPr lang="fr-FR" i="0" u="none" strike="noStrike" dirty="0" smtClean="0">
                <a:solidFill>
                  <a:srgbClr val="000000"/>
                </a:solidFill>
                <a:effectLst/>
                <a:latin typeface="YAD7QhG2T6o 0"/>
              </a:rPr>
              <a:t>Impact de la </a:t>
            </a:r>
            <a:r>
              <a:rPr lang="fr-FR" b="1" i="0" u="none" strike="noStrike" dirty="0" smtClean="0">
                <a:solidFill>
                  <a:srgbClr val="000000"/>
                </a:solidFill>
                <a:effectLst/>
                <a:latin typeface="YAD7QhG2T6o 0"/>
              </a:rPr>
              <a:t>crise sanitaire</a:t>
            </a:r>
            <a:endParaRPr lang="fr-FR" b="1" dirty="0" smtClean="0">
              <a:solidFill>
                <a:srgbClr val="000000"/>
              </a:solidFill>
              <a:effectLst/>
              <a:latin typeface="YAD7QhG2T6o 0"/>
            </a:endParaRPr>
          </a:p>
          <a:p>
            <a:pPr algn="ctr"/>
            <a:r>
              <a:rPr lang="fr-FR" i="0" u="none" strike="noStrike" dirty="0" smtClean="0">
                <a:solidFill>
                  <a:srgbClr val="000000"/>
                </a:solidFill>
                <a:effectLst/>
                <a:latin typeface="YAD7QhG2T6o 0"/>
              </a:rPr>
              <a:t>sur les associations et le bénévolat</a:t>
            </a:r>
          </a:p>
          <a:p>
            <a:pPr marL="285750" indent="-285750" algn="ctr">
              <a:buFont typeface="Courier New" panose="02070309020205020404" pitchFamily="49" charset="0"/>
              <a:buChar char="o"/>
            </a:pPr>
            <a:r>
              <a:rPr lang="fr-FR" dirty="0" smtClean="0">
                <a:solidFill>
                  <a:srgbClr val="000000"/>
                </a:solidFill>
                <a:latin typeface="YAD7QhG2T6o 0"/>
              </a:rPr>
              <a:t>Des difficultés de « </a:t>
            </a:r>
            <a:r>
              <a:rPr lang="fr-FR" b="1" dirty="0" smtClean="0">
                <a:solidFill>
                  <a:srgbClr val="000000"/>
                </a:solidFill>
                <a:latin typeface="YAD7QhG2T6o 0"/>
              </a:rPr>
              <a:t>recrutement </a:t>
            </a:r>
            <a:r>
              <a:rPr lang="fr-FR" dirty="0" smtClean="0">
                <a:solidFill>
                  <a:srgbClr val="000000"/>
                </a:solidFill>
                <a:latin typeface="YAD7QhG2T6o 0"/>
              </a:rPr>
              <a:t>»</a:t>
            </a:r>
          </a:p>
          <a:p>
            <a:pPr marL="285750" indent="-285750" algn="ctr">
              <a:buFont typeface="Courier New" panose="02070309020205020404" pitchFamily="49" charset="0"/>
              <a:buChar char="o"/>
            </a:pPr>
            <a:r>
              <a:rPr lang="fr-FR" dirty="0" smtClean="0">
                <a:solidFill>
                  <a:srgbClr val="000000"/>
                </a:solidFill>
                <a:effectLst/>
                <a:latin typeface="YAD7QhG2T6o 0"/>
              </a:rPr>
              <a:t>De fortes </a:t>
            </a:r>
            <a:r>
              <a:rPr lang="fr-FR" b="1" dirty="0" smtClean="0">
                <a:solidFill>
                  <a:srgbClr val="000000"/>
                </a:solidFill>
                <a:effectLst/>
                <a:latin typeface="YAD7QhG2T6o 0"/>
              </a:rPr>
              <a:t>inégalités</a:t>
            </a:r>
            <a:endParaRPr lang="fr-FR" b="1" dirty="0">
              <a:solidFill>
                <a:srgbClr val="000000"/>
              </a:solidFill>
              <a:effectLst/>
              <a:latin typeface="YAD7QhG2T6o 0"/>
            </a:endParaRPr>
          </a:p>
        </p:txBody>
      </p:sp>
      <p:sp>
        <p:nvSpPr>
          <p:cNvPr id="20" name="Rectangle à coins arrondis 19"/>
          <p:cNvSpPr/>
          <p:nvPr/>
        </p:nvSpPr>
        <p:spPr>
          <a:xfrm>
            <a:off x="1933135" y="4268313"/>
            <a:ext cx="5527342" cy="19221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428037" y="4221521"/>
            <a:ext cx="2448234" cy="400110"/>
          </a:xfrm>
          <a:prstGeom prst="rect">
            <a:avLst/>
          </a:prstGeom>
        </p:spPr>
        <p:txBody>
          <a:bodyPr wrap="none">
            <a:spAutoFit/>
          </a:bodyPr>
          <a:lstStyle/>
          <a:p>
            <a:r>
              <a:rPr lang="fr-FR" sz="2000" b="1" i="0" u="none" strike="noStrike" dirty="0" smtClean="0">
                <a:solidFill>
                  <a:srgbClr val="339966"/>
                </a:solidFill>
                <a:effectLst/>
              </a:rPr>
              <a:t>QUELQUES DONNÉES</a:t>
            </a:r>
            <a:endParaRPr lang="fr-FR" sz="2000" b="1" dirty="0">
              <a:solidFill>
                <a:srgbClr val="339966"/>
              </a:solidFill>
            </a:endParaRPr>
          </a:p>
        </p:txBody>
      </p:sp>
      <p:sp>
        <p:nvSpPr>
          <p:cNvPr id="22" name="Rectangle 21"/>
          <p:cNvSpPr/>
          <p:nvPr/>
        </p:nvSpPr>
        <p:spPr>
          <a:xfrm>
            <a:off x="1958806" y="4543668"/>
            <a:ext cx="5600494" cy="1600438"/>
          </a:xfrm>
          <a:prstGeom prst="rect">
            <a:avLst/>
          </a:prstGeom>
        </p:spPr>
        <p:txBody>
          <a:bodyPr wrap="square">
            <a:spAutoFit/>
          </a:bodyPr>
          <a:lstStyle/>
          <a:p>
            <a:pPr algn="ctr"/>
            <a:r>
              <a:rPr lang="fr-FR" sz="1400" b="1" i="0" u="none" strike="noStrike" dirty="0" smtClean="0">
                <a:solidFill>
                  <a:srgbClr val="004AAD"/>
                </a:solidFill>
                <a:effectLst/>
                <a:latin typeface="YAD7QhG2T6o 0"/>
              </a:rPr>
              <a:t>89%</a:t>
            </a:r>
            <a:r>
              <a:rPr lang="fr-FR" sz="1400" b="0" i="0" u="none" strike="noStrike" dirty="0" smtClean="0">
                <a:solidFill>
                  <a:srgbClr val="000000"/>
                </a:solidFill>
                <a:effectLst/>
                <a:latin typeface="YAD7QhG2T6o 0"/>
              </a:rPr>
              <a:t> des associations disposent d’une gouvernance classique </a:t>
            </a:r>
            <a:endParaRPr lang="fr-FR" sz="1400" dirty="0" smtClean="0">
              <a:solidFill>
                <a:srgbClr val="000000"/>
              </a:solidFill>
              <a:effectLst/>
              <a:latin typeface="YAD7QhG2T6o 0"/>
            </a:endParaRPr>
          </a:p>
          <a:p>
            <a:pPr algn="ctr"/>
            <a:r>
              <a:rPr lang="fr-FR" sz="1400" b="1" i="0" u="none" strike="noStrike" dirty="0" smtClean="0">
                <a:solidFill>
                  <a:srgbClr val="004AAD"/>
                </a:solidFill>
                <a:effectLst/>
                <a:latin typeface="YAD7QhG2T6o 0"/>
              </a:rPr>
              <a:t>11%</a:t>
            </a:r>
            <a:r>
              <a:rPr lang="fr-FR" sz="1400" b="0" i="0" u="none" strike="noStrike" dirty="0" smtClean="0">
                <a:solidFill>
                  <a:srgbClr val="000000"/>
                </a:solidFill>
                <a:effectLst/>
                <a:latin typeface="YAD7QhG2T6o 0"/>
              </a:rPr>
              <a:t> des associations expérimentent une forme plus collective </a:t>
            </a:r>
            <a:endParaRPr lang="fr-FR" sz="1400" dirty="0" smtClean="0">
              <a:solidFill>
                <a:srgbClr val="000000"/>
              </a:solidFill>
              <a:effectLst/>
              <a:latin typeface="YAD7QhG2T6o 0"/>
            </a:endParaRPr>
          </a:p>
          <a:p>
            <a:pPr algn="ctr"/>
            <a:r>
              <a:rPr lang="fr-FR" sz="1400" b="1" i="0" u="none" strike="noStrike" dirty="0" smtClean="0">
                <a:solidFill>
                  <a:srgbClr val="004AAD"/>
                </a:solidFill>
                <a:effectLst/>
                <a:uFill>
                  <a:solidFill>
                    <a:srgbClr val="FFFF00"/>
                  </a:solidFill>
                </a:uFill>
                <a:latin typeface="YAD7QhG2T6o 0"/>
              </a:rPr>
              <a:t>29%</a:t>
            </a:r>
            <a:r>
              <a:rPr lang="fr-FR" sz="1400" b="1" i="0" u="none" strike="noStrike" dirty="0" smtClean="0">
                <a:solidFill>
                  <a:srgbClr val="000000"/>
                </a:solidFill>
                <a:effectLst/>
                <a:uFill>
                  <a:solidFill>
                    <a:srgbClr val="FFFF00"/>
                  </a:solidFill>
                </a:uFill>
                <a:latin typeface="YAD7QhG2T6o 0"/>
              </a:rPr>
              <a:t> </a:t>
            </a:r>
            <a:r>
              <a:rPr lang="fr-FR" sz="1400" i="0" u="none" strike="noStrike" dirty="0" smtClean="0">
                <a:solidFill>
                  <a:srgbClr val="000000"/>
                </a:solidFill>
                <a:effectLst/>
                <a:uFill>
                  <a:solidFill>
                    <a:srgbClr val="FFFF00"/>
                  </a:solidFill>
                </a:uFill>
                <a:latin typeface="YAD7QhG2T6o 0"/>
              </a:rPr>
              <a:t>des</a:t>
            </a:r>
            <a:r>
              <a:rPr lang="fr-FR" sz="1400" b="1" i="0" u="none" strike="noStrike" dirty="0" smtClean="0">
                <a:solidFill>
                  <a:srgbClr val="000000"/>
                </a:solidFill>
                <a:effectLst/>
                <a:uFill>
                  <a:solidFill>
                    <a:srgbClr val="FFFF00"/>
                  </a:solidFill>
                </a:uFill>
                <a:latin typeface="YAD7QhG2T6o 0"/>
              </a:rPr>
              <a:t> femmes sont présidentes </a:t>
            </a:r>
            <a:r>
              <a:rPr lang="fr-FR" sz="1400" i="0" u="none" strike="noStrike" dirty="0" smtClean="0">
                <a:solidFill>
                  <a:srgbClr val="000000"/>
                </a:solidFill>
                <a:effectLst/>
                <a:uFill>
                  <a:solidFill>
                    <a:srgbClr val="FFFF00"/>
                  </a:solidFill>
                </a:uFill>
                <a:latin typeface="YAD7QhG2T6o 0"/>
              </a:rPr>
              <a:t>dans </a:t>
            </a:r>
          </a:p>
          <a:p>
            <a:pPr algn="ctr"/>
            <a:r>
              <a:rPr lang="fr-FR" sz="1400" i="0" u="none" strike="noStrike" dirty="0" smtClean="0">
                <a:solidFill>
                  <a:srgbClr val="000000"/>
                </a:solidFill>
                <a:effectLst/>
                <a:uFill>
                  <a:solidFill>
                    <a:srgbClr val="FFFF00"/>
                  </a:solidFill>
                </a:uFill>
                <a:latin typeface="YAD7QhG2T6o 0"/>
              </a:rPr>
              <a:t>les associations interrogées </a:t>
            </a:r>
            <a:endParaRPr lang="fr-FR" sz="1400" dirty="0" smtClean="0">
              <a:solidFill>
                <a:srgbClr val="000000"/>
              </a:solidFill>
              <a:effectLst/>
              <a:uFill>
                <a:solidFill>
                  <a:srgbClr val="FFFF00"/>
                </a:solidFill>
              </a:uFill>
              <a:latin typeface="YAD7QhG2T6o 0"/>
            </a:endParaRPr>
          </a:p>
          <a:p>
            <a:pPr algn="ctr"/>
            <a:r>
              <a:rPr lang="fr-FR" sz="1400" b="1" i="0" u="none" strike="noStrike" dirty="0" smtClean="0">
                <a:solidFill>
                  <a:srgbClr val="004AAD"/>
                </a:solidFill>
                <a:effectLst/>
                <a:latin typeface="YAD7QhG2T6o 0"/>
              </a:rPr>
              <a:t>7% </a:t>
            </a:r>
            <a:r>
              <a:rPr lang="fr-FR" sz="1400" b="0" i="0" u="none" strike="noStrike" dirty="0" smtClean="0">
                <a:solidFill>
                  <a:srgbClr val="000000"/>
                </a:solidFill>
                <a:effectLst/>
                <a:latin typeface="YAD7QhG2T6o 0"/>
              </a:rPr>
              <a:t>des membres du bureau sont ouvrier.es ou </a:t>
            </a:r>
            <a:r>
              <a:rPr lang="fr-FR" sz="1400" b="0" i="0" u="none" strike="noStrike" dirty="0" err="1" smtClean="0">
                <a:solidFill>
                  <a:srgbClr val="000000"/>
                </a:solidFill>
                <a:effectLst/>
                <a:latin typeface="YAD7QhG2T6o 0"/>
              </a:rPr>
              <a:t>ancien.nes</a:t>
            </a:r>
            <a:r>
              <a:rPr lang="fr-FR" sz="1400" b="0" i="0" u="none" strike="noStrike" dirty="0" smtClean="0">
                <a:solidFill>
                  <a:srgbClr val="000000"/>
                </a:solidFill>
                <a:effectLst/>
                <a:latin typeface="YAD7QhG2T6o 0"/>
              </a:rPr>
              <a:t> </a:t>
            </a:r>
          </a:p>
          <a:p>
            <a:pPr algn="ctr"/>
            <a:r>
              <a:rPr lang="fr-FR" sz="1400" b="0" i="0" u="none" strike="noStrike" dirty="0" smtClean="0">
                <a:solidFill>
                  <a:srgbClr val="000000"/>
                </a:solidFill>
                <a:effectLst/>
                <a:latin typeface="YAD7QhG2T6o 0"/>
              </a:rPr>
              <a:t>ouvrier.es alors qu’ils.elles représentent </a:t>
            </a:r>
          </a:p>
          <a:p>
            <a:pPr algn="ctr"/>
            <a:r>
              <a:rPr lang="fr-FR" sz="1400" b="1" i="0" u="none" strike="noStrike" dirty="0" smtClean="0">
                <a:solidFill>
                  <a:srgbClr val="004AAD"/>
                </a:solidFill>
                <a:effectLst/>
                <a:latin typeface="YAD7QhG2T6o 0"/>
              </a:rPr>
              <a:t>20%</a:t>
            </a:r>
            <a:r>
              <a:rPr lang="fr-FR" sz="1400" b="0" i="0" u="none" strike="noStrike" dirty="0" smtClean="0">
                <a:solidFill>
                  <a:srgbClr val="000000"/>
                </a:solidFill>
                <a:effectLst/>
                <a:latin typeface="YAD7QhG2T6o 0"/>
              </a:rPr>
              <a:t> de la population française </a:t>
            </a:r>
            <a:endParaRPr lang="fr-FR" sz="1400" dirty="0">
              <a:solidFill>
                <a:srgbClr val="000000"/>
              </a:solidFill>
              <a:effectLst/>
              <a:latin typeface="YAD7QhG2T6o 0"/>
            </a:endParaRPr>
          </a:p>
        </p:txBody>
      </p:sp>
      <p:sp>
        <p:nvSpPr>
          <p:cNvPr id="23" name="Rectangle à coins arrondis 22"/>
          <p:cNvSpPr/>
          <p:nvPr/>
        </p:nvSpPr>
        <p:spPr>
          <a:xfrm>
            <a:off x="7903527" y="4365665"/>
            <a:ext cx="2761488" cy="169559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rgbClr val="000000"/>
                </a:solidFill>
              </a:rPr>
              <a:t>L'Observatoire Régional de la Vie Associative a pour mission d'apporter des connaissances sur le tissu associatif régional pour appréhender ce secteur, et permettre aux acteurs de développer des actions en faveur des associations et de leurs actions. C'est donner les clefs pour agir, par la production de données, d'analyses accessibles au plus grand nombre.</a:t>
            </a:r>
            <a:endParaRPr lang="fr-FR" sz="1100" dirty="0"/>
          </a:p>
        </p:txBody>
      </p:sp>
      <p:pic>
        <p:nvPicPr>
          <p:cNvPr id="25" name="Imag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0" y="4221521"/>
            <a:ext cx="1445493" cy="1445493"/>
          </a:xfrm>
          <a:prstGeom prst="rect">
            <a:avLst/>
          </a:prstGeom>
        </p:spPr>
      </p:pic>
      <p:pic>
        <p:nvPicPr>
          <p:cNvPr id="26" name="Imag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062532"/>
            <a:ext cx="800616" cy="777240"/>
          </a:xfrm>
          <a:prstGeom prst="rect">
            <a:avLst/>
          </a:prstGeom>
        </p:spPr>
      </p:pic>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0129" y="6190488"/>
            <a:ext cx="1429483" cy="667512"/>
          </a:xfrm>
          <a:prstGeom prst="rect">
            <a:avLst/>
          </a:prstGeom>
        </p:spPr>
      </p:pic>
    </p:spTree>
    <p:extLst>
      <p:ext uri="{BB962C8B-B14F-4D97-AF65-F5344CB8AC3E}">
        <p14:creationId xmlns:p14="http://schemas.microsoft.com/office/powerpoint/2010/main" val="635892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5" name="Rectangle à coins arrondis 4"/>
          <p:cNvSpPr/>
          <p:nvPr/>
        </p:nvSpPr>
        <p:spPr>
          <a:xfrm>
            <a:off x="6508096" y="851392"/>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Les freins </a:t>
            </a:r>
            <a:r>
              <a:rPr lang="fr-FR" b="1" dirty="0" smtClean="0">
                <a:solidFill>
                  <a:srgbClr val="000000"/>
                </a:solidFill>
              </a:rPr>
              <a:t>à l’engagement</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817349407"/>
              </p:ext>
            </p:extLst>
          </p:nvPr>
        </p:nvGraphicFramePr>
        <p:xfrm>
          <a:off x="2903622" y="2168804"/>
          <a:ext cx="5604042" cy="1630680"/>
        </p:xfrm>
        <a:graphic>
          <a:graphicData uri="http://schemas.openxmlformats.org/drawingml/2006/table">
            <a:tbl>
              <a:tblPr firstRow="1" bandRow="1">
                <a:tableStyleId>{5C22544A-7EE6-4342-B048-85BDC9FD1C3A}</a:tableStyleId>
              </a:tblPr>
              <a:tblGrid>
                <a:gridCol w="2802021"/>
                <a:gridCol w="2802021"/>
              </a:tblGrid>
              <a:tr h="370840">
                <a:tc>
                  <a:txBody>
                    <a:bodyPr/>
                    <a:lstStyle/>
                    <a:p>
                      <a:pPr algn="ctr"/>
                      <a:r>
                        <a:rPr lang="fr-FR" sz="1400" dirty="0" smtClean="0"/>
                        <a:t>ASSOCIATIONS</a:t>
                      </a:r>
                      <a:r>
                        <a:rPr lang="fr-FR" sz="1400" baseline="0" dirty="0" smtClean="0"/>
                        <a:t> NON EMPLOYEUSES</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ASSOCIATIONS</a:t>
                      </a:r>
                      <a:r>
                        <a:rPr lang="fr-FR" sz="1400" baseline="0" dirty="0" smtClean="0"/>
                        <a:t> EMPLOYEUSES</a:t>
                      </a:r>
                      <a:endParaRPr lang="fr-FR" sz="1400" dirty="0" smtClean="0"/>
                    </a:p>
                    <a:p>
                      <a:pPr algn="ctr"/>
                      <a:endParaRPr lang="fr-FR" sz="1400" dirty="0"/>
                    </a:p>
                  </a:txBody>
                  <a:tcPr/>
                </a:tc>
              </a:tr>
              <a:tr h="370840">
                <a:tc>
                  <a:txBody>
                    <a:bodyPr/>
                    <a:lstStyle/>
                    <a:p>
                      <a:pPr algn="ctr"/>
                      <a:r>
                        <a:rPr lang="fr-FR" sz="1200" dirty="0" smtClean="0"/>
                        <a:t>1. Le temps </a:t>
                      </a:r>
                      <a:endParaRPr lang="fr-FR" sz="1200" dirty="0"/>
                    </a:p>
                  </a:txBody>
                  <a:tcPr/>
                </a:tc>
                <a:tc>
                  <a:txBody>
                    <a:bodyPr/>
                    <a:lstStyle/>
                    <a:p>
                      <a:pPr algn="ctr"/>
                      <a:r>
                        <a:rPr lang="fr-FR" sz="1200" dirty="0" smtClean="0"/>
                        <a:t>1. Le</a:t>
                      </a:r>
                      <a:r>
                        <a:rPr lang="fr-FR" sz="1200" baseline="0" dirty="0" smtClean="0"/>
                        <a:t> temps</a:t>
                      </a:r>
                      <a:endParaRPr lang="fr-FR" sz="1200" dirty="0"/>
                    </a:p>
                  </a:txBody>
                  <a:tcPr/>
                </a:tc>
              </a:tr>
              <a:tr h="370840">
                <a:tc>
                  <a:txBody>
                    <a:bodyPr/>
                    <a:lstStyle/>
                    <a:p>
                      <a:pPr algn="ctr"/>
                      <a:r>
                        <a:rPr lang="fr-FR" sz="1200" dirty="0" smtClean="0"/>
                        <a:t>2.</a:t>
                      </a:r>
                      <a:r>
                        <a:rPr lang="fr-FR" sz="1200" baseline="0" dirty="0" smtClean="0"/>
                        <a:t> Le manque de moyens</a:t>
                      </a:r>
                      <a:endParaRPr lang="fr-FR"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2. L’attitude consommatrice d’usager.es</a:t>
                      </a:r>
                    </a:p>
                  </a:txBody>
                  <a:tcPr/>
                </a:tc>
              </a:tr>
              <a:tr h="370840">
                <a:tc>
                  <a:txBody>
                    <a:bodyPr/>
                    <a:lstStyle/>
                    <a:p>
                      <a:pPr algn="ctr"/>
                      <a:r>
                        <a:rPr lang="fr-FR" sz="1200" dirty="0" smtClean="0"/>
                        <a:t>3. L’attitude consommatrice d’usager.es</a:t>
                      </a:r>
                      <a:endParaRPr lang="fr-FR" sz="1200" dirty="0"/>
                    </a:p>
                  </a:txBody>
                  <a:tcPr/>
                </a:tc>
                <a:tc>
                  <a:txBody>
                    <a:bodyPr/>
                    <a:lstStyle/>
                    <a:p>
                      <a:pPr algn="ctr"/>
                      <a:r>
                        <a:rPr lang="fr-FR" sz="1200" dirty="0" smtClean="0"/>
                        <a:t>3. L’engagement de court terme</a:t>
                      </a:r>
                      <a:endParaRPr lang="fr-FR" sz="1200"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191690207"/>
              </p:ext>
            </p:extLst>
          </p:nvPr>
        </p:nvGraphicFramePr>
        <p:xfrm>
          <a:off x="2903622" y="4641962"/>
          <a:ext cx="5604042" cy="1630680"/>
        </p:xfrm>
        <a:graphic>
          <a:graphicData uri="http://schemas.openxmlformats.org/drawingml/2006/table">
            <a:tbl>
              <a:tblPr firstRow="1" bandRow="1">
                <a:tableStyleId>{5C22544A-7EE6-4342-B048-85BDC9FD1C3A}</a:tableStyleId>
              </a:tblPr>
              <a:tblGrid>
                <a:gridCol w="2802021"/>
                <a:gridCol w="2802021"/>
              </a:tblGrid>
              <a:tr h="370840">
                <a:tc>
                  <a:txBody>
                    <a:bodyPr/>
                    <a:lstStyle/>
                    <a:p>
                      <a:pPr algn="ctr"/>
                      <a:r>
                        <a:rPr lang="fr-FR" sz="1400" dirty="0" smtClean="0"/>
                        <a:t>ASSOCIATIONS</a:t>
                      </a:r>
                      <a:r>
                        <a:rPr lang="fr-FR" sz="1400" baseline="0" dirty="0" smtClean="0"/>
                        <a:t> NON EMPLOYEUSES</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t>ASSOCIATIONS</a:t>
                      </a:r>
                      <a:r>
                        <a:rPr lang="fr-FR" sz="1400" baseline="0" dirty="0" smtClean="0"/>
                        <a:t> EMPLOYEUSES</a:t>
                      </a:r>
                      <a:endParaRPr lang="fr-FR" sz="1400" dirty="0" smtClean="0"/>
                    </a:p>
                    <a:p>
                      <a:pPr algn="ctr"/>
                      <a:endParaRPr lang="fr-FR" sz="1400" dirty="0"/>
                    </a:p>
                  </a:txBody>
                  <a:tcPr/>
                </a:tc>
              </a:tr>
              <a:tr h="370840">
                <a:tc>
                  <a:txBody>
                    <a:bodyPr/>
                    <a:lstStyle/>
                    <a:p>
                      <a:pPr algn="ctr"/>
                      <a:r>
                        <a:rPr lang="fr-FR" sz="1200" dirty="0" smtClean="0"/>
                        <a:t>1. Le temps consacré</a:t>
                      </a:r>
                      <a:r>
                        <a:rPr lang="fr-FR" sz="1200" baseline="0" dirty="0" smtClean="0"/>
                        <a:t> à l’administratif</a:t>
                      </a:r>
                      <a:endParaRPr lang="fr-FR" sz="1200" dirty="0"/>
                    </a:p>
                  </a:txBody>
                  <a:tcPr/>
                </a:tc>
                <a:tc>
                  <a:txBody>
                    <a:bodyPr/>
                    <a:lstStyle/>
                    <a:p>
                      <a:pPr algn="ctr"/>
                      <a:r>
                        <a:rPr lang="fr-FR" sz="1200" dirty="0" smtClean="0"/>
                        <a:t>1. Le</a:t>
                      </a:r>
                      <a:r>
                        <a:rPr lang="fr-FR" sz="1200" baseline="0" dirty="0" smtClean="0"/>
                        <a:t> temps</a:t>
                      </a:r>
                      <a:endParaRPr lang="fr-FR" sz="1200" dirty="0"/>
                    </a:p>
                  </a:txBody>
                  <a:tcPr/>
                </a:tc>
              </a:tr>
              <a:tr h="370840">
                <a:tc>
                  <a:txBody>
                    <a:bodyPr/>
                    <a:lstStyle/>
                    <a:p>
                      <a:pPr algn="ctr"/>
                      <a:r>
                        <a:rPr lang="fr-FR" sz="1200" dirty="0" smtClean="0"/>
                        <a:t>2.</a:t>
                      </a:r>
                      <a:r>
                        <a:rPr lang="fr-FR" sz="1200" baseline="0" dirty="0" smtClean="0"/>
                        <a:t> La peur des responsabilités</a:t>
                      </a:r>
                      <a:endParaRPr lang="fr-FR"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t>2. La peur des responsabilités</a:t>
                      </a:r>
                    </a:p>
                  </a:txBody>
                  <a:tcPr/>
                </a:tc>
              </a:tr>
              <a:tr h="370840">
                <a:tc>
                  <a:txBody>
                    <a:bodyPr/>
                    <a:lstStyle/>
                    <a:p>
                      <a:pPr algn="ctr"/>
                      <a:r>
                        <a:rPr lang="fr-FR" sz="1200" dirty="0" smtClean="0"/>
                        <a:t>3. Le manque de formation </a:t>
                      </a:r>
                      <a:endParaRPr lang="fr-FR" sz="1200" dirty="0"/>
                    </a:p>
                  </a:txBody>
                  <a:tcPr/>
                </a:tc>
                <a:tc>
                  <a:txBody>
                    <a:bodyPr/>
                    <a:lstStyle/>
                    <a:p>
                      <a:pPr algn="ctr"/>
                      <a:r>
                        <a:rPr lang="fr-FR" sz="1200" dirty="0" smtClean="0"/>
                        <a:t>3. La technicité </a:t>
                      </a:r>
                      <a:endParaRPr lang="fr-FR" sz="1200" dirty="0"/>
                    </a:p>
                  </a:txBody>
                  <a:tcPr/>
                </a:tc>
              </a:tr>
            </a:tbl>
          </a:graphicData>
        </a:graphic>
      </p:graphicFrame>
      <p:sp>
        <p:nvSpPr>
          <p:cNvPr id="9" name="Rectangle 8"/>
          <p:cNvSpPr/>
          <p:nvPr/>
        </p:nvSpPr>
        <p:spPr>
          <a:xfrm>
            <a:off x="80294" y="5272636"/>
            <a:ext cx="2773388" cy="369332"/>
          </a:xfrm>
          <a:prstGeom prst="rect">
            <a:avLst/>
          </a:prstGeom>
        </p:spPr>
        <p:txBody>
          <a:bodyPr wrap="none">
            <a:spAutoFit/>
          </a:bodyPr>
          <a:lstStyle/>
          <a:p>
            <a:r>
              <a:rPr lang="fr-FR" b="1" dirty="0" smtClean="0"/>
              <a:t>Bénévolat </a:t>
            </a:r>
            <a:r>
              <a:rPr lang="fr-FR" b="1" dirty="0"/>
              <a:t>de gouvernance</a:t>
            </a:r>
            <a:r>
              <a:rPr lang="fr-FR" dirty="0"/>
              <a:t> </a:t>
            </a:r>
          </a:p>
        </p:txBody>
      </p:sp>
      <p:sp>
        <p:nvSpPr>
          <p:cNvPr id="10" name="Rectangle 9"/>
          <p:cNvSpPr/>
          <p:nvPr/>
        </p:nvSpPr>
        <p:spPr>
          <a:xfrm>
            <a:off x="375011" y="2878704"/>
            <a:ext cx="2187971" cy="369332"/>
          </a:xfrm>
          <a:prstGeom prst="rect">
            <a:avLst/>
          </a:prstGeom>
        </p:spPr>
        <p:txBody>
          <a:bodyPr wrap="none">
            <a:spAutoFit/>
          </a:bodyPr>
          <a:lstStyle/>
          <a:p>
            <a:r>
              <a:rPr lang="fr-FR" b="1" dirty="0" smtClean="0"/>
              <a:t>Bénévolat </a:t>
            </a:r>
            <a:r>
              <a:rPr lang="fr-FR" b="1" dirty="0"/>
              <a:t>de </a:t>
            </a:r>
            <a:r>
              <a:rPr lang="fr-FR" b="1" dirty="0" smtClean="0"/>
              <a:t>terrain </a:t>
            </a:r>
            <a:endParaRPr lang="fr-FR" dirty="0"/>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pic>
        <p:nvPicPr>
          <p:cNvPr id="12" name="Image 11"/>
          <p:cNvPicPr>
            <a:picLocks noChangeAspect="1"/>
          </p:cNvPicPr>
          <p:nvPr/>
        </p:nvPicPr>
        <p:blipFill>
          <a:blip r:embed="rId5"/>
          <a:stretch>
            <a:fillRect/>
          </a:stretch>
        </p:blipFill>
        <p:spPr>
          <a:xfrm>
            <a:off x="9294305" y="6080759"/>
            <a:ext cx="1449895" cy="677044"/>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22</a:t>
            </a:fld>
            <a:endParaRPr lang="fr-FR"/>
          </a:p>
        </p:txBody>
      </p:sp>
      <p:sp>
        <p:nvSpPr>
          <p:cNvPr id="13" name="Rectangle 12"/>
          <p:cNvSpPr/>
          <p:nvPr/>
        </p:nvSpPr>
        <p:spPr>
          <a:xfrm>
            <a:off x="375011" y="367151"/>
            <a:ext cx="8986745" cy="523220"/>
          </a:xfrm>
          <a:prstGeom prst="rect">
            <a:avLst/>
          </a:prstGeom>
        </p:spPr>
        <p:txBody>
          <a:bodyPr wrap="square">
            <a:spAutoFit/>
          </a:bodyPr>
          <a:lstStyle/>
          <a:p>
            <a:r>
              <a:rPr lang="fr-FR" sz="2800" b="1" i="0" u="none" strike="noStrike" dirty="0" smtClean="0">
                <a:solidFill>
                  <a:srgbClr val="D75256"/>
                </a:solidFill>
                <a:effectLst/>
              </a:rPr>
              <a:t>Annexe : Le </a:t>
            </a:r>
            <a:r>
              <a:rPr lang="fr-FR" sz="2800" b="1" dirty="0">
                <a:solidFill>
                  <a:srgbClr val="D75256"/>
                </a:solidFill>
              </a:rPr>
              <a:t>bénévolat</a:t>
            </a:r>
            <a:r>
              <a:rPr lang="fr-FR" sz="2800" b="1" i="0" u="none" strike="noStrike" dirty="0" smtClean="0">
                <a:solidFill>
                  <a:srgbClr val="D75256"/>
                </a:solidFill>
                <a:effectLst/>
              </a:rPr>
              <a:t> dans les Hauts-de-France</a:t>
            </a:r>
            <a:endParaRPr lang="fr-FR" sz="2800" dirty="0">
              <a:solidFill>
                <a:srgbClr val="D75256"/>
              </a:solidFill>
            </a:endParaRPr>
          </a:p>
        </p:txBody>
      </p:sp>
    </p:spTree>
    <p:extLst>
      <p:ext uri="{BB962C8B-B14F-4D97-AF65-F5344CB8AC3E}">
        <p14:creationId xmlns:p14="http://schemas.microsoft.com/office/powerpoint/2010/main" val="190948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5" name="Rectangle à coins arrondis 4"/>
          <p:cNvSpPr/>
          <p:nvPr/>
        </p:nvSpPr>
        <p:spPr>
          <a:xfrm>
            <a:off x="6442725" y="706342"/>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Les leviers </a:t>
            </a:r>
            <a:r>
              <a:rPr lang="fr-FR" b="1" dirty="0" smtClean="0">
                <a:solidFill>
                  <a:srgbClr val="000000"/>
                </a:solidFill>
              </a:rPr>
              <a:t>à l’engagement</a:t>
            </a:r>
            <a:endParaRPr lang="fr-FR" dirty="0"/>
          </a:p>
        </p:txBody>
      </p:sp>
      <p:sp>
        <p:nvSpPr>
          <p:cNvPr id="10" name="Rectangle 9"/>
          <p:cNvSpPr/>
          <p:nvPr/>
        </p:nvSpPr>
        <p:spPr>
          <a:xfrm>
            <a:off x="3882189" y="1978526"/>
            <a:ext cx="4149558"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1" name="Rectangle 10"/>
          <p:cNvSpPr/>
          <p:nvPr/>
        </p:nvSpPr>
        <p:spPr>
          <a:xfrm>
            <a:off x="3882189" y="2430378"/>
            <a:ext cx="3769895"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2" name="Rectangle 11"/>
          <p:cNvSpPr/>
          <p:nvPr/>
        </p:nvSpPr>
        <p:spPr>
          <a:xfrm>
            <a:off x="3882189" y="2882230"/>
            <a:ext cx="3454400"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3" name="Rectangle 12"/>
          <p:cNvSpPr/>
          <p:nvPr/>
        </p:nvSpPr>
        <p:spPr>
          <a:xfrm>
            <a:off x="3882189" y="3335418"/>
            <a:ext cx="2818064"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Rectangle 13"/>
          <p:cNvSpPr/>
          <p:nvPr/>
        </p:nvSpPr>
        <p:spPr>
          <a:xfrm>
            <a:off x="3882189" y="3826042"/>
            <a:ext cx="2620211"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5" name="Rectangle 14"/>
          <p:cNvSpPr/>
          <p:nvPr/>
        </p:nvSpPr>
        <p:spPr>
          <a:xfrm>
            <a:off x="3882189" y="4316666"/>
            <a:ext cx="2561390"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Rectangle 15"/>
          <p:cNvSpPr/>
          <p:nvPr/>
        </p:nvSpPr>
        <p:spPr>
          <a:xfrm>
            <a:off x="3882189" y="4811970"/>
            <a:ext cx="2352843"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7" name="Rectangle 16"/>
          <p:cNvSpPr/>
          <p:nvPr/>
        </p:nvSpPr>
        <p:spPr>
          <a:xfrm>
            <a:off x="3882189" y="5307274"/>
            <a:ext cx="2128253"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Rectangle 17"/>
          <p:cNvSpPr/>
          <p:nvPr/>
        </p:nvSpPr>
        <p:spPr>
          <a:xfrm>
            <a:off x="3882189" y="5802578"/>
            <a:ext cx="1598864"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9" name="Rectangle 18"/>
          <p:cNvSpPr/>
          <p:nvPr/>
        </p:nvSpPr>
        <p:spPr>
          <a:xfrm>
            <a:off x="3882189" y="6297882"/>
            <a:ext cx="1256632" cy="2513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0" name="ZoneTexte 19"/>
          <p:cNvSpPr txBox="1"/>
          <p:nvPr/>
        </p:nvSpPr>
        <p:spPr>
          <a:xfrm>
            <a:off x="8063067" y="1904134"/>
            <a:ext cx="669096" cy="400110"/>
          </a:xfrm>
          <a:prstGeom prst="rect">
            <a:avLst/>
          </a:prstGeom>
          <a:noFill/>
        </p:spPr>
        <p:txBody>
          <a:bodyPr wrap="square" rtlCol="0">
            <a:spAutoFit/>
          </a:bodyPr>
          <a:lstStyle/>
          <a:p>
            <a:r>
              <a:rPr lang="fr-FR" sz="2000" dirty="0" smtClean="0"/>
              <a:t>44%</a:t>
            </a:r>
            <a:endParaRPr lang="fr-FR" sz="2000" dirty="0"/>
          </a:p>
        </p:txBody>
      </p:sp>
      <p:sp>
        <p:nvSpPr>
          <p:cNvPr id="21" name="ZoneTexte 20"/>
          <p:cNvSpPr txBox="1"/>
          <p:nvPr/>
        </p:nvSpPr>
        <p:spPr>
          <a:xfrm>
            <a:off x="7667272" y="2355986"/>
            <a:ext cx="669096" cy="400110"/>
          </a:xfrm>
          <a:prstGeom prst="rect">
            <a:avLst/>
          </a:prstGeom>
          <a:noFill/>
        </p:spPr>
        <p:txBody>
          <a:bodyPr wrap="square" rtlCol="0">
            <a:spAutoFit/>
          </a:bodyPr>
          <a:lstStyle/>
          <a:p>
            <a:r>
              <a:rPr lang="fr-FR" sz="2000" dirty="0" smtClean="0"/>
              <a:t>38%</a:t>
            </a:r>
            <a:endParaRPr lang="fr-FR" sz="2000" dirty="0"/>
          </a:p>
        </p:txBody>
      </p:sp>
      <p:sp>
        <p:nvSpPr>
          <p:cNvPr id="22" name="ZoneTexte 21"/>
          <p:cNvSpPr txBox="1"/>
          <p:nvPr/>
        </p:nvSpPr>
        <p:spPr>
          <a:xfrm>
            <a:off x="7282306" y="2825793"/>
            <a:ext cx="669096" cy="400110"/>
          </a:xfrm>
          <a:prstGeom prst="rect">
            <a:avLst/>
          </a:prstGeom>
          <a:noFill/>
        </p:spPr>
        <p:txBody>
          <a:bodyPr wrap="square" rtlCol="0">
            <a:spAutoFit/>
          </a:bodyPr>
          <a:lstStyle/>
          <a:p>
            <a:r>
              <a:rPr lang="fr-FR" sz="2000" dirty="0" smtClean="0"/>
              <a:t>34%</a:t>
            </a:r>
            <a:endParaRPr lang="fr-FR" sz="2000" dirty="0"/>
          </a:p>
        </p:txBody>
      </p:sp>
      <p:sp>
        <p:nvSpPr>
          <p:cNvPr id="23" name="ZoneTexte 22"/>
          <p:cNvSpPr txBox="1"/>
          <p:nvPr/>
        </p:nvSpPr>
        <p:spPr>
          <a:xfrm>
            <a:off x="6700253" y="3277776"/>
            <a:ext cx="669096" cy="400110"/>
          </a:xfrm>
          <a:prstGeom prst="rect">
            <a:avLst/>
          </a:prstGeom>
          <a:noFill/>
        </p:spPr>
        <p:txBody>
          <a:bodyPr wrap="square" rtlCol="0">
            <a:spAutoFit/>
          </a:bodyPr>
          <a:lstStyle/>
          <a:p>
            <a:r>
              <a:rPr lang="fr-FR" sz="2000" dirty="0" smtClean="0"/>
              <a:t>27%</a:t>
            </a:r>
            <a:endParaRPr lang="fr-FR" sz="2000" dirty="0"/>
          </a:p>
        </p:txBody>
      </p:sp>
      <p:sp>
        <p:nvSpPr>
          <p:cNvPr id="24" name="ZoneTexte 23"/>
          <p:cNvSpPr txBox="1"/>
          <p:nvPr/>
        </p:nvSpPr>
        <p:spPr>
          <a:xfrm>
            <a:off x="6448499" y="3764309"/>
            <a:ext cx="669096" cy="400110"/>
          </a:xfrm>
          <a:prstGeom prst="rect">
            <a:avLst/>
          </a:prstGeom>
          <a:noFill/>
        </p:spPr>
        <p:txBody>
          <a:bodyPr wrap="square" rtlCol="0">
            <a:spAutoFit/>
          </a:bodyPr>
          <a:lstStyle/>
          <a:p>
            <a:r>
              <a:rPr lang="fr-FR" sz="2000" dirty="0" smtClean="0"/>
              <a:t>22%</a:t>
            </a:r>
            <a:endParaRPr lang="fr-FR" sz="2000" dirty="0"/>
          </a:p>
        </p:txBody>
      </p:sp>
      <p:sp>
        <p:nvSpPr>
          <p:cNvPr id="25" name="ZoneTexte 24"/>
          <p:cNvSpPr txBox="1"/>
          <p:nvPr/>
        </p:nvSpPr>
        <p:spPr>
          <a:xfrm>
            <a:off x="6442725" y="4250842"/>
            <a:ext cx="669096" cy="400110"/>
          </a:xfrm>
          <a:prstGeom prst="rect">
            <a:avLst/>
          </a:prstGeom>
          <a:noFill/>
        </p:spPr>
        <p:txBody>
          <a:bodyPr wrap="square" rtlCol="0">
            <a:spAutoFit/>
          </a:bodyPr>
          <a:lstStyle/>
          <a:p>
            <a:r>
              <a:rPr lang="fr-FR" sz="2000" dirty="0" smtClean="0"/>
              <a:t>20%</a:t>
            </a:r>
            <a:endParaRPr lang="fr-FR" sz="2000" dirty="0"/>
          </a:p>
        </p:txBody>
      </p:sp>
      <p:sp>
        <p:nvSpPr>
          <p:cNvPr id="26" name="ZoneTexte 25"/>
          <p:cNvSpPr txBox="1"/>
          <p:nvPr/>
        </p:nvSpPr>
        <p:spPr>
          <a:xfrm>
            <a:off x="6230918" y="4737375"/>
            <a:ext cx="669096" cy="400110"/>
          </a:xfrm>
          <a:prstGeom prst="rect">
            <a:avLst/>
          </a:prstGeom>
          <a:noFill/>
        </p:spPr>
        <p:txBody>
          <a:bodyPr wrap="square" rtlCol="0">
            <a:spAutoFit/>
          </a:bodyPr>
          <a:lstStyle/>
          <a:p>
            <a:r>
              <a:rPr lang="fr-FR" sz="2000" dirty="0" smtClean="0"/>
              <a:t>15%</a:t>
            </a:r>
            <a:endParaRPr lang="fr-FR" sz="2000" dirty="0"/>
          </a:p>
        </p:txBody>
      </p:sp>
      <p:sp>
        <p:nvSpPr>
          <p:cNvPr id="27" name="ZoneTexte 26"/>
          <p:cNvSpPr txBox="1"/>
          <p:nvPr/>
        </p:nvSpPr>
        <p:spPr>
          <a:xfrm>
            <a:off x="5961415" y="5240861"/>
            <a:ext cx="669096" cy="400110"/>
          </a:xfrm>
          <a:prstGeom prst="rect">
            <a:avLst/>
          </a:prstGeom>
          <a:noFill/>
        </p:spPr>
        <p:txBody>
          <a:bodyPr wrap="square" rtlCol="0">
            <a:spAutoFit/>
          </a:bodyPr>
          <a:lstStyle/>
          <a:p>
            <a:r>
              <a:rPr lang="fr-FR" sz="2000" dirty="0" smtClean="0"/>
              <a:t>11%</a:t>
            </a:r>
            <a:endParaRPr lang="fr-FR" sz="2000" dirty="0"/>
          </a:p>
        </p:txBody>
      </p:sp>
      <p:sp>
        <p:nvSpPr>
          <p:cNvPr id="28" name="ZoneTexte 27"/>
          <p:cNvSpPr txBox="1"/>
          <p:nvPr/>
        </p:nvSpPr>
        <p:spPr>
          <a:xfrm>
            <a:off x="5432588" y="5744347"/>
            <a:ext cx="669096" cy="400110"/>
          </a:xfrm>
          <a:prstGeom prst="rect">
            <a:avLst/>
          </a:prstGeom>
          <a:noFill/>
        </p:spPr>
        <p:txBody>
          <a:bodyPr wrap="square" rtlCol="0">
            <a:spAutoFit/>
          </a:bodyPr>
          <a:lstStyle/>
          <a:p>
            <a:r>
              <a:rPr lang="fr-FR" sz="2000" dirty="0" smtClean="0"/>
              <a:t>4%</a:t>
            </a:r>
            <a:endParaRPr lang="fr-FR" sz="2000" dirty="0"/>
          </a:p>
        </p:txBody>
      </p:sp>
      <p:sp>
        <p:nvSpPr>
          <p:cNvPr id="29" name="ZoneTexte 28"/>
          <p:cNvSpPr txBox="1"/>
          <p:nvPr/>
        </p:nvSpPr>
        <p:spPr>
          <a:xfrm>
            <a:off x="5138731" y="6223490"/>
            <a:ext cx="669096" cy="400110"/>
          </a:xfrm>
          <a:prstGeom prst="rect">
            <a:avLst/>
          </a:prstGeom>
          <a:noFill/>
        </p:spPr>
        <p:txBody>
          <a:bodyPr wrap="square" rtlCol="0">
            <a:spAutoFit/>
          </a:bodyPr>
          <a:lstStyle/>
          <a:p>
            <a:r>
              <a:rPr lang="fr-FR" sz="2000" dirty="0" smtClean="0"/>
              <a:t>3%</a:t>
            </a:r>
            <a:endParaRPr lang="fr-FR" sz="2000" dirty="0"/>
          </a:p>
        </p:txBody>
      </p:sp>
      <p:sp>
        <p:nvSpPr>
          <p:cNvPr id="30" name="ZoneTexte 29"/>
          <p:cNvSpPr txBox="1"/>
          <p:nvPr/>
        </p:nvSpPr>
        <p:spPr>
          <a:xfrm>
            <a:off x="102638" y="1936129"/>
            <a:ext cx="3916200" cy="292388"/>
          </a:xfrm>
          <a:prstGeom prst="rect">
            <a:avLst/>
          </a:prstGeom>
          <a:noFill/>
        </p:spPr>
        <p:txBody>
          <a:bodyPr wrap="none" rtlCol="0">
            <a:spAutoFit/>
          </a:bodyPr>
          <a:lstStyle/>
          <a:p>
            <a:r>
              <a:rPr lang="fr-FR" sz="1300" b="1" dirty="0" smtClean="0"/>
              <a:t>Le renforcement de la communication de l’association</a:t>
            </a:r>
            <a:endParaRPr lang="fr-FR" sz="1300" b="1" dirty="0"/>
          </a:p>
        </p:txBody>
      </p:sp>
      <p:sp>
        <p:nvSpPr>
          <p:cNvPr id="31" name="Rectangle 30"/>
          <p:cNvSpPr/>
          <p:nvPr/>
        </p:nvSpPr>
        <p:spPr>
          <a:xfrm>
            <a:off x="420994" y="2380764"/>
            <a:ext cx="3585533" cy="292388"/>
          </a:xfrm>
          <a:prstGeom prst="rect">
            <a:avLst/>
          </a:prstGeom>
        </p:spPr>
        <p:txBody>
          <a:bodyPr wrap="none">
            <a:spAutoFit/>
          </a:bodyPr>
          <a:lstStyle/>
          <a:p>
            <a:r>
              <a:rPr lang="fr-FR" sz="1300" b="1" dirty="0" smtClean="0"/>
              <a:t>La valorisation des compétences par le bénévolat</a:t>
            </a:r>
            <a:endParaRPr lang="fr-FR" sz="1300" b="1" dirty="0"/>
          </a:p>
        </p:txBody>
      </p:sp>
      <p:sp>
        <p:nvSpPr>
          <p:cNvPr id="32" name="Rectangle 31"/>
          <p:cNvSpPr/>
          <p:nvPr/>
        </p:nvSpPr>
        <p:spPr>
          <a:xfrm>
            <a:off x="74906" y="2863630"/>
            <a:ext cx="3959225" cy="292388"/>
          </a:xfrm>
          <a:prstGeom prst="rect">
            <a:avLst/>
          </a:prstGeom>
        </p:spPr>
        <p:txBody>
          <a:bodyPr wrap="none">
            <a:spAutoFit/>
          </a:bodyPr>
          <a:lstStyle/>
          <a:p>
            <a:r>
              <a:rPr lang="fr-FR" sz="1300" b="1" dirty="0" smtClean="0"/>
              <a:t>La mise en place de points réguliers avec les bénévoles</a:t>
            </a:r>
            <a:endParaRPr lang="fr-FR" sz="1300" b="1" dirty="0"/>
          </a:p>
        </p:txBody>
      </p:sp>
      <p:sp>
        <p:nvSpPr>
          <p:cNvPr id="33" name="Rectangle 32"/>
          <p:cNvSpPr/>
          <p:nvPr/>
        </p:nvSpPr>
        <p:spPr>
          <a:xfrm>
            <a:off x="420994" y="3291127"/>
            <a:ext cx="3639201" cy="292388"/>
          </a:xfrm>
          <a:prstGeom prst="rect">
            <a:avLst/>
          </a:prstGeom>
        </p:spPr>
        <p:txBody>
          <a:bodyPr wrap="none">
            <a:spAutoFit/>
          </a:bodyPr>
          <a:lstStyle/>
          <a:p>
            <a:r>
              <a:rPr lang="fr-FR" sz="1300" b="1" dirty="0" smtClean="0"/>
              <a:t>Un parcours d’intégration des nouveaux arrivants </a:t>
            </a:r>
            <a:endParaRPr lang="fr-FR" sz="1300" b="1" dirty="0"/>
          </a:p>
        </p:txBody>
      </p:sp>
      <p:sp>
        <p:nvSpPr>
          <p:cNvPr id="34" name="Rectangle 33"/>
          <p:cNvSpPr/>
          <p:nvPr/>
        </p:nvSpPr>
        <p:spPr>
          <a:xfrm>
            <a:off x="1201657" y="3800466"/>
            <a:ext cx="2788777" cy="292388"/>
          </a:xfrm>
          <a:prstGeom prst="rect">
            <a:avLst/>
          </a:prstGeom>
        </p:spPr>
        <p:txBody>
          <a:bodyPr wrap="none">
            <a:spAutoFit/>
          </a:bodyPr>
          <a:lstStyle/>
          <a:p>
            <a:r>
              <a:rPr lang="fr-FR" sz="1300" b="1" dirty="0" smtClean="0"/>
              <a:t>Des fiches mission pour les bénévoles</a:t>
            </a:r>
            <a:endParaRPr lang="fr-FR" sz="1300" b="1" dirty="0"/>
          </a:p>
        </p:txBody>
      </p:sp>
      <p:sp>
        <p:nvSpPr>
          <p:cNvPr id="35" name="Rectangle 34"/>
          <p:cNvSpPr/>
          <p:nvPr/>
        </p:nvSpPr>
        <p:spPr>
          <a:xfrm>
            <a:off x="2036533" y="4277263"/>
            <a:ext cx="1966564" cy="292388"/>
          </a:xfrm>
          <a:prstGeom prst="rect">
            <a:avLst/>
          </a:prstGeom>
        </p:spPr>
        <p:txBody>
          <a:bodyPr wrap="none">
            <a:spAutoFit/>
          </a:bodyPr>
          <a:lstStyle/>
          <a:p>
            <a:r>
              <a:rPr lang="fr-FR" sz="1300" b="1" dirty="0" smtClean="0"/>
              <a:t>Une action de parrainage </a:t>
            </a:r>
            <a:endParaRPr lang="fr-FR" sz="1300" b="1" dirty="0"/>
          </a:p>
        </p:txBody>
      </p:sp>
      <p:sp>
        <p:nvSpPr>
          <p:cNvPr id="36" name="Rectangle 35"/>
          <p:cNvSpPr/>
          <p:nvPr/>
        </p:nvSpPr>
        <p:spPr>
          <a:xfrm>
            <a:off x="375011" y="4785715"/>
            <a:ext cx="3814289" cy="492443"/>
          </a:xfrm>
          <a:prstGeom prst="rect">
            <a:avLst/>
          </a:prstGeom>
        </p:spPr>
        <p:txBody>
          <a:bodyPr wrap="square">
            <a:spAutoFit/>
          </a:bodyPr>
          <a:lstStyle/>
          <a:p>
            <a:r>
              <a:rPr lang="fr-FR" sz="1300" dirty="0" smtClean="0"/>
              <a:t>L’inscription à une plateforme en ligne de mise en relation bénévoles/associations</a:t>
            </a:r>
            <a:endParaRPr lang="fr-FR" sz="1300" dirty="0"/>
          </a:p>
        </p:txBody>
      </p:sp>
      <p:sp>
        <p:nvSpPr>
          <p:cNvPr id="37" name="Rectangle 36"/>
          <p:cNvSpPr/>
          <p:nvPr/>
        </p:nvSpPr>
        <p:spPr>
          <a:xfrm>
            <a:off x="795520" y="5271989"/>
            <a:ext cx="3151632" cy="292388"/>
          </a:xfrm>
          <a:prstGeom prst="rect">
            <a:avLst/>
          </a:prstGeom>
        </p:spPr>
        <p:txBody>
          <a:bodyPr wrap="none">
            <a:spAutoFit/>
          </a:bodyPr>
          <a:lstStyle/>
          <a:p>
            <a:r>
              <a:rPr lang="fr-FR" sz="1300" dirty="0" smtClean="0"/>
              <a:t>Le développement du mécénat d’entreprise</a:t>
            </a:r>
            <a:endParaRPr lang="fr-FR" sz="1300" dirty="0"/>
          </a:p>
        </p:txBody>
      </p:sp>
      <p:sp>
        <p:nvSpPr>
          <p:cNvPr id="38" name="Rectangle 37"/>
          <p:cNvSpPr/>
          <p:nvPr/>
        </p:nvSpPr>
        <p:spPr>
          <a:xfrm>
            <a:off x="487422" y="5758263"/>
            <a:ext cx="3459730" cy="292388"/>
          </a:xfrm>
          <a:prstGeom prst="rect">
            <a:avLst/>
          </a:prstGeom>
        </p:spPr>
        <p:txBody>
          <a:bodyPr wrap="none">
            <a:spAutoFit/>
          </a:bodyPr>
          <a:lstStyle/>
          <a:p>
            <a:r>
              <a:rPr lang="fr-FR" sz="1300" dirty="0" smtClean="0"/>
              <a:t>La mise en place d’une commission engagement</a:t>
            </a:r>
            <a:endParaRPr lang="fr-FR" sz="1300" dirty="0"/>
          </a:p>
        </p:txBody>
      </p:sp>
      <p:sp>
        <p:nvSpPr>
          <p:cNvPr id="39" name="Rectangle 38"/>
          <p:cNvSpPr/>
          <p:nvPr/>
        </p:nvSpPr>
        <p:spPr>
          <a:xfrm>
            <a:off x="726049" y="6244537"/>
            <a:ext cx="3199081" cy="292388"/>
          </a:xfrm>
          <a:prstGeom prst="rect">
            <a:avLst/>
          </a:prstGeom>
        </p:spPr>
        <p:txBody>
          <a:bodyPr wrap="none">
            <a:spAutoFit/>
          </a:bodyPr>
          <a:lstStyle/>
          <a:p>
            <a:r>
              <a:rPr lang="fr-FR" sz="1300" dirty="0" smtClean="0"/>
              <a:t>La mise en place de la parité dans les statuts</a:t>
            </a:r>
            <a:endParaRPr lang="fr-FR" sz="1300" dirty="0"/>
          </a:p>
        </p:txBody>
      </p:sp>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7" y="6091738"/>
            <a:ext cx="800616" cy="777240"/>
          </a:xfrm>
          <a:prstGeom prst="rect">
            <a:avLst/>
          </a:prstGeom>
        </p:spPr>
      </p:pic>
      <p:pic>
        <p:nvPicPr>
          <p:cNvPr id="41" name="Image 40"/>
          <p:cNvPicPr>
            <a:picLocks noChangeAspect="1"/>
          </p:cNvPicPr>
          <p:nvPr/>
        </p:nvPicPr>
        <p:blipFill>
          <a:blip r:embed="rId4"/>
          <a:stretch>
            <a:fillRect/>
          </a:stretch>
        </p:blipFill>
        <p:spPr>
          <a:xfrm>
            <a:off x="9294305" y="6080759"/>
            <a:ext cx="1449895" cy="677044"/>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23</a:t>
            </a:fld>
            <a:endParaRPr lang="fr-FR"/>
          </a:p>
        </p:txBody>
      </p:sp>
      <p:sp>
        <p:nvSpPr>
          <p:cNvPr id="43" name="Rectangle 42"/>
          <p:cNvSpPr/>
          <p:nvPr/>
        </p:nvSpPr>
        <p:spPr>
          <a:xfrm>
            <a:off x="228927" y="226237"/>
            <a:ext cx="8986745" cy="523220"/>
          </a:xfrm>
          <a:prstGeom prst="rect">
            <a:avLst/>
          </a:prstGeom>
        </p:spPr>
        <p:txBody>
          <a:bodyPr wrap="square">
            <a:spAutoFit/>
          </a:bodyPr>
          <a:lstStyle/>
          <a:p>
            <a:r>
              <a:rPr lang="fr-FR" sz="2800" b="1" i="0" u="none" strike="noStrike" dirty="0" smtClean="0">
                <a:solidFill>
                  <a:srgbClr val="D75256"/>
                </a:solidFill>
                <a:effectLst/>
              </a:rPr>
              <a:t>Annexe : Le </a:t>
            </a:r>
            <a:r>
              <a:rPr lang="fr-FR" sz="2800" b="1" dirty="0">
                <a:solidFill>
                  <a:srgbClr val="D75256"/>
                </a:solidFill>
              </a:rPr>
              <a:t>bénévolat</a:t>
            </a:r>
            <a:r>
              <a:rPr lang="fr-FR" sz="2800" b="1" i="0" u="none" strike="noStrike" dirty="0" smtClean="0">
                <a:solidFill>
                  <a:srgbClr val="D75256"/>
                </a:solidFill>
                <a:effectLst/>
              </a:rPr>
              <a:t> dans les Hauts-de-France</a:t>
            </a:r>
            <a:endParaRPr lang="fr-FR" sz="2800" dirty="0">
              <a:solidFill>
                <a:srgbClr val="D75256"/>
              </a:solidFill>
            </a:endParaRPr>
          </a:p>
        </p:txBody>
      </p:sp>
    </p:spTree>
    <p:extLst>
      <p:ext uri="{BB962C8B-B14F-4D97-AF65-F5344CB8AC3E}">
        <p14:creationId xmlns:p14="http://schemas.microsoft.com/office/powerpoint/2010/main" val="3586119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sp>
        <p:nvSpPr>
          <p:cNvPr id="5" name="Rectangle à coins arrondis 4"/>
          <p:cNvSpPr/>
          <p:nvPr/>
        </p:nvSpPr>
        <p:spPr>
          <a:xfrm>
            <a:off x="6525276" y="834249"/>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Préconisations de l’enquête qualitative sur le bénévolat en Hauts-de-France</a:t>
            </a:r>
            <a:endParaRPr lang="fr-FR" dirty="0"/>
          </a:p>
        </p:txBody>
      </p:sp>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7" y="6091738"/>
            <a:ext cx="800616" cy="777240"/>
          </a:xfrm>
          <a:prstGeom prst="rect">
            <a:avLst/>
          </a:prstGeom>
        </p:spPr>
      </p:pic>
      <p:pic>
        <p:nvPicPr>
          <p:cNvPr id="41" name="Image 40"/>
          <p:cNvPicPr>
            <a:picLocks noChangeAspect="1"/>
          </p:cNvPicPr>
          <p:nvPr/>
        </p:nvPicPr>
        <p:blipFill>
          <a:blip r:embed="rId4"/>
          <a:stretch>
            <a:fillRect/>
          </a:stretch>
        </p:blipFill>
        <p:spPr>
          <a:xfrm>
            <a:off x="9294305" y="6080759"/>
            <a:ext cx="1449895" cy="677044"/>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dirty="0"/>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24</a:t>
            </a:fld>
            <a:endParaRPr lang="fr-FR"/>
          </a:p>
        </p:txBody>
      </p:sp>
      <p:sp>
        <p:nvSpPr>
          <p:cNvPr id="6" name="ZoneTexte 5"/>
          <p:cNvSpPr txBox="1"/>
          <p:nvPr/>
        </p:nvSpPr>
        <p:spPr>
          <a:xfrm>
            <a:off x="863686" y="1731838"/>
            <a:ext cx="9952382" cy="4524315"/>
          </a:xfrm>
          <a:prstGeom prst="rect">
            <a:avLst/>
          </a:prstGeom>
          <a:noFill/>
        </p:spPr>
        <p:txBody>
          <a:bodyPr wrap="square" rtlCol="0">
            <a:spAutoFit/>
          </a:bodyPr>
          <a:lstStyle/>
          <a:p>
            <a:pPr marL="285750" indent="-285750">
              <a:buClr>
                <a:srgbClr val="D75256"/>
              </a:buClr>
              <a:buFont typeface="Wingdings" panose="05000000000000000000" pitchFamily="2" charset="2"/>
              <a:buChar char="§"/>
            </a:pPr>
            <a:r>
              <a:rPr lang="fr-FR" dirty="0" smtClean="0"/>
              <a:t>Prendre en compte </a:t>
            </a:r>
            <a:r>
              <a:rPr lang="fr-FR" dirty="0"/>
              <a:t>des évolutions sociétales en proposant </a:t>
            </a:r>
            <a:r>
              <a:rPr lang="fr-FR" dirty="0" smtClean="0"/>
              <a:t>différentes formes d’engagement bénévoles</a:t>
            </a:r>
          </a:p>
          <a:p>
            <a:pPr marL="285750" indent="-285750">
              <a:buClr>
                <a:srgbClr val="D75256"/>
              </a:buClr>
              <a:buFont typeface="Wingdings" panose="05000000000000000000" pitchFamily="2" charset="2"/>
              <a:buChar char="§"/>
            </a:pPr>
            <a:r>
              <a:rPr lang="fr-FR" dirty="0" smtClean="0"/>
              <a:t>Adapter que </a:t>
            </a:r>
            <a:r>
              <a:rPr lang="fr-FR" dirty="0"/>
              <a:t>les </a:t>
            </a:r>
            <a:r>
              <a:rPr lang="fr-FR" b="1" dirty="0">
                <a:solidFill>
                  <a:srgbClr val="D75256"/>
                </a:solidFill>
              </a:rPr>
              <a:t>bénévoles ont des responsabilités et des engagements en dehors de leur bénévolat</a:t>
            </a:r>
            <a:r>
              <a:rPr lang="fr-FR" b="1" dirty="0">
                <a:solidFill>
                  <a:srgbClr val="A7D8D2"/>
                </a:solidFill>
              </a:rPr>
              <a:t> </a:t>
            </a:r>
            <a:r>
              <a:rPr lang="fr-FR" dirty="0"/>
              <a:t>pour assurer la durabilité de leur </a:t>
            </a:r>
            <a:r>
              <a:rPr lang="fr-FR" dirty="0" smtClean="0"/>
              <a:t>bénévolat</a:t>
            </a:r>
            <a:endParaRPr lang="fr-FR" dirty="0"/>
          </a:p>
          <a:p>
            <a:pPr marL="285750" indent="-285750">
              <a:buClr>
                <a:srgbClr val="D75256"/>
              </a:buClr>
              <a:buFont typeface="Wingdings" panose="05000000000000000000" pitchFamily="2" charset="2"/>
              <a:buChar char="§"/>
            </a:pPr>
            <a:r>
              <a:rPr lang="fr-FR" dirty="0" smtClean="0"/>
              <a:t>Adapter le fonctionnement des instances de gouvernances pour permettre à des </a:t>
            </a:r>
            <a:r>
              <a:rPr lang="fr-FR" dirty="0" err="1" smtClean="0"/>
              <a:t>actif.ve.s</a:t>
            </a:r>
            <a:r>
              <a:rPr lang="fr-FR" dirty="0" smtClean="0"/>
              <a:t> de les rejoindre </a:t>
            </a:r>
            <a:endParaRPr lang="fr-FR" dirty="0"/>
          </a:p>
          <a:p>
            <a:pPr marL="285750" indent="-285750">
              <a:buClr>
                <a:srgbClr val="D75256"/>
              </a:buClr>
              <a:buFont typeface="Wingdings" panose="05000000000000000000" pitchFamily="2" charset="2"/>
              <a:buChar char="§"/>
            </a:pPr>
            <a:r>
              <a:rPr lang="fr-FR" b="1" dirty="0" smtClean="0">
                <a:solidFill>
                  <a:srgbClr val="D75256"/>
                </a:solidFill>
              </a:rPr>
              <a:t>Former </a:t>
            </a:r>
            <a:r>
              <a:rPr lang="fr-FR" b="1" dirty="0">
                <a:solidFill>
                  <a:srgbClr val="D75256"/>
                </a:solidFill>
              </a:rPr>
              <a:t>les individus qui n’ont pas bénéficié d’une transmission familiale au sujet des valeurs associatives </a:t>
            </a:r>
            <a:r>
              <a:rPr lang="fr-FR" dirty="0"/>
              <a:t>afin qu’</a:t>
            </a:r>
            <a:r>
              <a:rPr lang="fr-FR" dirty="0" err="1"/>
              <a:t>iels</a:t>
            </a:r>
            <a:r>
              <a:rPr lang="fr-FR" dirty="0"/>
              <a:t> soient plus </a:t>
            </a:r>
            <a:r>
              <a:rPr lang="fr-FR" dirty="0" err="1"/>
              <a:t>épanoui.e.s</a:t>
            </a:r>
            <a:r>
              <a:rPr lang="fr-FR" dirty="0"/>
              <a:t> dans leur bénévolat et qu’ils accèdent plus facilement à des postes de gouvernance.</a:t>
            </a:r>
          </a:p>
          <a:p>
            <a:pPr marL="285750" indent="-285750">
              <a:buClr>
                <a:srgbClr val="D75256"/>
              </a:buClr>
              <a:buFont typeface="Wingdings" panose="05000000000000000000" pitchFamily="2" charset="2"/>
              <a:buChar char="§"/>
            </a:pPr>
            <a:r>
              <a:rPr lang="fr-FR" b="1" dirty="0" smtClean="0">
                <a:solidFill>
                  <a:srgbClr val="D75256"/>
                </a:solidFill>
              </a:rPr>
              <a:t>Donner </a:t>
            </a:r>
            <a:r>
              <a:rPr lang="fr-FR" b="1" dirty="0">
                <a:solidFill>
                  <a:srgbClr val="D75256"/>
                </a:solidFill>
              </a:rPr>
              <a:t>à voir des missions bénévoles </a:t>
            </a:r>
            <a:r>
              <a:rPr lang="fr-FR" dirty="0"/>
              <a:t>pour que les individus puissent se représenter leur engagement et la place que les associations leur accordent.</a:t>
            </a:r>
          </a:p>
          <a:p>
            <a:pPr marL="285750" indent="-285750">
              <a:buClr>
                <a:srgbClr val="D75256"/>
              </a:buClr>
              <a:buFont typeface="Wingdings" panose="05000000000000000000" pitchFamily="2" charset="2"/>
              <a:buChar char="§"/>
            </a:pPr>
            <a:r>
              <a:rPr lang="fr-FR" b="1" dirty="0" smtClean="0">
                <a:solidFill>
                  <a:srgbClr val="D75256"/>
                </a:solidFill>
              </a:rPr>
              <a:t>Valoriser </a:t>
            </a:r>
            <a:r>
              <a:rPr lang="fr-FR" b="1" dirty="0">
                <a:solidFill>
                  <a:srgbClr val="D75256"/>
                </a:solidFill>
              </a:rPr>
              <a:t>le bénévolat </a:t>
            </a:r>
            <a:r>
              <a:rPr lang="fr-FR" dirty="0"/>
              <a:t>à l’aide de dispositifs socialement et professionnellement avantageux.</a:t>
            </a:r>
          </a:p>
          <a:p>
            <a:pPr marL="285750" indent="-285750">
              <a:buClr>
                <a:srgbClr val="D75256"/>
              </a:buClr>
              <a:buFont typeface="Wingdings" panose="05000000000000000000" pitchFamily="2" charset="2"/>
              <a:buChar char="§"/>
            </a:pPr>
            <a:r>
              <a:rPr lang="fr-FR" dirty="0" smtClean="0"/>
              <a:t>Harmoniser </a:t>
            </a:r>
            <a:r>
              <a:rPr lang="fr-FR" dirty="0"/>
              <a:t>les volontés des fondateurs de l’association avec les perspectives individuelles des bénévoles.</a:t>
            </a:r>
          </a:p>
          <a:p>
            <a:pPr marL="285750" indent="-285750">
              <a:buClr>
                <a:srgbClr val="D75256"/>
              </a:buClr>
              <a:buFont typeface="Wingdings" panose="05000000000000000000" pitchFamily="2" charset="2"/>
              <a:buChar char="§"/>
            </a:pPr>
            <a:r>
              <a:rPr lang="fr-FR" dirty="0" smtClean="0"/>
              <a:t>Veiller </a:t>
            </a:r>
            <a:r>
              <a:rPr lang="fr-FR" dirty="0"/>
              <a:t>à ce que le mode de gouvernance soit conforme aux attentes de </a:t>
            </a:r>
            <a:r>
              <a:rPr lang="fr-FR" dirty="0" err="1"/>
              <a:t>tous.tes</a:t>
            </a:r>
            <a:r>
              <a:rPr lang="fr-FR" dirty="0"/>
              <a:t> les bénévoles</a:t>
            </a:r>
            <a:r>
              <a:rPr lang="fr-FR" dirty="0" smtClean="0"/>
              <a:t>.</a:t>
            </a:r>
            <a:r>
              <a:rPr lang="fr-FR" dirty="0"/>
              <a:t> </a:t>
            </a:r>
          </a:p>
          <a:p>
            <a:pPr marL="285750" indent="-285750">
              <a:buFont typeface="Wingdings" panose="05000000000000000000" pitchFamily="2" charset="2"/>
              <a:buChar char="§"/>
            </a:pPr>
            <a:endParaRPr lang="fr-FR" dirty="0"/>
          </a:p>
        </p:txBody>
      </p:sp>
      <p:sp>
        <p:nvSpPr>
          <p:cNvPr id="10" name="Rectangle 9"/>
          <p:cNvSpPr/>
          <p:nvPr/>
        </p:nvSpPr>
        <p:spPr>
          <a:xfrm>
            <a:off x="375011" y="311029"/>
            <a:ext cx="8986745" cy="523220"/>
          </a:xfrm>
          <a:prstGeom prst="rect">
            <a:avLst/>
          </a:prstGeom>
        </p:spPr>
        <p:txBody>
          <a:bodyPr wrap="square">
            <a:spAutoFit/>
          </a:bodyPr>
          <a:lstStyle/>
          <a:p>
            <a:r>
              <a:rPr lang="fr-FR" sz="2800" b="1" i="0" u="none" strike="noStrike" dirty="0" smtClean="0">
                <a:solidFill>
                  <a:srgbClr val="D75256"/>
                </a:solidFill>
                <a:effectLst/>
              </a:rPr>
              <a:t>Annexe : Le </a:t>
            </a:r>
            <a:r>
              <a:rPr lang="fr-FR" sz="2800" b="1" dirty="0">
                <a:solidFill>
                  <a:srgbClr val="D75256"/>
                </a:solidFill>
              </a:rPr>
              <a:t>bénévolat</a:t>
            </a:r>
            <a:r>
              <a:rPr lang="fr-FR" sz="2800" b="1" i="0" u="none" strike="noStrike" dirty="0" smtClean="0">
                <a:solidFill>
                  <a:srgbClr val="D75256"/>
                </a:solidFill>
                <a:effectLst/>
              </a:rPr>
              <a:t> dans les Hauts-de-France</a:t>
            </a:r>
            <a:endParaRPr lang="fr-FR" sz="2800" dirty="0">
              <a:solidFill>
                <a:srgbClr val="D75256"/>
              </a:solidFill>
            </a:endParaRPr>
          </a:p>
        </p:txBody>
      </p:sp>
    </p:spTree>
    <p:extLst>
      <p:ext uri="{BB962C8B-B14F-4D97-AF65-F5344CB8AC3E}">
        <p14:creationId xmlns:p14="http://schemas.microsoft.com/office/powerpoint/2010/main" val="3040042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26593" y="2374484"/>
            <a:ext cx="6858000" cy="2097024"/>
          </a:xfrm>
          <a:prstGeom prst="rect">
            <a:avLst/>
          </a:prstGeom>
        </p:spPr>
      </p:pic>
      <p:sp>
        <p:nvSpPr>
          <p:cNvPr id="5" name="Rectangle à coins arrondis 4"/>
          <p:cNvSpPr/>
          <p:nvPr/>
        </p:nvSpPr>
        <p:spPr>
          <a:xfrm>
            <a:off x="6585267" y="748518"/>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0" u="none" strike="noStrike" dirty="0" smtClean="0">
                <a:solidFill>
                  <a:srgbClr val="000000"/>
                </a:solidFill>
                <a:effectLst/>
              </a:rPr>
              <a:t>La gouvernance collective -</a:t>
            </a:r>
          </a:p>
          <a:p>
            <a:pPr algn="ctr"/>
            <a:r>
              <a:rPr lang="fr-FR" b="1" i="1" dirty="0" smtClean="0">
                <a:solidFill>
                  <a:srgbClr val="000000"/>
                </a:solidFill>
              </a:rPr>
              <a:t>Un levier de mobilisation ?</a:t>
            </a:r>
            <a:r>
              <a:rPr lang="fr-FR" b="1" i="1" u="none" strike="noStrike" dirty="0" smtClean="0">
                <a:solidFill>
                  <a:srgbClr val="000000"/>
                </a:solidFill>
                <a:effectLst/>
              </a:rPr>
              <a:t> </a:t>
            </a:r>
            <a:endParaRPr lang="fr-FR" i="1" dirty="0"/>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021" y="2040723"/>
            <a:ext cx="2601494" cy="260149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53770">
            <a:off x="3101457" y="2091321"/>
            <a:ext cx="1126861" cy="674104"/>
          </a:xfrm>
          <a:prstGeom prst="rect">
            <a:avLst/>
          </a:prstGeom>
        </p:spPr>
      </p:pic>
      <p:sp>
        <p:nvSpPr>
          <p:cNvPr id="8" name="ZoneTexte 7"/>
          <p:cNvSpPr txBox="1"/>
          <p:nvPr/>
        </p:nvSpPr>
        <p:spPr>
          <a:xfrm>
            <a:off x="4317009" y="1870187"/>
            <a:ext cx="3011915" cy="1169551"/>
          </a:xfrm>
          <a:prstGeom prst="rect">
            <a:avLst/>
          </a:prstGeom>
          <a:noFill/>
        </p:spPr>
        <p:txBody>
          <a:bodyPr wrap="none" rtlCol="0">
            <a:spAutoFit/>
          </a:bodyPr>
          <a:lstStyle/>
          <a:p>
            <a:r>
              <a:rPr lang="fr-FR" sz="1400" dirty="0" smtClean="0"/>
              <a:t>De nouvelles formes de gouvernance : </a:t>
            </a:r>
          </a:p>
          <a:p>
            <a:pPr marL="285750" indent="-285750">
              <a:buFontTx/>
              <a:buChar char="-"/>
            </a:pPr>
            <a:r>
              <a:rPr lang="fr-FR" sz="1400" dirty="0" smtClean="0"/>
              <a:t>Collégiales ;</a:t>
            </a:r>
          </a:p>
          <a:p>
            <a:pPr marL="285750" indent="-285750">
              <a:buFontTx/>
              <a:buChar char="-"/>
            </a:pPr>
            <a:r>
              <a:rPr lang="fr-FR" sz="1400" dirty="0" smtClean="0"/>
              <a:t>Partagées ;</a:t>
            </a:r>
          </a:p>
          <a:p>
            <a:pPr marL="285750" indent="-285750">
              <a:buFontTx/>
              <a:buChar char="-"/>
            </a:pPr>
            <a:r>
              <a:rPr lang="fr-FR" sz="1400" dirty="0" smtClean="0"/>
              <a:t>Tournantes </a:t>
            </a:r>
          </a:p>
          <a:p>
            <a:pPr marL="285750" indent="-285750">
              <a:buFontTx/>
              <a:buChar char="-"/>
            </a:pPr>
            <a:r>
              <a:rPr lang="fr-FR" sz="1400" dirty="0" smtClean="0"/>
              <a:t>(…)</a:t>
            </a:r>
            <a:endParaRPr lang="fr-FR" sz="1400" dirty="0"/>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008456">
            <a:off x="3092884" y="3590286"/>
            <a:ext cx="1126861" cy="674104"/>
          </a:xfrm>
          <a:prstGeom prst="rect">
            <a:avLst/>
          </a:prstGeom>
        </p:spPr>
      </p:pic>
      <p:sp>
        <p:nvSpPr>
          <p:cNvPr id="10" name="ZoneTexte 9"/>
          <p:cNvSpPr txBox="1"/>
          <p:nvPr/>
        </p:nvSpPr>
        <p:spPr>
          <a:xfrm>
            <a:off x="4317009" y="3780875"/>
            <a:ext cx="4098121" cy="954107"/>
          </a:xfrm>
          <a:prstGeom prst="rect">
            <a:avLst/>
          </a:prstGeom>
          <a:noFill/>
        </p:spPr>
        <p:txBody>
          <a:bodyPr wrap="square" rtlCol="0">
            <a:spAutoFit/>
          </a:bodyPr>
          <a:lstStyle/>
          <a:p>
            <a:pPr marL="285750" indent="-285750">
              <a:buFont typeface="Wingdings" panose="05000000000000000000" pitchFamily="2" charset="2"/>
              <a:buChar char="§"/>
            </a:pPr>
            <a:r>
              <a:rPr lang="fr-FR" sz="1400" dirty="0" smtClean="0"/>
              <a:t>-15 points quant aux difficultés de recrutement des bénévoles « de terrain »</a:t>
            </a:r>
          </a:p>
          <a:p>
            <a:pPr marL="285750" indent="-285750">
              <a:buFont typeface="Wingdings" panose="05000000000000000000" pitchFamily="2" charset="2"/>
              <a:buChar char="§"/>
            </a:pPr>
            <a:r>
              <a:rPr lang="fr-FR" sz="1400" dirty="0" smtClean="0"/>
              <a:t>-22 points quant aux difficultés de recrutement dans la gouvernance</a:t>
            </a:r>
            <a:endParaRPr lang="fr-FR" sz="1400" dirty="0"/>
          </a:p>
        </p:txBody>
      </p:sp>
      <p:sp>
        <p:nvSpPr>
          <p:cNvPr id="11" name="Rectangle à coins arrondis 10"/>
          <p:cNvSpPr/>
          <p:nvPr/>
        </p:nvSpPr>
        <p:spPr>
          <a:xfrm>
            <a:off x="3709900" y="5543288"/>
            <a:ext cx="4163307" cy="1135707"/>
          </a:xfrm>
          <a:prstGeom prst="round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lgn="ctr">
              <a:buFontTx/>
              <a:buChar char="-"/>
            </a:pPr>
            <a:r>
              <a:rPr lang="fr-FR" sz="1400" dirty="0" smtClean="0">
                <a:solidFill>
                  <a:schemeClr val="tx1">
                    <a:lumMod val="65000"/>
                    <a:lumOff val="35000"/>
                  </a:schemeClr>
                </a:solidFill>
              </a:rPr>
              <a:t>L’arrivée de bénévoles + jeunes et + militant.es</a:t>
            </a:r>
          </a:p>
          <a:p>
            <a:pPr marL="285750" indent="-285750" algn="ctr">
              <a:buFontTx/>
              <a:buChar char="-"/>
            </a:pPr>
            <a:r>
              <a:rPr lang="fr-FR" sz="1400" dirty="0" smtClean="0">
                <a:solidFill>
                  <a:schemeClr val="tx1">
                    <a:lumMod val="65000"/>
                    <a:lumOff val="35000"/>
                  </a:schemeClr>
                </a:solidFill>
              </a:rPr>
              <a:t>La recherche d’un fonctionnement plus collectif </a:t>
            </a:r>
          </a:p>
          <a:p>
            <a:pPr marL="285750" indent="-285750" algn="ctr">
              <a:buFontTx/>
              <a:buChar char="-"/>
            </a:pPr>
            <a:r>
              <a:rPr lang="fr-FR" sz="1400" dirty="0" smtClean="0">
                <a:solidFill>
                  <a:schemeClr val="tx1">
                    <a:lumMod val="65000"/>
                    <a:lumOff val="35000"/>
                  </a:schemeClr>
                </a:solidFill>
              </a:rPr>
              <a:t>La nécessité de rendre le bénévolat plus inclusif</a:t>
            </a:r>
            <a:endParaRPr lang="fr-FR" sz="1400" dirty="0">
              <a:solidFill>
                <a:schemeClr val="tx1">
                  <a:lumMod val="65000"/>
                  <a:lumOff val="35000"/>
                </a:schemeClr>
              </a:solidFill>
            </a:endParaRPr>
          </a:p>
        </p:txBody>
      </p:sp>
      <p:sp>
        <p:nvSpPr>
          <p:cNvPr id="13" name="Rectangle 12"/>
          <p:cNvSpPr/>
          <p:nvPr/>
        </p:nvSpPr>
        <p:spPr>
          <a:xfrm>
            <a:off x="4439045" y="5128630"/>
            <a:ext cx="2545119" cy="400110"/>
          </a:xfrm>
          <a:prstGeom prst="rect">
            <a:avLst/>
          </a:prstGeom>
          <a:noFill/>
        </p:spPr>
        <p:txBody>
          <a:bodyPr wrap="none" lIns="91440" tIns="45720" rIns="91440" bIns="45720">
            <a:spAutoFit/>
          </a:bodyPr>
          <a:lstStyle/>
          <a:p>
            <a:pPr algn="ctr"/>
            <a:r>
              <a:rPr lang="fr-FR" sz="2000" b="1" dirty="0" smtClean="0">
                <a:ln w="9525">
                  <a:solidFill>
                    <a:schemeClr val="bg1"/>
                  </a:solidFill>
                  <a:prstDash val="solid"/>
                </a:ln>
                <a:solidFill>
                  <a:schemeClr val="tx2"/>
                </a:solidFill>
                <a:effectLst>
                  <a:outerShdw blurRad="38100" dist="38100" dir="2700000" algn="tl">
                    <a:srgbClr val="000000">
                      <a:alpha val="43137"/>
                    </a:srgbClr>
                  </a:outerShdw>
                </a:effectLst>
              </a:rPr>
              <a:t>3 phénomènes à venir</a:t>
            </a:r>
            <a:endParaRPr lang="fr-FR" sz="2000" b="1" cap="none" spc="0" dirty="0">
              <a:ln w="9525">
                <a:solidFill>
                  <a:schemeClr val="bg1"/>
                </a:solidFill>
                <a:prstDash val="solid"/>
              </a:ln>
              <a:solidFill>
                <a:schemeClr val="tx2"/>
              </a:solidFill>
              <a:effectLst>
                <a:outerShdw blurRad="38100" dist="38100" dir="2700000" algn="tl">
                  <a:srgbClr val="000000">
                    <a:alpha val="43137"/>
                  </a:srgbClr>
                </a:outerShdw>
              </a:effectLst>
            </a:endParaRPr>
          </a:p>
        </p:txBody>
      </p:sp>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pic>
        <p:nvPicPr>
          <p:cNvPr id="16" name="Image 15"/>
          <p:cNvPicPr>
            <a:picLocks noChangeAspect="1"/>
          </p:cNvPicPr>
          <p:nvPr/>
        </p:nvPicPr>
        <p:blipFill>
          <a:blip r:embed="rId7"/>
          <a:stretch>
            <a:fillRect/>
          </a:stretch>
        </p:blipFill>
        <p:spPr>
          <a:xfrm>
            <a:off x="9294305" y="6080759"/>
            <a:ext cx="1449895" cy="677044"/>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25</a:t>
            </a:fld>
            <a:endParaRPr lang="fr-FR"/>
          </a:p>
        </p:txBody>
      </p:sp>
      <p:sp>
        <p:nvSpPr>
          <p:cNvPr id="17" name="ZoneTexte 16"/>
          <p:cNvSpPr txBox="1"/>
          <p:nvPr/>
        </p:nvSpPr>
        <p:spPr>
          <a:xfrm>
            <a:off x="8497687" y="2085329"/>
            <a:ext cx="2969025" cy="1938992"/>
          </a:xfrm>
          <a:prstGeom prst="rect">
            <a:avLst/>
          </a:prstGeom>
          <a:noFill/>
        </p:spPr>
        <p:txBody>
          <a:bodyPr wrap="square" rtlCol="0">
            <a:spAutoFit/>
          </a:bodyPr>
          <a:lstStyle/>
          <a:p>
            <a:r>
              <a:rPr lang="fr-FR" sz="2000" dirty="0" smtClean="0"/>
              <a:t>La </a:t>
            </a:r>
            <a:r>
              <a:rPr lang="fr-FR" sz="2000" b="1" dirty="0" smtClean="0">
                <a:solidFill>
                  <a:srgbClr val="D75256"/>
                </a:solidFill>
              </a:rPr>
              <a:t>peur des responsabilité </a:t>
            </a:r>
            <a:r>
              <a:rPr lang="fr-FR" sz="2000" dirty="0" smtClean="0"/>
              <a:t>est considéré en HDF comme le </a:t>
            </a:r>
            <a:r>
              <a:rPr lang="fr-FR" sz="2000" b="1" dirty="0" smtClean="0">
                <a:solidFill>
                  <a:srgbClr val="D75256"/>
                </a:solidFill>
              </a:rPr>
              <a:t>deuxième plus gros freins </a:t>
            </a:r>
            <a:r>
              <a:rPr lang="fr-FR" sz="2000" dirty="0" smtClean="0"/>
              <a:t>à l’engagement dans le bénévolat de gouvernance.</a:t>
            </a:r>
          </a:p>
        </p:txBody>
      </p:sp>
      <p:sp>
        <p:nvSpPr>
          <p:cNvPr id="19" name="Rectangle 18"/>
          <p:cNvSpPr/>
          <p:nvPr/>
        </p:nvSpPr>
        <p:spPr>
          <a:xfrm>
            <a:off x="465021" y="225298"/>
            <a:ext cx="8986745" cy="523220"/>
          </a:xfrm>
          <a:prstGeom prst="rect">
            <a:avLst/>
          </a:prstGeom>
        </p:spPr>
        <p:txBody>
          <a:bodyPr wrap="square">
            <a:spAutoFit/>
          </a:bodyPr>
          <a:lstStyle/>
          <a:p>
            <a:r>
              <a:rPr lang="fr-FR" sz="2800" b="1" i="0" u="none" strike="noStrike" dirty="0" smtClean="0">
                <a:solidFill>
                  <a:srgbClr val="D75256"/>
                </a:solidFill>
                <a:effectLst/>
              </a:rPr>
              <a:t>Annexe : Le </a:t>
            </a:r>
            <a:r>
              <a:rPr lang="fr-FR" sz="2800" b="1" dirty="0">
                <a:solidFill>
                  <a:srgbClr val="D75256"/>
                </a:solidFill>
              </a:rPr>
              <a:t>bénévolat</a:t>
            </a:r>
            <a:r>
              <a:rPr lang="fr-FR" sz="2800" b="1" i="0" u="none" strike="noStrike" dirty="0" smtClean="0">
                <a:solidFill>
                  <a:srgbClr val="D75256"/>
                </a:solidFill>
                <a:effectLst/>
              </a:rPr>
              <a:t> dans les Hauts-de-France</a:t>
            </a:r>
            <a:endParaRPr lang="fr-FR" sz="2800" dirty="0">
              <a:solidFill>
                <a:srgbClr val="D75256"/>
              </a:solidFill>
            </a:endParaRPr>
          </a:p>
        </p:txBody>
      </p:sp>
    </p:spTree>
    <p:extLst>
      <p:ext uri="{BB962C8B-B14F-4D97-AF65-F5344CB8AC3E}">
        <p14:creationId xmlns:p14="http://schemas.microsoft.com/office/powerpoint/2010/main" val="4010227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26</a:t>
            </a:fld>
            <a:endParaRPr lang="fr-FR"/>
          </a:p>
        </p:txBody>
      </p:sp>
      <p:pic>
        <p:nvPicPr>
          <p:cNvPr id="16" name="Image 15"/>
          <p:cNvPicPr>
            <a:picLocks noChangeAspect="1"/>
          </p:cNvPicPr>
          <p:nvPr/>
        </p:nvPicPr>
        <p:blipFill rotWithShape="1">
          <a:blip r:embed="rId5"/>
          <a:srcRect t="1077" b="2973"/>
          <a:stretch/>
        </p:blipFill>
        <p:spPr>
          <a:xfrm>
            <a:off x="1761903" y="1658453"/>
            <a:ext cx="8668195" cy="4697897"/>
          </a:xfrm>
          <a:prstGeom prst="rect">
            <a:avLst/>
          </a:prstGeom>
        </p:spPr>
      </p:pic>
      <p:sp>
        <p:nvSpPr>
          <p:cNvPr id="17" name="Rectangle 16"/>
          <p:cNvSpPr/>
          <p:nvPr/>
        </p:nvSpPr>
        <p:spPr>
          <a:xfrm>
            <a:off x="450243" y="306007"/>
            <a:ext cx="6463501" cy="523220"/>
          </a:xfrm>
          <a:prstGeom prst="rect">
            <a:avLst/>
          </a:prstGeom>
        </p:spPr>
        <p:txBody>
          <a:bodyPr wrap="none">
            <a:spAutoFit/>
          </a:bodyPr>
          <a:lstStyle/>
          <a:p>
            <a:r>
              <a:rPr lang="fr-FR" sz="2800" b="1" dirty="0" smtClean="0">
                <a:solidFill>
                  <a:srgbClr val="D75256"/>
                </a:solidFill>
              </a:rPr>
              <a:t>Annexe : Le bénévolat, constats nationaux</a:t>
            </a:r>
            <a:endParaRPr lang="fr-FR" sz="2800" dirty="0">
              <a:solidFill>
                <a:srgbClr val="D75256"/>
              </a:solidFill>
            </a:endParaRPr>
          </a:p>
        </p:txBody>
      </p:sp>
    </p:spTree>
    <p:extLst>
      <p:ext uri="{BB962C8B-B14F-4D97-AF65-F5344CB8AC3E}">
        <p14:creationId xmlns:p14="http://schemas.microsoft.com/office/powerpoint/2010/main" val="215015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281927"/>
            <a:ext cx="593397" cy="576071"/>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27</a:t>
            </a:fld>
            <a:endParaRPr lang="fr-FR"/>
          </a:p>
        </p:txBody>
      </p:sp>
      <p:pic>
        <p:nvPicPr>
          <p:cNvPr id="6" name="Image 5"/>
          <p:cNvPicPr>
            <a:picLocks noChangeAspect="1"/>
          </p:cNvPicPr>
          <p:nvPr/>
        </p:nvPicPr>
        <p:blipFill>
          <a:blip r:embed="rId5"/>
          <a:stretch>
            <a:fillRect/>
          </a:stretch>
        </p:blipFill>
        <p:spPr>
          <a:xfrm>
            <a:off x="1695365" y="1647426"/>
            <a:ext cx="8655495" cy="4769095"/>
          </a:xfrm>
          <a:prstGeom prst="rect">
            <a:avLst/>
          </a:prstGeom>
        </p:spPr>
      </p:pic>
      <p:sp>
        <p:nvSpPr>
          <p:cNvPr id="9" name="Rectangle à coins arrondis 8"/>
          <p:cNvSpPr/>
          <p:nvPr/>
        </p:nvSpPr>
        <p:spPr>
          <a:xfrm>
            <a:off x="5983064" y="760864"/>
            <a:ext cx="3999136" cy="761064"/>
          </a:xfrm>
          <a:prstGeom prst="roundRect">
            <a:avLst/>
          </a:prstGeom>
          <a:solidFill>
            <a:schemeClr val="accent2">
              <a:lumMod val="20000"/>
              <a:lumOff val="80000"/>
            </a:schemeClr>
          </a:solidFill>
          <a:ln>
            <a:solidFill>
              <a:srgbClr val="FBC5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00"/>
                </a:solidFill>
              </a:rPr>
              <a:t>Les Français et le bénévolat en </a:t>
            </a:r>
            <a:r>
              <a:rPr lang="fr-FR" b="1" dirty="0" smtClean="0">
                <a:solidFill>
                  <a:srgbClr val="000000"/>
                </a:solidFill>
              </a:rPr>
              <a:t>2023</a:t>
            </a:r>
          </a:p>
          <a:p>
            <a:pPr algn="ctr"/>
            <a:r>
              <a:rPr lang="fr-FR" b="1" dirty="0" smtClean="0">
                <a:solidFill>
                  <a:srgbClr val="000000"/>
                </a:solidFill>
              </a:rPr>
              <a:t>Recherches et solidarités</a:t>
            </a:r>
            <a:endParaRPr lang="fr-FR" dirty="0"/>
          </a:p>
        </p:txBody>
      </p:sp>
      <p:sp>
        <p:nvSpPr>
          <p:cNvPr id="10" name="Rectangle 9"/>
          <p:cNvSpPr/>
          <p:nvPr/>
        </p:nvSpPr>
        <p:spPr>
          <a:xfrm>
            <a:off x="433617" y="300493"/>
            <a:ext cx="6463501" cy="523220"/>
          </a:xfrm>
          <a:prstGeom prst="rect">
            <a:avLst/>
          </a:prstGeom>
        </p:spPr>
        <p:txBody>
          <a:bodyPr wrap="none">
            <a:spAutoFit/>
          </a:bodyPr>
          <a:lstStyle/>
          <a:p>
            <a:r>
              <a:rPr lang="fr-FR" sz="2800" b="1" dirty="0" smtClean="0">
                <a:solidFill>
                  <a:srgbClr val="D75256"/>
                </a:solidFill>
              </a:rPr>
              <a:t>Annexe : Le bénévolat, constats nationaux</a:t>
            </a:r>
            <a:endParaRPr lang="fr-FR" sz="2800" dirty="0">
              <a:solidFill>
                <a:srgbClr val="D75256"/>
              </a:solidFill>
            </a:endParaRPr>
          </a:p>
        </p:txBody>
      </p:sp>
    </p:spTree>
    <p:extLst>
      <p:ext uri="{BB962C8B-B14F-4D97-AF65-F5344CB8AC3E}">
        <p14:creationId xmlns:p14="http://schemas.microsoft.com/office/powerpoint/2010/main" val="40883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3</a:t>
            </a:fld>
            <a:endParaRPr lang="fr-FR"/>
          </a:p>
        </p:txBody>
      </p:sp>
      <p:sp>
        <p:nvSpPr>
          <p:cNvPr id="9"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smtClean="0">
                <a:solidFill>
                  <a:srgbClr val="E7344C"/>
                </a:solidFill>
              </a:rPr>
              <a:t>Introduction - Le </a:t>
            </a:r>
            <a:r>
              <a:rPr lang="fr-FR" sz="2800" b="1" dirty="0">
                <a:solidFill>
                  <a:srgbClr val="E7344C"/>
                </a:solidFill>
              </a:rPr>
              <a:t>Mouvement associatif </a:t>
            </a:r>
            <a:r>
              <a:rPr lang="fr-FR" sz="2800" b="1" dirty="0" smtClean="0">
                <a:solidFill>
                  <a:srgbClr val="E7344C"/>
                </a:solidFill>
              </a:rPr>
              <a:t>Hauts-de-France</a:t>
            </a:r>
            <a:endParaRPr lang="fr-FR" sz="2800" b="1" dirty="0">
              <a:solidFill>
                <a:srgbClr val="E7344C"/>
              </a:solidFill>
            </a:endParaRP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265471" y="1458510"/>
            <a:ext cx="4958167" cy="4622249"/>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b="1" dirty="0">
                <a:solidFill>
                  <a:srgbClr val="1C1A42"/>
                </a:solidFill>
                <a:latin typeface="Helvetica" pitchFamily="2" charset="0"/>
              </a:rPr>
              <a:t>15 coordinations sectorielles  représentatives de la diversité des secteurs couverts par les </a:t>
            </a:r>
            <a:r>
              <a:rPr lang="fr-FR" sz="1800" b="1" dirty="0" smtClean="0">
                <a:solidFill>
                  <a:srgbClr val="1C1A42"/>
                </a:solidFill>
                <a:latin typeface="Helvetica" pitchFamily="2" charset="0"/>
              </a:rPr>
              <a:t>associations </a:t>
            </a:r>
            <a:r>
              <a:rPr lang="fr-FR" sz="1800" dirty="0" smtClean="0">
                <a:solidFill>
                  <a:srgbClr val="1C1A42"/>
                </a:solidFill>
                <a:latin typeface="Helvetica" pitchFamily="2" charset="0"/>
              </a:rPr>
              <a:t>: </a:t>
            </a:r>
            <a:r>
              <a:rPr lang="fr-FR" sz="1800" dirty="0">
                <a:solidFill>
                  <a:srgbClr val="1C1A42"/>
                </a:solidFill>
                <a:latin typeface="Helvetica" pitchFamily="2" charset="0"/>
              </a:rPr>
              <a:t>Sport, Culture, Sanitaire et Social, Jeunesse Education Populaire, Environnement, Droits des Femmes, Droits des Familles</a:t>
            </a:r>
            <a:r>
              <a:rPr lang="fr-FR" sz="1800" dirty="0" smtClean="0">
                <a:solidFill>
                  <a:srgbClr val="1C1A42"/>
                </a:solidFill>
                <a:latin typeface="Helvetica" pitchFamily="2" charset="0"/>
              </a:rPr>
              <a:t>…</a:t>
            </a:r>
          </a:p>
          <a:p>
            <a:pPr algn="l"/>
            <a:endParaRPr lang="fr-FR" sz="1800" dirty="0">
              <a:solidFill>
                <a:srgbClr val="1C1A42"/>
              </a:solidFill>
              <a:latin typeface="Helvetica" pitchFamily="2" charset="0"/>
            </a:endParaRPr>
          </a:p>
          <a:p>
            <a:pPr algn="l"/>
            <a:r>
              <a:rPr lang="fr-FR" sz="1800" dirty="0">
                <a:solidFill>
                  <a:srgbClr val="1C1A42"/>
                </a:solidFill>
                <a:latin typeface="Helvetica" pitchFamily="2" charset="0"/>
              </a:rPr>
              <a:t>Un </a:t>
            </a:r>
            <a:r>
              <a:rPr lang="fr-FR" sz="1800" b="1" dirty="0">
                <a:solidFill>
                  <a:srgbClr val="1C1A42"/>
                </a:solidFill>
                <a:latin typeface="Helvetica" pitchFamily="2" charset="0"/>
              </a:rPr>
              <a:t>collège territoires </a:t>
            </a:r>
            <a:r>
              <a:rPr lang="fr-FR" sz="1800" dirty="0">
                <a:solidFill>
                  <a:srgbClr val="1C1A42"/>
                </a:solidFill>
                <a:latin typeface="Helvetica" pitchFamily="2" charset="0"/>
              </a:rPr>
              <a:t>qui s’appuie sur la dynamique du réseau PIVA (Points d’Information pour la Vie Associative</a:t>
            </a:r>
            <a:r>
              <a:rPr lang="fr-FR" sz="1800" dirty="0" smtClean="0">
                <a:solidFill>
                  <a:srgbClr val="1C1A42"/>
                </a:solidFill>
                <a:latin typeface="Helvetica" pitchFamily="2" charset="0"/>
              </a:rPr>
              <a:t>)</a:t>
            </a:r>
          </a:p>
          <a:p>
            <a:pPr algn="l"/>
            <a:endParaRPr lang="fr-FR" sz="1800" dirty="0">
              <a:solidFill>
                <a:srgbClr val="1C1A42"/>
              </a:solidFill>
              <a:latin typeface="Helvetica" pitchFamily="2" charset="0"/>
            </a:endParaRPr>
          </a:p>
          <a:p>
            <a:pPr algn="l"/>
            <a:r>
              <a:rPr lang="fr-FR" sz="1800" dirty="0">
                <a:solidFill>
                  <a:srgbClr val="1C1A42"/>
                </a:solidFill>
                <a:latin typeface="Helvetica" pitchFamily="2" charset="0"/>
              </a:rPr>
              <a:t>Une relation partenariale forte avec l’Etat et la </a:t>
            </a:r>
            <a:r>
              <a:rPr lang="fr-FR" sz="1800" dirty="0" smtClean="0">
                <a:solidFill>
                  <a:srgbClr val="1C1A42"/>
                </a:solidFill>
                <a:latin typeface="Helvetica" pitchFamily="2" charset="0"/>
              </a:rPr>
              <a:t>Région</a:t>
            </a:r>
          </a:p>
          <a:p>
            <a:pPr algn="l"/>
            <a:endParaRPr lang="fr-FR" sz="1800" dirty="0">
              <a:solidFill>
                <a:srgbClr val="1C1A42"/>
              </a:solidFill>
              <a:latin typeface="Helvetica" pitchFamily="2" charset="0"/>
            </a:endParaRPr>
          </a:p>
          <a:p>
            <a:pPr algn="l"/>
            <a:r>
              <a:rPr lang="fr-FR" sz="1800" dirty="0" smtClean="0">
                <a:solidFill>
                  <a:srgbClr val="1C1A42"/>
                </a:solidFill>
                <a:latin typeface="Helvetica" pitchFamily="2" charset="0"/>
              </a:rPr>
              <a:t>Fédère une partie des 82 000 associations des Hauts-de-France</a:t>
            </a:r>
            <a:endParaRPr lang="fr-FR" sz="1800" dirty="0">
              <a:solidFill>
                <a:srgbClr val="1C1A42"/>
              </a:solidFill>
              <a:latin typeface="Helvetica" pitchFamily="2" charset="0"/>
            </a:endParaRPr>
          </a:p>
        </p:txBody>
      </p:sp>
      <p:pic>
        <p:nvPicPr>
          <p:cNvPr id="8" name="Image 7"/>
          <p:cNvPicPr>
            <a:picLocks noChangeAspect="1"/>
          </p:cNvPicPr>
          <p:nvPr/>
        </p:nvPicPr>
        <p:blipFill rotWithShape="1">
          <a:blip r:embed="rId5"/>
          <a:srcRect l="9979" r="15418"/>
          <a:stretch/>
        </p:blipFill>
        <p:spPr>
          <a:xfrm>
            <a:off x="5149456" y="1255440"/>
            <a:ext cx="5817705" cy="5283472"/>
          </a:xfrm>
          <a:prstGeom prst="rect">
            <a:avLst/>
          </a:prstGeom>
        </p:spPr>
      </p:pic>
    </p:spTree>
    <p:extLst>
      <p:ext uri="{BB962C8B-B14F-4D97-AF65-F5344CB8AC3E}">
        <p14:creationId xmlns:p14="http://schemas.microsoft.com/office/powerpoint/2010/main" val="2915720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4</a:t>
            </a:fld>
            <a:endParaRPr lang="fr-F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31800" y="1220756"/>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2000" dirty="0" smtClean="0">
                <a:solidFill>
                  <a:srgbClr val="1C1A42"/>
                </a:solidFill>
                <a:latin typeface="Helvetica" pitchFamily="2" charset="0"/>
              </a:rPr>
              <a:t>Création d’un lieu de réflexion en 1992 par 12 coordinations sectorielles nationales: la Conférence Permanentes des Coordinations Associatives (CPCA) qui devient ensuite le Mouvement associatif.</a:t>
            </a:r>
          </a:p>
          <a:p>
            <a:pPr algn="l"/>
            <a:endParaRPr lang="fr-FR" sz="2000" dirty="0" smtClean="0">
              <a:solidFill>
                <a:srgbClr val="1C1A42"/>
              </a:solidFill>
              <a:latin typeface="Helvetica" pitchFamily="2" charset="0"/>
            </a:endParaRPr>
          </a:p>
          <a:p>
            <a:pPr algn="l"/>
            <a:r>
              <a:rPr lang="fr-FR" sz="2000" u="sng" dirty="0" smtClean="0">
                <a:solidFill>
                  <a:srgbClr val="1C1A42"/>
                </a:solidFill>
                <a:latin typeface="Helvetica" pitchFamily="2" charset="0"/>
              </a:rPr>
              <a:t>Objectif</a:t>
            </a:r>
            <a:r>
              <a:rPr lang="fr-FR" sz="2000" dirty="0" smtClean="0">
                <a:solidFill>
                  <a:srgbClr val="1C1A42"/>
                </a:solidFill>
                <a:latin typeface="Helvetica" pitchFamily="2" charset="0"/>
              </a:rPr>
              <a:t> : S’unir pour porter un plaidoyer fort</a:t>
            </a:r>
          </a:p>
          <a:p>
            <a:pPr algn="l"/>
            <a:endParaRPr lang="fr-FR" sz="2000" dirty="0" smtClean="0">
              <a:solidFill>
                <a:srgbClr val="1C1A42"/>
              </a:solidFill>
              <a:latin typeface="Helvetica" pitchFamily="2" charset="0"/>
            </a:endParaRPr>
          </a:p>
          <a:p>
            <a:pPr algn="l"/>
            <a:r>
              <a:rPr lang="fr-FR" sz="2000" u="sng" dirty="0" smtClean="0">
                <a:solidFill>
                  <a:srgbClr val="1C1A42"/>
                </a:solidFill>
                <a:latin typeface="Helvetica" pitchFamily="2" charset="0"/>
              </a:rPr>
              <a:t>Fonctions</a:t>
            </a:r>
            <a:r>
              <a:rPr lang="fr-FR" sz="2000" dirty="0" smtClean="0">
                <a:solidFill>
                  <a:srgbClr val="1C1A42"/>
                </a:solidFill>
                <a:latin typeface="Helvetica" pitchFamily="2" charset="0"/>
              </a:rPr>
              <a:t>:</a:t>
            </a:r>
          </a:p>
          <a:p>
            <a:pPr marL="380990" indent="-380990" algn="l">
              <a:buFont typeface="Arial" panose="020B0604020202020204" pitchFamily="34" charset="0"/>
              <a:buChar char="•"/>
            </a:pPr>
            <a:r>
              <a:rPr lang="fr-FR" sz="2000" dirty="0" smtClean="0">
                <a:solidFill>
                  <a:srgbClr val="1C1A42"/>
                </a:solidFill>
                <a:latin typeface="Helvetica" pitchFamily="2" charset="0"/>
              </a:rPr>
              <a:t>Valoriser le fait associatif</a:t>
            </a:r>
          </a:p>
          <a:p>
            <a:pPr marL="380990" indent="-380990" algn="l">
              <a:buFont typeface="Arial" panose="020B0604020202020204" pitchFamily="34" charset="0"/>
              <a:buChar char="•"/>
            </a:pPr>
            <a:r>
              <a:rPr lang="fr-FR" sz="2000" dirty="0" smtClean="0">
                <a:solidFill>
                  <a:srgbClr val="1C1A42"/>
                </a:solidFill>
                <a:latin typeface="Helvetica" pitchFamily="2" charset="0"/>
              </a:rPr>
              <a:t>Porter la voix des associations sur les sujets communs: bénévolat, modèle économique, emploi…</a:t>
            </a:r>
          </a:p>
          <a:p>
            <a:pPr marL="380990" indent="-380990" algn="l">
              <a:buFont typeface="Arial" panose="020B0604020202020204" pitchFamily="34" charset="0"/>
              <a:buChar char="•"/>
            </a:pPr>
            <a:r>
              <a:rPr lang="fr-FR" sz="2000" dirty="0" smtClean="0">
                <a:solidFill>
                  <a:srgbClr val="1C1A42"/>
                </a:solidFill>
                <a:latin typeface="Helvetica" pitchFamily="2" charset="0"/>
              </a:rPr>
              <a:t>Développer, en subsidiarité avec ses membres, des outils et des ressources pour les associations</a:t>
            </a:r>
            <a:endParaRPr lang="fr-FR" sz="2400" dirty="0" smtClean="0">
              <a:solidFill>
                <a:srgbClr val="1C1A42"/>
              </a:solidFill>
              <a:latin typeface="Helvetica" pitchFamily="2" charset="0"/>
            </a:endParaRPr>
          </a:p>
          <a:p>
            <a:pPr algn="l"/>
            <a:endParaRPr lang="fr-FR" sz="2400" dirty="0" smtClean="0">
              <a:solidFill>
                <a:srgbClr val="1C1A42"/>
              </a:solidFill>
              <a:latin typeface="Helvetica" pitchFamily="2" charset="0"/>
            </a:endParaRPr>
          </a:p>
          <a:p>
            <a:pPr algn="l"/>
            <a:endParaRPr lang="fr-FR" sz="1400" dirty="0">
              <a:solidFill>
                <a:srgbClr val="1C1A42"/>
              </a:solidFill>
              <a:latin typeface="Helvetica" pitchFamily="2" charset="0"/>
            </a:endParaRPr>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smtClean="0">
                <a:solidFill>
                  <a:srgbClr val="E7344C"/>
                </a:solidFill>
              </a:rPr>
              <a:t>Introduction - Le </a:t>
            </a:r>
            <a:r>
              <a:rPr lang="fr-FR" sz="2800" b="1" dirty="0">
                <a:solidFill>
                  <a:srgbClr val="E7344C"/>
                </a:solidFill>
              </a:rPr>
              <a:t>Mouvement associatif </a:t>
            </a:r>
            <a:r>
              <a:rPr lang="fr-FR" sz="2800" b="1" dirty="0" smtClean="0">
                <a:solidFill>
                  <a:srgbClr val="E7344C"/>
                </a:solidFill>
              </a:rPr>
              <a:t>Hauts-de-France</a:t>
            </a:r>
            <a:endParaRPr lang="fr-FR" sz="2800" b="1" dirty="0">
              <a:solidFill>
                <a:srgbClr val="E7344C"/>
              </a:solidFill>
            </a:endParaRPr>
          </a:p>
        </p:txBody>
      </p:sp>
    </p:spTree>
    <p:extLst>
      <p:ext uri="{BB962C8B-B14F-4D97-AF65-F5344CB8AC3E}">
        <p14:creationId xmlns:p14="http://schemas.microsoft.com/office/powerpoint/2010/main" val="3891202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5</a:t>
            </a:fld>
            <a:endParaRPr lang="fr-FR"/>
          </a:p>
        </p:txBody>
      </p:sp>
      <p:sp>
        <p:nvSpPr>
          <p:cNvPr id="9" name="Espace réservé du texte 3">
            <a:extLst>
              <a:ext uri="{FF2B5EF4-FFF2-40B4-BE49-F238E27FC236}">
                <a16:creationId xmlns="" xmlns:a16="http://schemas.microsoft.com/office/drawing/2014/main" id="{338ADACF-106E-47EB-AC5F-EA25456B742C}"/>
              </a:ext>
            </a:extLst>
          </p:cNvPr>
          <p:cNvSpPr txBox="1">
            <a:spLocks/>
          </p:cNvSpPr>
          <p:nvPr/>
        </p:nvSpPr>
        <p:spPr>
          <a:xfrm>
            <a:off x="431800" y="644693"/>
            <a:ext cx="585622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667" b="1" dirty="0" smtClean="0">
                <a:solidFill>
                  <a:srgbClr val="E7344C"/>
                </a:solidFill>
              </a:rPr>
              <a:t>Introduction</a:t>
            </a:r>
            <a:endParaRPr lang="fr-FR" sz="2667" b="1" dirty="0">
              <a:solidFill>
                <a:srgbClr val="E7344C"/>
              </a:solidFill>
            </a:endParaRP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1616926" y="1220756"/>
            <a:ext cx="8478049"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solidFill>
                  <a:srgbClr val="A7D8D2"/>
                </a:solidFill>
                <a:latin typeface="Helvetica" pitchFamily="2" charset="0"/>
              </a:rPr>
              <a:t>Présentez-vous </a:t>
            </a:r>
            <a:r>
              <a:rPr lang="fr-FR" sz="3600" b="1" dirty="0" smtClean="0">
                <a:solidFill>
                  <a:srgbClr val="A7D8D2"/>
                </a:solidFill>
                <a:latin typeface="Helvetica" pitchFamily="2" charset="0"/>
              </a:rPr>
              <a:t>! </a:t>
            </a:r>
            <a:r>
              <a:rPr lang="fr-FR" sz="3600" dirty="0" smtClean="0">
                <a:solidFill>
                  <a:srgbClr val="1C1A42"/>
                </a:solidFill>
                <a:latin typeface="Helvetica" pitchFamily="2" charset="0"/>
              </a:rPr>
              <a:t>quelles sont vos attentes ? </a:t>
            </a:r>
          </a:p>
          <a:p>
            <a:pPr algn="ctr"/>
            <a:endParaRPr lang="fr-FR" sz="3600" b="1" dirty="0" smtClean="0">
              <a:solidFill>
                <a:srgbClr val="A7D8D2"/>
              </a:solidFill>
              <a:latin typeface="Helvetica" pitchFamily="2" charset="0"/>
            </a:endParaRPr>
          </a:p>
          <a:p>
            <a:pPr algn="ctr"/>
            <a:r>
              <a:rPr lang="fr-FR" sz="3600" dirty="0" smtClean="0">
                <a:solidFill>
                  <a:schemeClr val="tx1"/>
                </a:solidFill>
                <a:latin typeface="Helvetica" pitchFamily="2" charset="0"/>
              </a:rPr>
              <a:t>Définition du </a:t>
            </a:r>
            <a:r>
              <a:rPr lang="fr-FR" sz="3600" b="1" dirty="0" smtClean="0">
                <a:solidFill>
                  <a:srgbClr val="A7D8D2"/>
                </a:solidFill>
                <a:latin typeface="Helvetica" pitchFamily="2" charset="0"/>
              </a:rPr>
              <a:t>cadre de nos échanges</a:t>
            </a:r>
          </a:p>
        </p:txBody>
      </p:sp>
    </p:spTree>
    <p:extLst>
      <p:ext uri="{BB962C8B-B14F-4D97-AF65-F5344CB8AC3E}">
        <p14:creationId xmlns:p14="http://schemas.microsoft.com/office/powerpoint/2010/main" val="1435565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6</a:t>
            </a:fld>
            <a:endParaRPr lang="fr-FR"/>
          </a:p>
        </p:txBody>
      </p:sp>
      <p:sp>
        <p:nvSpPr>
          <p:cNvPr id="9" name="Espace réservé du texte 3">
            <a:extLst>
              <a:ext uri="{FF2B5EF4-FFF2-40B4-BE49-F238E27FC236}">
                <a16:creationId xmlns="" xmlns:a16="http://schemas.microsoft.com/office/drawing/2014/main" id="{338ADACF-106E-47EB-AC5F-EA25456B742C}"/>
              </a:ext>
            </a:extLst>
          </p:cNvPr>
          <p:cNvSpPr txBox="1">
            <a:spLocks/>
          </p:cNvSpPr>
          <p:nvPr/>
        </p:nvSpPr>
        <p:spPr>
          <a:xfrm>
            <a:off x="431800" y="644693"/>
            <a:ext cx="585622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667" b="1" dirty="0" smtClean="0">
                <a:solidFill>
                  <a:srgbClr val="E7344C"/>
                </a:solidFill>
              </a:rPr>
              <a:t>Introduction</a:t>
            </a:r>
            <a:endParaRPr lang="fr-FR" sz="2667" b="1" dirty="0">
              <a:solidFill>
                <a:srgbClr val="E7344C"/>
              </a:solidFill>
            </a:endParaRP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1616926" y="1220756"/>
            <a:ext cx="8478049"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sz="3600" b="1" dirty="0" smtClean="0">
              <a:solidFill>
                <a:srgbClr val="A7D8D2"/>
              </a:solidFill>
              <a:latin typeface="Helvetica" pitchFamily="2" charset="0"/>
            </a:endParaRPr>
          </a:p>
        </p:txBody>
      </p:sp>
      <p:graphicFrame>
        <p:nvGraphicFramePr>
          <p:cNvPr id="11" name="Diagramme 10"/>
          <p:cNvGraphicFramePr/>
          <p:nvPr>
            <p:extLst>
              <p:ext uri="{D42A27DB-BD31-4B8C-83A1-F6EECF244321}">
                <p14:modId xmlns:p14="http://schemas.microsoft.com/office/powerpoint/2010/main" val="896531774"/>
              </p:ext>
            </p:extLst>
          </p:nvPr>
        </p:nvGraphicFramePr>
        <p:xfrm>
          <a:off x="1791950" y="2134994"/>
          <a:ext cx="8128000" cy="3164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6288021" y="5442112"/>
            <a:ext cx="2912977" cy="369332"/>
          </a:xfrm>
          <a:prstGeom prst="rect">
            <a:avLst/>
          </a:prstGeom>
        </p:spPr>
        <p:txBody>
          <a:bodyPr wrap="none">
            <a:spAutoFit/>
          </a:bodyPr>
          <a:lstStyle/>
          <a:p>
            <a:r>
              <a:rPr lang="fr-FR" i="1" dirty="0" smtClean="0">
                <a:latin typeface="Helvetica" pitchFamily="2" charset="0"/>
              </a:rPr>
              <a:t>Source : France Bénévolat</a:t>
            </a:r>
            <a:endParaRPr lang="fr-FR" i="1" dirty="0"/>
          </a:p>
        </p:txBody>
      </p:sp>
    </p:spTree>
    <p:extLst>
      <p:ext uri="{BB962C8B-B14F-4D97-AF65-F5344CB8AC3E}">
        <p14:creationId xmlns:p14="http://schemas.microsoft.com/office/powerpoint/2010/main" val="4078626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7</a:t>
            </a:fld>
            <a:endParaRPr lang="fr-FR"/>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70412" y="1206590"/>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Identifiez pourquoi dans votre association, vous devez maintenir une continuité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Précisez ce qui risque d’être perdu avec un ou plusieurs départs d’</a:t>
            </a:r>
            <a:r>
              <a:rPr lang="fr-FR" sz="2400" dirty="0" err="1" smtClean="0">
                <a:solidFill>
                  <a:srgbClr val="1C1A42"/>
                </a:solidFill>
                <a:latin typeface="Helvetica" pitchFamily="2" charset="0"/>
              </a:rPr>
              <a:t>administrateur.ice.s</a:t>
            </a:r>
            <a:endParaRPr lang="fr-FR" sz="2400" dirty="0" smtClean="0">
              <a:solidFill>
                <a:srgbClr val="1C1A42"/>
              </a:solidFill>
              <a:latin typeface="Helvetica" pitchFamily="2" charset="0"/>
            </a:endParaRPr>
          </a:p>
          <a:p>
            <a:pPr marL="342900" indent="-342900" algn="l">
              <a:buClr>
                <a:srgbClr val="D75256"/>
              </a:buClr>
              <a:buFont typeface="Wingdings" panose="05000000000000000000" pitchFamily="2" charset="2"/>
              <a:buChar char="§"/>
            </a:pPr>
            <a:endParaRPr lang="fr-FR" sz="2400" dirty="0" smtClean="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Mise en commun et discussion</a:t>
            </a:r>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a:t>
            </a:r>
            <a:r>
              <a:rPr lang="fr-FR" sz="2800" b="1" dirty="0" smtClean="0">
                <a:solidFill>
                  <a:srgbClr val="E7344C"/>
                </a:solidFill>
              </a:rPr>
              <a:t>1 - Comment </a:t>
            </a:r>
            <a:r>
              <a:rPr lang="fr-FR" sz="2800" b="1" dirty="0">
                <a:solidFill>
                  <a:srgbClr val="E7344C"/>
                </a:solidFill>
              </a:rPr>
              <a:t>assurer une continuité dans l’association </a:t>
            </a:r>
            <a:r>
              <a:rPr lang="fr-FR" sz="2800" b="1" dirty="0" smtClean="0">
                <a:solidFill>
                  <a:srgbClr val="E7344C"/>
                </a:solidFill>
              </a:rPr>
              <a:t>?</a:t>
            </a:r>
            <a:endParaRPr lang="fr-FR" sz="2800" b="1" dirty="0">
              <a:solidFill>
                <a:srgbClr val="E7344C"/>
              </a:solidFill>
            </a:endParaRPr>
          </a:p>
        </p:txBody>
      </p:sp>
    </p:spTree>
    <p:extLst>
      <p:ext uri="{BB962C8B-B14F-4D97-AF65-F5344CB8AC3E}">
        <p14:creationId xmlns:p14="http://schemas.microsoft.com/office/powerpoint/2010/main" val="336869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8</a:t>
            </a:fld>
            <a:endParaRPr lang="fr-FR" dirty="0"/>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70412" y="1206590"/>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algn="l">
              <a:buClr>
                <a:srgbClr val="D75256"/>
              </a:buClr>
            </a:pPr>
            <a:r>
              <a:rPr lang="fr-FR" sz="2400" dirty="0" smtClean="0">
                <a:solidFill>
                  <a:srgbClr val="1C1A42"/>
                </a:solidFill>
                <a:latin typeface="Helvetica" pitchFamily="2" charset="0"/>
              </a:rPr>
              <a:t>Quels outils peuvent être mis en place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Pour identifier « qui fait quoi »</a:t>
            </a:r>
          </a:p>
          <a:p>
            <a:pPr marL="800100" lvl="1" indent="-342900">
              <a:buClr>
                <a:srgbClr val="D75256"/>
              </a:buClr>
              <a:buFont typeface="Wingdings" panose="05000000000000000000" pitchFamily="2" charset="2"/>
              <a:buChar char="§"/>
            </a:pPr>
            <a:r>
              <a:rPr lang="fr-FR" sz="2400" dirty="0" smtClean="0">
                <a:solidFill>
                  <a:srgbClr val="1C1A42"/>
                </a:solidFill>
                <a:latin typeface="Helvetica" pitchFamily="2" charset="0"/>
              </a:rPr>
              <a:t>Organigramme de la gouvernance / statuts de l’association</a:t>
            </a:r>
          </a:p>
          <a:p>
            <a:pPr marL="800100" lvl="1" indent="-342900">
              <a:buClr>
                <a:srgbClr val="D75256"/>
              </a:buClr>
              <a:buFont typeface="Wingdings" panose="05000000000000000000" pitchFamily="2" charset="2"/>
              <a:buChar char="§"/>
            </a:pPr>
            <a:r>
              <a:rPr lang="fr-FR" sz="2400" dirty="0" smtClean="0">
                <a:solidFill>
                  <a:srgbClr val="1C1A42"/>
                </a:solidFill>
                <a:latin typeface="Helvetica" pitchFamily="2" charset="0"/>
                <a:hlinkClick r:id="rId5"/>
              </a:rPr>
              <a:t>Cartographie des bénévoles et des compétences</a:t>
            </a:r>
            <a:endParaRPr lang="fr-FR" sz="2400" dirty="0" smtClean="0">
              <a:solidFill>
                <a:srgbClr val="1C1A42"/>
              </a:solidFill>
              <a:latin typeface="Helvetica" pitchFamily="2" charset="0"/>
            </a:endParaRPr>
          </a:p>
          <a:p>
            <a:pPr algn="l">
              <a:buClr>
                <a:srgbClr val="D75256"/>
              </a:buClr>
            </a:pPr>
            <a:endParaRPr lang="fr-FR" sz="2400" dirty="0" smtClean="0">
              <a:solidFill>
                <a:srgbClr val="1C1A42"/>
              </a:solidFill>
              <a:latin typeface="Helvetica" pitchFamily="2" charset="0"/>
            </a:endParaRPr>
          </a:p>
          <a:p>
            <a:pPr algn="l">
              <a:buClr>
                <a:srgbClr val="D75256"/>
              </a:buClr>
            </a:pPr>
            <a:r>
              <a:rPr lang="fr-FR" sz="2400" dirty="0" smtClean="0">
                <a:solidFill>
                  <a:srgbClr val="1C1A42"/>
                </a:solidFill>
                <a:latin typeface="Helvetica" pitchFamily="2" charset="0"/>
              </a:rPr>
              <a:t>Ressource pour aller plus loin…</a:t>
            </a:r>
          </a:p>
          <a:p>
            <a:pPr marL="800100" lvl="1" indent="-342900">
              <a:buClr>
                <a:srgbClr val="D75256"/>
              </a:buClr>
              <a:buFont typeface="Wingdings" panose="05000000000000000000" pitchFamily="2" charset="2"/>
              <a:buChar char="§"/>
            </a:pPr>
            <a:r>
              <a:rPr lang="fr-FR" sz="2400" dirty="0" smtClean="0">
                <a:solidFill>
                  <a:srgbClr val="1C1A42"/>
                </a:solidFill>
                <a:latin typeface="Helvetica" pitchFamily="2" charset="0"/>
                <a:hlinkClick r:id="rId6"/>
              </a:rPr>
              <a:t>Petit Manuel de l’engagement, RNMA, 2023</a:t>
            </a:r>
            <a:endParaRPr lang="fr-FR" sz="2400" dirty="0">
              <a:solidFill>
                <a:srgbClr val="1C1A42"/>
              </a:solidFill>
              <a:latin typeface="Helvetica" pitchFamily="2" charset="0"/>
            </a:endParaRPr>
          </a:p>
          <a:p>
            <a:pPr marL="800100" lvl="1" indent="-342900">
              <a:buClr>
                <a:srgbClr val="D75256"/>
              </a:buClr>
              <a:buFont typeface="Wingdings" panose="05000000000000000000" pitchFamily="2" charset="2"/>
              <a:buChar char="§"/>
            </a:pPr>
            <a:endParaRPr lang="fr-FR" sz="2400" dirty="0" smtClean="0">
              <a:solidFill>
                <a:srgbClr val="1C1A42"/>
              </a:solidFill>
              <a:latin typeface="Helvetica" pitchFamily="2" charset="0"/>
            </a:endParaRPr>
          </a:p>
          <a:p>
            <a:pPr marL="800100" lvl="1" indent="-342900">
              <a:buClr>
                <a:srgbClr val="D75256"/>
              </a:buClr>
              <a:buFont typeface="Wingdings" panose="05000000000000000000" pitchFamily="2" charset="2"/>
              <a:buChar char="§"/>
            </a:pPr>
            <a:endParaRPr lang="fr-FR" sz="2400" dirty="0" smtClean="0">
              <a:solidFill>
                <a:srgbClr val="1C1A42"/>
              </a:solidFill>
              <a:latin typeface="Helvetica" pitchFamily="2" charset="0"/>
            </a:endParaRPr>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a:t>
            </a:r>
            <a:r>
              <a:rPr lang="fr-FR" sz="2800" b="1" dirty="0" smtClean="0">
                <a:solidFill>
                  <a:srgbClr val="E7344C"/>
                </a:solidFill>
              </a:rPr>
              <a:t>1 - Comment </a:t>
            </a:r>
            <a:r>
              <a:rPr lang="fr-FR" sz="2800" b="1" dirty="0">
                <a:solidFill>
                  <a:srgbClr val="E7344C"/>
                </a:solidFill>
              </a:rPr>
              <a:t>assurer une continuité dans l’association </a:t>
            </a:r>
            <a:r>
              <a:rPr lang="fr-FR" sz="2800" b="1" dirty="0" smtClean="0">
                <a:solidFill>
                  <a:srgbClr val="E7344C"/>
                </a:solidFill>
              </a:rPr>
              <a:t>?</a:t>
            </a:r>
            <a:endParaRPr lang="fr-FR" sz="2800" b="1" dirty="0">
              <a:solidFill>
                <a:srgbClr val="E7344C"/>
              </a:solidFill>
            </a:endParaRPr>
          </a:p>
        </p:txBody>
      </p:sp>
    </p:spTree>
    <p:extLst>
      <p:ext uri="{BB962C8B-B14F-4D97-AF65-F5344CB8AC3E}">
        <p14:creationId xmlns:p14="http://schemas.microsoft.com/office/powerpoint/2010/main" val="3945816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14488" y="2380488"/>
            <a:ext cx="6858000" cy="209702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 y="6080759"/>
            <a:ext cx="800616" cy="777240"/>
          </a:xfrm>
          <a:prstGeom prst="rect">
            <a:avLst/>
          </a:prstGeom>
        </p:spPr>
      </p:pic>
      <p:sp>
        <p:nvSpPr>
          <p:cNvPr id="2" name="Espace réservé de la date 1"/>
          <p:cNvSpPr>
            <a:spLocks noGrp="1"/>
          </p:cNvSpPr>
          <p:nvPr>
            <p:ph type="dt" sz="half" idx="10"/>
          </p:nvPr>
        </p:nvSpPr>
        <p:spPr/>
        <p:txBody>
          <a:bodyPr/>
          <a:lstStyle/>
          <a:p>
            <a:r>
              <a:rPr lang="fr-FR" smtClean="0"/>
              <a:t>21/09/2023</a:t>
            </a:r>
            <a:endParaRPr lang="fr-FR"/>
          </a:p>
        </p:txBody>
      </p:sp>
      <p:sp>
        <p:nvSpPr>
          <p:cNvPr id="3" name="Espace réservé du numéro de diapositive 2"/>
          <p:cNvSpPr>
            <a:spLocks noGrp="1"/>
          </p:cNvSpPr>
          <p:nvPr>
            <p:ph type="sldNum" sz="quarter" idx="12"/>
          </p:nvPr>
        </p:nvSpPr>
        <p:spPr/>
        <p:txBody>
          <a:bodyPr/>
          <a:lstStyle/>
          <a:p>
            <a:fld id="{E418EB25-D3D6-4B5C-9874-7159ED3AA4A6}" type="slidenum">
              <a:rPr lang="fr-FR" smtClean="0"/>
              <a:t>9</a:t>
            </a:fld>
            <a:endParaRPr lang="fr-FR" dirty="0"/>
          </a:p>
        </p:txBody>
      </p:sp>
      <p:sp>
        <p:nvSpPr>
          <p:cNvPr id="10" name="Espace réservé du texte 2">
            <a:extLst>
              <a:ext uri="{FF2B5EF4-FFF2-40B4-BE49-F238E27FC236}">
                <a16:creationId xmlns="" xmlns:a16="http://schemas.microsoft.com/office/drawing/2014/main" id="{8C5B9721-1AD0-40CF-B6FC-BCE8FFA2BE38}"/>
              </a:ext>
            </a:extLst>
          </p:cNvPr>
          <p:cNvSpPr txBox="1">
            <a:spLocks/>
          </p:cNvSpPr>
          <p:nvPr/>
        </p:nvSpPr>
        <p:spPr>
          <a:xfrm>
            <a:off x="470412" y="1206590"/>
            <a:ext cx="9216595" cy="4992552"/>
          </a:xfrm>
          <a:prstGeom prst="rect">
            <a:avLst/>
          </a:prstGeom>
          <a:solidFill>
            <a:schemeClr val="bg1"/>
          </a:solidFill>
        </p:spPr>
        <p:txBody>
          <a:bodyPr vert="horz" lIns="91440" tIns="45720" rIns="91440" bIns="45720" numCol="1"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Quelle </a:t>
            </a:r>
            <a:r>
              <a:rPr lang="fr-FR" sz="2400" dirty="0">
                <a:solidFill>
                  <a:srgbClr val="1C1A42"/>
                </a:solidFill>
                <a:latin typeface="Helvetica" pitchFamily="2" charset="0"/>
              </a:rPr>
              <a:t>temporalité ?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a:solidFill>
                  <a:srgbClr val="1C1A42"/>
                </a:solidFill>
                <a:latin typeface="Helvetica" pitchFamily="2" charset="0"/>
              </a:rPr>
              <a:t>Quels « critères » ? </a:t>
            </a:r>
            <a:r>
              <a:rPr lang="fr-FR" sz="2400" dirty="0" smtClean="0">
                <a:solidFill>
                  <a:srgbClr val="1C1A42"/>
                </a:solidFill>
                <a:latin typeface="Helvetica" pitchFamily="2" charset="0"/>
              </a:rPr>
              <a:t>Quel profil ? </a:t>
            </a: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Quelle est la posture de l’association ? Comment valorisez-vous le futur engagement de la personne ?  </a:t>
            </a:r>
          </a:p>
          <a:p>
            <a:pPr marL="342900" indent="-342900" algn="l">
              <a:buClr>
                <a:srgbClr val="D75256"/>
              </a:buClr>
              <a:buFont typeface="Wingdings" panose="05000000000000000000" pitchFamily="2" charset="2"/>
              <a:buChar char="§"/>
            </a:pPr>
            <a:endParaRPr lang="fr-FR" sz="2400" dirty="0">
              <a:solidFill>
                <a:srgbClr val="1C1A42"/>
              </a:solidFill>
              <a:latin typeface="Helvetica" pitchFamily="2" charset="0"/>
            </a:endParaRPr>
          </a:p>
          <a:p>
            <a:pPr marL="342900" indent="-342900" algn="l">
              <a:buClr>
                <a:srgbClr val="D75256"/>
              </a:buClr>
              <a:buFont typeface="Wingdings" panose="05000000000000000000" pitchFamily="2" charset="2"/>
              <a:buChar char="§"/>
            </a:pPr>
            <a:r>
              <a:rPr lang="fr-FR" sz="2400" dirty="0" smtClean="0">
                <a:solidFill>
                  <a:srgbClr val="1C1A42"/>
                </a:solidFill>
                <a:latin typeface="Helvetica" pitchFamily="2" charset="0"/>
              </a:rPr>
              <a:t>Comment </a:t>
            </a:r>
            <a:r>
              <a:rPr lang="fr-FR" sz="2400" dirty="0">
                <a:solidFill>
                  <a:srgbClr val="1C1A42"/>
                </a:solidFill>
                <a:latin typeface="Helvetica" pitchFamily="2" charset="0"/>
              </a:rPr>
              <a:t>communiquez-vous </a:t>
            </a:r>
            <a:r>
              <a:rPr lang="fr-FR" sz="2400" dirty="0" smtClean="0">
                <a:solidFill>
                  <a:srgbClr val="1C1A42"/>
                </a:solidFill>
                <a:latin typeface="Helvetica" pitchFamily="2" charset="0"/>
              </a:rPr>
              <a:t>?</a:t>
            </a:r>
            <a:endParaRPr lang="fr-FR" sz="2400" dirty="0">
              <a:solidFill>
                <a:srgbClr val="1C1A42"/>
              </a:solidFill>
              <a:latin typeface="Helvetica" pitchFamily="2" charset="0"/>
            </a:endParaRPr>
          </a:p>
        </p:txBody>
      </p:sp>
      <p:sp>
        <p:nvSpPr>
          <p:cNvPr id="8" name="Espace réservé du texte 3">
            <a:extLst>
              <a:ext uri="{FF2B5EF4-FFF2-40B4-BE49-F238E27FC236}">
                <a16:creationId xmlns="" xmlns:a16="http://schemas.microsoft.com/office/drawing/2014/main" id="{338ADACF-106E-47EB-AC5F-EA25456B742C}"/>
              </a:ext>
            </a:extLst>
          </p:cNvPr>
          <p:cNvSpPr txBox="1">
            <a:spLocks/>
          </p:cNvSpPr>
          <p:nvPr/>
        </p:nvSpPr>
        <p:spPr>
          <a:xfrm>
            <a:off x="488637" y="473319"/>
            <a:ext cx="9470001" cy="576063"/>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b="1" dirty="0">
                <a:solidFill>
                  <a:srgbClr val="E7344C"/>
                </a:solidFill>
              </a:rPr>
              <a:t>Atelier 2</a:t>
            </a:r>
            <a:r>
              <a:rPr lang="fr-FR" sz="2800" b="1" dirty="0" smtClean="0">
                <a:solidFill>
                  <a:srgbClr val="E7344C"/>
                </a:solidFill>
              </a:rPr>
              <a:t> - Comment identifier de nouvelles personnes ?</a:t>
            </a:r>
            <a:endParaRPr lang="fr-FR" sz="2800" b="1" dirty="0">
              <a:solidFill>
                <a:srgbClr val="E7344C"/>
              </a:solidFill>
            </a:endParaRPr>
          </a:p>
        </p:txBody>
      </p:sp>
    </p:spTree>
    <p:extLst>
      <p:ext uri="{BB962C8B-B14F-4D97-AF65-F5344CB8AC3E}">
        <p14:creationId xmlns:p14="http://schemas.microsoft.com/office/powerpoint/2010/main" val="3293034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5335</TotalTime>
  <Words>2268</Words>
  <Application>Microsoft Office PowerPoint</Application>
  <PresentationFormat>Grand écran</PresentationFormat>
  <Paragraphs>362</Paragraphs>
  <Slides>27</Slides>
  <Notes>22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Calibri Light</vt:lpstr>
      <vt:lpstr>Courier New</vt:lpstr>
      <vt:lpstr>Helvetica</vt:lpstr>
      <vt:lpstr>Wingdings</vt:lpstr>
      <vt:lpstr>YAD7QhG2T6o 0</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Claire Collet</cp:lastModifiedBy>
  <cp:revision>57</cp:revision>
  <dcterms:created xsi:type="dcterms:W3CDTF">2023-01-17T14:26:37Z</dcterms:created>
  <dcterms:modified xsi:type="dcterms:W3CDTF">2025-04-29T07:24:27Z</dcterms:modified>
</cp:coreProperties>
</file>