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327" r:id="rId4"/>
    <p:sldId id="258" r:id="rId5"/>
    <p:sldId id="323" r:id="rId6"/>
    <p:sldId id="347" r:id="rId7"/>
    <p:sldId id="355" r:id="rId8"/>
    <p:sldId id="356" r:id="rId9"/>
    <p:sldId id="357" r:id="rId10"/>
    <p:sldId id="358" r:id="rId11"/>
    <p:sldId id="348" r:id="rId12"/>
    <p:sldId id="354" r:id="rId13"/>
    <p:sldId id="349" r:id="rId14"/>
    <p:sldId id="265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94103" autoAdjust="0"/>
  </p:normalViewPr>
  <p:slideViewPr>
    <p:cSldViewPr snapToGrid="0">
      <p:cViewPr varScale="1">
        <p:scale>
          <a:sx n="94" d="100"/>
          <a:sy n="94" d="100"/>
        </p:scale>
        <p:origin x="763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5FB79-23EB-44F2-9875-2E0DB16CB6A6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DE739-5C6B-4A99-B61A-6F731D1CCF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97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DE739-5C6B-4A99-B61A-6F731D1CCF7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020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DE739-5C6B-4A99-B61A-6F731D1CCF7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736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DE739-5C6B-4A99-B61A-6F731D1CCF7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132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DE739-5C6B-4A99-B61A-6F731D1CCF7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7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8">
            <a:extLst>
              <a:ext uri="{FF2B5EF4-FFF2-40B4-BE49-F238E27FC236}">
                <a16:creationId xmlns:a16="http://schemas.microsoft.com/office/drawing/2014/main" xmlns="" id="{363308DF-69D1-8941-A762-EB1EFB50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86" y="2393064"/>
            <a:ext cx="10091057" cy="1160440"/>
          </a:xfrm>
          <a:prstGeom prst="rect">
            <a:avLst/>
          </a:prstGeom>
        </p:spPr>
        <p:txBody>
          <a:bodyPr anchor="ctr"/>
          <a:lstStyle>
            <a:lvl1pPr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texte 10">
            <a:extLst>
              <a:ext uri="{FF2B5EF4-FFF2-40B4-BE49-F238E27FC236}">
                <a16:creationId xmlns:a16="http://schemas.microsoft.com/office/drawing/2014/main" xmlns="" id="{F7295C51-377E-A84C-8DCA-F99A390BCEC7}"/>
              </a:ext>
            </a:extLst>
          </p:cNvPr>
          <p:cNvSpPr txBox="1">
            <a:spLocks/>
          </p:cNvSpPr>
          <p:nvPr userDrawn="1"/>
        </p:nvSpPr>
        <p:spPr>
          <a:xfrm>
            <a:off x="1001486" y="4032168"/>
            <a:ext cx="5007882" cy="1992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Sous - titre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019103" y="3670486"/>
            <a:ext cx="1659703" cy="167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xmlns="" id="{F7295C51-377E-A84C-8DCA-F99A390BCEC7}"/>
              </a:ext>
            </a:extLst>
          </p:cNvPr>
          <p:cNvSpPr txBox="1">
            <a:spLocks/>
          </p:cNvSpPr>
          <p:nvPr userDrawn="1"/>
        </p:nvSpPr>
        <p:spPr>
          <a:xfrm>
            <a:off x="1001486" y="681590"/>
            <a:ext cx="5007882" cy="525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ctr" defTabSz="914400" rtl="0" eaLnBrk="1" latinLnBrk="0" hangingPunct="1">
              <a:buNone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 smtClean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3874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493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48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801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5714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2343975-8845-44AD-9A39-14CE17F3322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866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amaforms.org/enquete-aupres-des-structures-de-less-sur-leurs-pratiques-en-terme-de-transition-ecologiqu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sources.dla-hdf.org/ressource/evolution-fse-information-rencontre-des-pilotes-regionaux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730" y="5921801"/>
            <a:ext cx="6602540" cy="87180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173" y="2165685"/>
            <a:ext cx="6943653" cy="2100942"/>
          </a:xfrm>
          <a:prstGeom prst="rect">
            <a:avLst/>
          </a:prstGeo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57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10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675981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>
                <a:solidFill>
                  <a:srgbClr val="E84426"/>
                </a:solidFill>
              </a:rPr>
              <a:t>Présentation des enjeux liés au </a:t>
            </a:r>
            <a:r>
              <a:rPr lang="fr-FR" b="1" dirty="0" smtClean="0">
                <a:solidFill>
                  <a:srgbClr val="E84426"/>
                </a:solidFill>
              </a:rPr>
              <a:t>financement</a:t>
            </a:r>
            <a:endParaRPr lang="fr-FR" b="1" dirty="0">
              <a:solidFill>
                <a:srgbClr val="E8442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550" y="1424869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946653" y="1518220"/>
            <a:ext cx="10540497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Effets des conditions de contractualisation sur le dispositif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Effets sur les structures opératrices 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tensions sur la trésorerie, difficultés de réalisation des missions, dégradation des conditions de travail, double réalisation des tâches, potentiels coûts liés à des besoins de facilité bancaires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Effets sur les structures accompagnées 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retard du lancement des accompagnements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délai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plus important entre le diagnostic et le lancement de l’accompagnement par le.a consultant.e qui peuvent conduire à une évolution de la situation de la structure et donc de ses besoins d’accompagnement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Effets sur les consultant.e.s 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retard de paiement des prestations, dégradation de la perception du DLA par </a:t>
            </a:r>
            <a:r>
              <a:rPr lang="fr-FR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certain.e.s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consultant.e.s qui ne souhaitent plus intervenir, risque pour les territoires éloignés des grands pôles urbains, négociation du coût journalier d’intervention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6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11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675981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>
                <a:solidFill>
                  <a:srgbClr val="E84426"/>
                </a:solidFill>
              </a:rPr>
              <a:t>Retour sur les rencontres des pilotes régionaux du DLA (04/12/2024)</a:t>
            </a:r>
          </a:p>
        </p:txBody>
      </p:sp>
      <p:sp>
        <p:nvSpPr>
          <p:cNvPr id="8" name="Rectangle 7"/>
          <p:cNvSpPr/>
          <p:nvPr/>
        </p:nvSpPr>
        <p:spPr>
          <a:xfrm>
            <a:off x="971550" y="1424869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946653" y="1518220"/>
            <a:ext cx="1054049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Quentin Pille et Claire Bizet présent.e.s</a:t>
            </a:r>
          </a:p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Guid’ASSO et DLA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Voir résolution (page suivante) 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Complémentarité bienvenue car elle apporte de la lisibilité ; facilités pour les HDF car relations déjà fortes entre les différents dispositifs 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Complémentarités dans le pilotage et la stratégie des différents dispositifs  : ne pas amener les structures porteuses sur des enjeux contradictoires ; enjeux d’appliquer la complémentarité au pilotage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Risque de demandes d’accompagnements supplémentaires </a:t>
            </a:r>
          </a:p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AAP DLA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2026-2028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Calendrier :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actualisation et validation du CAN mars-avril 2025 ; publication AAP juin pour être opérateur : réponses pour septembre ; sélection des opérateurs septembre – novembre ; signature de la convention 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Place des différents pilotes régionaux dans le processus de l’AAP </a:t>
            </a:r>
          </a:p>
        </p:txBody>
      </p:sp>
    </p:spTree>
    <p:extLst>
      <p:ext uri="{BB962C8B-B14F-4D97-AF65-F5344CB8AC3E}">
        <p14:creationId xmlns:p14="http://schemas.microsoft.com/office/powerpoint/2010/main" val="28468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12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675981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 smtClean="0">
                <a:solidFill>
                  <a:srgbClr val="E84426"/>
                </a:solidFill>
              </a:rPr>
              <a:t>Guid’Asso</a:t>
            </a:r>
            <a:endParaRPr lang="fr-FR" b="1" dirty="0">
              <a:solidFill>
                <a:srgbClr val="E8442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550" y="1424869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766" y="1605724"/>
            <a:ext cx="6854414" cy="450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5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13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675981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>
                <a:solidFill>
                  <a:srgbClr val="E84426"/>
                </a:solidFill>
              </a:rPr>
              <a:t>La place du DLA dans le cadre d’un contexte budgétaire incertain</a:t>
            </a:r>
          </a:p>
        </p:txBody>
      </p:sp>
      <p:sp>
        <p:nvSpPr>
          <p:cNvPr id="8" name="Rectangle 7"/>
          <p:cNvSpPr/>
          <p:nvPr/>
        </p:nvSpPr>
        <p:spPr>
          <a:xfrm>
            <a:off x="971550" y="1424869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946653" y="1518220"/>
            <a:ext cx="10540497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Quelle sécurité des financements du dispositif ?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accompagner les structures de l’ESS dans un contexte de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crise ?  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2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14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8">
            <a:extLst>
              <a:ext uri="{FF2B5EF4-FFF2-40B4-BE49-F238E27FC236}">
                <a16:creationId xmlns:a16="http://schemas.microsoft.com/office/drawing/2014/main" xmlns="" id="{363308DF-69D1-8941-A762-EB1EFB50B048}"/>
              </a:ext>
            </a:extLst>
          </p:cNvPr>
          <p:cNvSpPr txBox="1">
            <a:spLocks/>
          </p:cNvSpPr>
          <p:nvPr/>
        </p:nvSpPr>
        <p:spPr>
          <a:xfrm>
            <a:off x="1001486" y="1787753"/>
            <a:ext cx="10091057" cy="3557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Merci de votre attention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103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12" name="TextShape 1"/>
          <p:cNvSpPr txBox="1"/>
          <p:nvPr/>
        </p:nvSpPr>
        <p:spPr>
          <a:xfrm>
            <a:off x="1001520" y="2392920"/>
            <a:ext cx="10090800" cy="11599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5500" lnSpcReduction="10000"/>
          </a:bodyPr>
          <a:lstStyle/>
          <a:p>
            <a:pPr>
              <a:lnSpc>
                <a:spcPct val="90000"/>
              </a:lnSpc>
            </a:pPr>
            <a:r>
              <a:rPr lang="fr-FR" sz="4500" b="1" strike="noStrike" spc="-1" dirty="0">
                <a:solidFill>
                  <a:srgbClr val="FFFFFF"/>
                </a:solidFill>
                <a:latin typeface="Arial"/>
              </a:rPr>
              <a:t>COMITE STRATEGIQUE REGIONAL </a:t>
            </a:r>
            <a:r>
              <a:rPr lang="fr-FR" sz="4500" b="1" spc="-1" dirty="0" smtClean="0">
                <a:solidFill>
                  <a:srgbClr val="FFFFFF"/>
                </a:solidFill>
                <a:latin typeface="Arial"/>
              </a:rPr>
              <a:t>2024 </a:t>
            </a:r>
            <a:endParaRPr lang="fr-FR" sz="45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CustomShape 2"/>
          <p:cNvSpPr/>
          <p:nvPr/>
        </p:nvSpPr>
        <p:spPr>
          <a:xfrm>
            <a:off x="1001520" y="4032000"/>
            <a:ext cx="5007600" cy="199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CustomShape 3"/>
          <p:cNvSpPr/>
          <p:nvPr/>
        </p:nvSpPr>
        <p:spPr>
          <a:xfrm>
            <a:off x="1019160" y="3670560"/>
            <a:ext cx="1659240" cy="167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CustomShape 4"/>
          <p:cNvSpPr/>
          <p:nvPr/>
        </p:nvSpPr>
        <p:spPr>
          <a:xfrm>
            <a:off x="1001520" y="681480"/>
            <a:ext cx="3717000" cy="9831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fr-FR" sz="2000" spc="-1" dirty="0" smtClean="0">
                <a:solidFill>
                  <a:srgbClr val="FFFFFF"/>
                </a:solidFill>
                <a:latin typeface="Arial"/>
              </a:rPr>
              <a:t>16/12</a:t>
            </a:r>
            <a:r>
              <a:rPr lang="fr-FR" sz="2000" b="0" strike="noStrike" spc="-1" dirty="0" smtClean="0">
                <a:solidFill>
                  <a:srgbClr val="FFFFFF"/>
                </a:solidFill>
                <a:latin typeface="Arial"/>
              </a:rPr>
              <a:t>/2024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strike="noStrike" spc="-1" dirty="0" smtClean="0">
                <a:solidFill>
                  <a:srgbClr val="FFFFFF"/>
                </a:solidFill>
                <a:latin typeface="Arial"/>
              </a:rPr>
              <a:t>10h-12h30</a:t>
            </a: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latin typeface="Arial"/>
              </a:rPr>
              <a:t>Visio-conférence / présentiel</a:t>
            </a:r>
            <a:endParaRPr lang="fr-FR" sz="2000" b="0" strike="noStrike" spc="-1" dirty="0">
              <a:latin typeface="Arial"/>
            </a:endParaRPr>
          </a:p>
        </p:txBody>
      </p:sp>
      <p:sp>
        <p:nvSpPr>
          <p:cNvPr id="16" name="TextShape 6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fr-FR" sz="2400" b="0" strike="noStrike" spc="-1" dirty="0">
              <a:latin typeface="Times New Roman"/>
            </a:endParaRPr>
          </a:p>
        </p:txBody>
      </p:sp>
      <p:sp>
        <p:nvSpPr>
          <p:cNvPr id="17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05A210B-4FC6-4253-925D-B42D7213AC85}" type="slidenum">
              <a:rPr lang="fr-FR" sz="1200" b="0" strike="noStrike" spc="-1">
                <a:solidFill>
                  <a:srgbClr val="000000"/>
                </a:solidFill>
                <a:latin typeface="Arial"/>
              </a:rPr>
              <a:t>1</a:t>
            </a:fld>
            <a:endParaRPr lang="fr-FR" sz="1200" b="0" strike="noStrike" spc="-1" dirty="0">
              <a:latin typeface="Times New Roman"/>
            </a:endParaRPr>
          </a:p>
        </p:txBody>
      </p:sp>
      <p:pic>
        <p:nvPicPr>
          <p:cNvPr id="18" name="Image 4"/>
          <p:cNvPicPr/>
          <p:nvPr/>
        </p:nvPicPr>
        <p:blipFill>
          <a:blip r:embed="rId4"/>
          <a:stretch/>
        </p:blipFill>
        <p:spPr>
          <a:xfrm>
            <a:off x="762120" y="5155920"/>
            <a:ext cx="10761840" cy="10857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61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3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879767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 smtClean="0">
                <a:solidFill>
                  <a:srgbClr val="E84426"/>
                </a:solidFill>
              </a:rPr>
              <a:t>Ordre du jour</a:t>
            </a:r>
            <a:endParaRPr lang="fr-FR" b="1" dirty="0">
              <a:solidFill>
                <a:srgbClr val="E8442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550" y="1587501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1450434" y="1657351"/>
            <a:ext cx="953869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Tour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de table et d’actualités</a:t>
            </a:r>
          </a:p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des enjeux liés au financement</a:t>
            </a:r>
          </a:p>
          <a:p>
            <a:pPr marL="742950" lvl="1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Évolution sur les modalités de financement dans le cadre du FSE +</a:t>
            </a:r>
          </a:p>
          <a:p>
            <a:pPr marL="742950" lvl="1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Analyse des pratiques de conventionnement (étude réalisée par l’Avise)</a:t>
            </a:r>
          </a:p>
          <a:p>
            <a:pPr marL="742950" lvl="1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Effets des conditions de contractualisation sur le dispositif</a:t>
            </a:r>
          </a:p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Retour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sur les rencontres des pilotes régionaux du DLA (04/12/2024)</a:t>
            </a:r>
          </a:p>
          <a:p>
            <a:pPr marL="742950" lvl="1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Articulation Guid’Asso et DLA </a:t>
            </a:r>
          </a:p>
          <a:p>
            <a:pPr marL="742950" lvl="1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AAP 2026-2028</a:t>
            </a:r>
          </a:p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place du DLA dans le cadre d’un contexte budgétaire incertain</a:t>
            </a:r>
          </a:p>
          <a:p>
            <a:pPr marL="742950" lvl="1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Quelle sécurité des financements du dispositif ? </a:t>
            </a:r>
          </a:p>
          <a:p>
            <a:pPr marL="742950" lvl="1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Comment accompagner les structures de l’ESS dans un contexte de crise </a:t>
            </a:r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 defTabSz="144000">
              <a:spcAft>
                <a:spcPts val="600"/>
              </a:spcAft>
              <a:buClr>
                <a:srgbClr val="463B77"/>
              </a:buClr>
              <a:buSzPct val="160000"/>
            </a:pP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Prochaine réunion lundi 10 mars 14h – 16h </a:t>
            </a:r>
            <a:b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8-10 rue Baptiste Monnoyer (Lille)</a:t>
            </a:r>
            <a:endPara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9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4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879767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 smtClean="0">
                <a:solidFill>
                  <a:srgbClr val="E84426"/>
                </a:solidFill>
              </a:rPr>
              <a:t>Présent.e.s</a:t>
            </a:r>
            <a:endParaRPr lang="fr-FR" b="1" dirty="0">
              <a:solidFill>
                <a:srgbClr val="E8442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550" y="1587501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947671" y="2099803"/>
            <a:ext cx="10296657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44000">
              <a:lnSpc>
                <a:spcPct val="20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Présent.e.s :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Nadège Farvacque (Banque des Territoires), Quentin Pille et </a:t>
            </a:r>
            <a:r>
              <a:rPr lang="fr-FR" dirty="0" smtClean="0"/>
              <a:t>Ophélie </a:t>
            </a:r>
            <a:r>
              <a:rPr lang="fr-FR" dirty="0" err="1" smtClean="0"/>
              <a:t>Kwiatkwoski</a:t>
            </a:r>
            <a:r>
              <a:rPr lang="fr-FR" dirty="0" smtClean="0"/>
              <a:t> (Conseil Régional), Julien Cordier (CRESS), Valérie Comblez et Jean-Baptiste Boulange (LMA HDF), Claire Collet (DLA HDF, LMA HDF)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144000">
              <a:lnSpc>
                <a:spcPct val="20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3"/>
              </a:buBlip>
            </a:pPr>
            <a:r>
              <a:rPr lang="fr-F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Excusé.e.s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: Pascal Haquette (DREETS)</a:t>
            </a:r>
          </a:p>
        </p:txBody>
      </p:sp>
    </p:spTree>
    <p:extLst>
      <p:ext uri="{BB962C8B-B14F-4D97-AF65-F5344CB8AC3E}">
        <p14:creationId xmlns:p14="http://schemas.microsoft.com/office/powerpoint/2010/main" val="322223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5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675981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 smtClean="0">
                <a:solidFill>
                  <a:srgbClr val="E84426"/>
                </a:solidFill>
              </a:rPr>
              <a:t>Tour d’actualités</a:t>
            </a:r>
            <a:endParaRPr lang="fr-FR" b="1" dirty="0">
              <a:solidFill>
                <a:srgbClr val="E8442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550" y="1424869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946653" y="1518220"/>
            <a:ext cx="105404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/>
              <a:t>Valérie </a:t>
            </a:r>
            <a:r>
              <a:rPr lang="fr-FR" sz="1200" b="1" dirty="0"/>
              <a:t>Comblez</a:t>
            </a:r>
            <a:r>
              <a:rPr lang="fr-FR" sz="1200" dirty="0"/>
              <a:t>, administratrice LMA (membre du bureau), commission régionale du FDVA, commission départementale de l’Aisne FDVA, basée dans l’Aisne ; </a:t>
            </a:r>
            <a:endParaRPr lang="fr-FR" sz="1200" dirty="0" smtClean="0"/>
          </a:p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/>
              <a:t>Jean-Baptiste </a:t>
            </a:r>
            <a:r>
              <a:rPr lang="fr-FR" sz="1200" b="1" dirty="0"/>
              <a:t>Boulange</a:t>
            </a:r>
            <a:r>
              <a:rPr lang="fr-FR" sz="1200" dirty="0"/>
              <a:t>, LMA ; travaille au </a:t>
            </a:r>
            <a:r>
              <a:rPr lang="fr-FR" sz="1200" u="sng" dirty="0"/>
              <a:t>renouvellement de son projet stratégique 2025 – 2027</a:t>
            </a:r>
            <a:r>
              <a:rPr lang="fr-FR" sz="1200" dirty="0"/>
              <a:t> autour des questions de prévention des difficultés économiques des associations, la transition écologique ; </a:t>
            </a:r>
            <a:r>
              <a:rPr lang="fr-FR" sz="1200" u="sng" dirty="0"/>
              <a:t>printemps de l’emploi associatif le 18/03 à Arras</a:t>
            </a:r>
            <a:r>
              <a:rPr lang="fr-FR" sz="1200" dirty="0"/>
              <a:t> (QVCT, identification des ressources mobilisables en région) ; recensement de ce qui est mis en œuvre en termes d’accompagnement par les TDR  </a:t>
            </a:r>
            <a:endParaRPr lang="fr-FR" sz="1200" dirty="0" smtClean="0"/>
          </a:p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/>
              <a:t>Nadège </a:t>
            </a:r>
            <a:r>
              <a:rPr lang="fr-FR" sz="1200" b="1" dirty="0"/>
              <a:t>Farvacque</a:t>
            </a:r>
            <a:r>
              <a:rPr lang="fr-FR" sz="1200" dirty="0"/>
              <a:t>, Banque des Territoires, travaille sur les </a:t>
            </a:r>
            <a:r>
              <a:rPr lang="fr-FR" sz="1200" u="sng" dirty="0"/>
              <a:t>partenariats régionaux de la BDT</a:t>
            </a:r>
            <a:r>
              <a:rPr lang="fr-FR" sz="1200" dirty="0"/>
              <a:t> (renouvellement partenariats CRESS et Compagnie des Tiers-Lieux et identification de nouveaux) pour définition de la feuille de route 2025 ; </a:t>
            </a:r>
            <a:r>
              <a:rPr lang="fr-FR" sz="1200" u="sng" dirty="0"/>
              <a:t>doctrine d’intervention de la BDT en évolution</a:t>
            </a:r>
            <a:r>
              <a:rPr lang="fr-FR" sz="1200" dirty="0"/>
              <a:t> : prêts dédiés aux structures de l’ESS qui étaient réservés à des thématiques précises (réemplois, économie circulaire, transition alimentaire) mais qui ne permettaient pas l‘intervention en prêt sur des sujets comme la TE et mobilité ; précisions sur l’ouverture à d’autres thématiques en début </a:t>
            </a:r>
            <a:r>
              <a:rPr lang="fr-FR" sz="1200" dirty="0" smtClean="0"/>
              <a:t>2025</a:t>
            </a:r>
          </a:p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/>
              <a:t>Julien </a:t>
            </a:r>
            <a:r>
              <a:rPr lang="fr-FR" sz="1200" b="1" dirty="0"/>
              <a:t>Cordier</a:t>
            </a:r>
            <a:r>
              <a:rPr lang="fr-FR" sz="1200" dirty="0"/>
              <a:t>, CRESS, </a:t>
            </a:r>
            <a:r>
              <a:rPr lang="fr-FR" sz="1200" u="sng" dirty="0"/>
              <a:t>renouvellement du projet stratégique 2025 – 2028</a:t>
            </a:r>
            <a:r>
              <a:rPr lang="fr-FR" sz="1200" dirty="0"/>
              <a:t> autour de grandes thématiques TE, développement territorial, appui aux CT, coopération territoriales, entreprenariat en ESS ; </a:t>
            </a:r>
            <a:r>
              <a:rPr lang="fr-FR" sz="1200" u="sng" dirty="0"/>
              <a:t>AG élective en juin 2025</a:t>
            </a:r>
            <a:r>
              <a:rPr lang="fr-FR" sz="1200" dirty="0"/>
              <a:t> ; en questionnement et alerte sur les politiques de l’Etat et ses répercussions sur les CT et les structures de l’ESS ; </a:t>
            </a:r>
            <a:r>
              <a:rPr lang="fr-FR" sz="1200" u="sng" dirty="0"/>
              <a:t>Vœux de la CRESS 30 janvier</a:t>
            </a:r>
            <a:r>
              <a:rPr lang="fr-FR" sz="1200" dirty="0"/>
              <a:t> 17H à l’auberge de jeunesse d’Amiens (invitation libre) ; financement de la DREAL pour réaliser un livret sur les outils de la TE + enquête en cours + création d’une </a:t>
            </a:r>
            <a:r>
              <a:rPr lang="fr-FR" sz="1200" dirty="0" smtClean="0"/>
              <a:t>communauté</a:t>
            </a:r>
            <a:r>
              <a:rPr lang="fr-FR" sz="1200" dirty="0" smtClean="0">
                <a:sym typeface="Wingdings" panose="05000000000000000000" pitchFamily="2" charset="2"/>
              </a:rPr>
              <a:t>  </a:t>
            </a:r>
            <a:r>
              <a:rPr lang="fr-FR" sz="1200" dirty="0" smtClean="0"/>
              <a:t>Lien </a:t>
            </a:r>
            <a:r>
              <a:rPr lang="fr-FR" sz="1200" dirty="0"/>
              <a:t>vers l’enquête de la CRESS </a:t>
            </a:r>
            <a:r>
              <a:rPr lang="fr-FR" sz="1200" u="sng" dirty="0">
                <a:hlinkClick r:id="rId3"/>
              </a:rPr>
              <a:t>https://</a:t>
            </a:r>
            <a:r>
              <a:rPr lang="fr-FR" sz="1200" u="sng" dirty="0" smtClean="0">
                <a:hlinkClick r:id="rId3"/>
              </a:rPr>
              <a:t>framaforms.org/enquete-aupres-des-structures-de-less-sur-leurs-pratiques-en-terme-de-transition-ecologique</a:t>
            </a:r>
            <a:endParaRPr lang="fr-FR" sz="1200" u="sng" dirty="0" smtClean="0"/>
          </a:p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/>
              <a:t>Quentin </a:t>
            </a:r>
            <a:r>
              <a:rPr lang="fr-FR" sz="1200" b="1" dirty="0"/>
              <a:t>Pille</a:t>
            </a:r>
            <a:r>
              <a:rPr lang="fr-FR" sz="1200" dirty="0"/>
              <a:t>, Région - direction des entreprises ; double posture représentant de la Région et financeur du dispositif ; </a:t>
            </a:r>
            <a:r>
              <a:rPr lang="fr-FR" sz="1200" u="sng" dirty="0"/>
              <a:t>décalage du vote du budget de la Région</a:t>
            </a:r>
            <a:r>
              <a:rPr lang="fr-FR" sz="1200" dirty="0"/>
              <a:t> (de décembre à mars 2025) et </a:t>
            </a:r>
            <a:r>
              <a:rPr lang="fr-FR" sz="1200" u="sng" dirty="0"/>
              <a:t>incertitude sur les dotations de l’Etat</a:t>
            </a:r>
            <a:r>
              <a:rPr lang="fr-FR" sz="1200" dirty="0"/>
              <a:t> – aucun arbitrage n’a été réalisé sur les choix budgétaires </a:t>
            </a:r>
            <a:endParaRPr lang="fr-FR" sz="1200" dirty="0" smtClean="0"/>
          </a:p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/>
              <a:t>Ophélie </a:t>
            </a:r>
            <a:r>
              <a:rPr lang="fr-FR" sz="1200" b="1" dirty="0" err="1"/>
              <a:t>Kwiatkwoski</a:t>
            </a:r>
            <a:r>
              <a:rPr lang="fr-FR" sz="1200" dirty="0"/>
              <a:t>, Région en alternance en 2</a:t>
            </a:r>
            <a:r>
              <a:rPr lang="fr-FR" sz="1200" baseline="30000" dirty="0"/>
              <a:t>ème</a:t>
            </a:r>
            <a:r>
              <a:rPr lang="fr-FR" sz="1200" dirty="0"/>
              <a:t>  année de Master ; travaille sur le recensement des réseaux régionaux et la précision de leur capacité </a:t>
            </a:r>
            <a:r>
              <a:rPr lang="fr-FR" sz="1200" dirty="0" smtClean="0"/>
              <a:t>d’accompagnement</a:t>
            </a:r>
          </a:p>
          <a:p>
            <a:pPr marL="285750" indent="-285750" defTabSz="144000"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/>
              <a:t>Claire </a:t>
            </a:r>
            <a:r>
              <a:rPr lang="fr-FR" sz="1200" b="1" dirty="0"/>
              <a:t>Collet</a:t>
            </a:r>
            <a:r>
              <a:rPr lang="fr-FR" sz="1200" dirty="0"/>
              <a:t>, </a:t>
            </a:r>
            <a:r>
              <a:rPr lang="fr-FR" sz="1200" u="sng" dirty="0"/>
              <a:t>1</a:t>
            </a:r>
            <a:r>
              <a:rPr lang="fr-FR" sz="1200" u="sng" baseline="30000" dirty="0"/>
              <a:t>er</a:t>
            </a:r>
            <a:r>
              <a:rPr lang="fr-FR" sz="1200" u="sng" dirty="0"/>
              <a:t> avril : séminaire des acteurs de l’accompagnement</a:t>
            </a:r>
            <a:r>
              <a:rPr lang="fr-FR" sz="1200" dirty="0"/>
              <a:t> ; a eu lieu le 19 novembre une matinée dédiée à la transition écologique des associations, en partenariat avec le DLA 80 ; 2 nouvelles chargées de mission DLA sont en train d’arriver sur le dispositif dans le 62 et le 60</a:t>
            </a:r>
          </a:p>
        </p:txBody>
      </p:sp>
    </p:spTree>
    <p:extLst>
      <p:ext uri="{BB962C8B-B14F-4D97-AF65-F5344CB8AC3E}">
        <p14:creationId xmlns:p14="http://schemas.microsoft.com/office/powerpoint/2010/main" val="119346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6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675981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>
                <a:solidFill>
                  <a:srgbClr val="E84426"/>
                </a:solidFill>
              </a:rPr>
              <a:t>Présentation des enjeux liés au </a:t>
            </a:r>
            <a:r>
              <a:rPr lang="fr-FR" b="1" dirty="0" smtClean="0">
                <a:solidFill>
                  <a:srgbClr val="E84426"/>
                </a:solidFill>
              </a:rPr>
              <a:t>financement</a:t>
            </a:r>
            <a:endParaRPr lang="fr-FR" b="1" dirty="0">
              <a:solidFill>
                <a:srgbClr val="E8442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550" y="1424869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946653" y="1518220"/>
            <a:ext cx="10540497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synthétique des informations de l’OI Avise sur le financement FSE + du DLA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enjeux majeurs sur les co-financements du DLA 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Une attention particulière pour les attestations de co-financement</a:t>
            </a:r>
          </a:p>
          <a:p>
            <a:pPr marL="742950" lvl="1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 des risques accrus sur les trésoreries des structures porteuses du dispositif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>
            <a:hlinkClick r:id="rId3"/>
          </p:cNvPr>
          <p:cNvSpPr/>
          <p:nvPr/>
        </p:nvSpPr>
        <p:spPr>
          <a:xfrm>
            <a:off x="2628900" y="3510643"/>
            <a:ext cx="4024993" cy="8164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Télécharger les informations de l’OI Avise sur le FSE +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9574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7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675981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>
                <a:solidFill>
                  <a:srgbClr val="E84426"/>
                </a:solidFill>
              </a:rPr>
              <a:t>Présentation des enjeux liés au </a:t>
            </a:r>
            <a:r>
              <a:rPr lang="fr-FR" b="1" dirty="0" smtClean="0">
                <a:solidFill>
                  <a:srgbClr val="E84426"/>
                </a:solidFill>
              </a:rPr>
              <a:t>financement</a:t>
            </a:r>
            <a:endParaRPr lang="fr-FR" b="1" dirty="0">
              <a:solidFill>
                <a:srgbClr val="E8442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550" y="1424869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946653" y="1518220"/>
            <a:ext cx="105404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Financement du dispositif à l’échelle national (étude Avise)</a:t>
            </a:r>
          </a:p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949" y="1850999"/>
            <a:ext cx="8779329" cy="486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7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8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675981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>
                <a:solidFill>
                  <a:srgbClr val="E84426"/>
                </a:solidFill>
              </a:rPr>
              <a:t>Présentation des enjeux liés au </a:t>
            </a:r>
            <a:r>
              <a:rPr lang="fr-FR" b="1" dirty="0" smtClean="0">
                <a:solidFill>
                  <a:srgbClr val="E84426"/>
                </a:solidFill>
              </a:rPr>
              <a:t>financement</a:t>
            </a:r>
            <a:endParaRPr lang="fr-FR" b="1" dirty="0">
              <a:solidFill>
                <a:srgbClr val="E8442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550" y="1424869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946653" y="1518220"/>
            <a:ext cx="105404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Financement du dispositif à l’échelle régional (analyse DLA R sur la base des informations saisies dans Enée)</a:t>
            </a:r>
          </a:p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513" y="2341825"/>
            <a:ext cx="9968316" cy="245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16/12/2024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43975-8845-44AD-9A39-14CE17F33221}" type="slidenum">
              <a:rPr lang="fr-FR" smtClean="0"/>
              <a:t>9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971550" y="675981"/>
            <a:ext cx="10515600" cy="7077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 b="1" dirty="0">
                <a:solidFill>
                  <a:srgbClr val="E84426"/>
                </a:solidFill>
              </a:rPr>
              <a:t>Présentation des enjeux liés au </a:t>
            </a:r>
            <a:r>
              <a:rPr lang="fr-FR" b="1" dirty="0" smtClean="0">
                <a:solidFill>
                  <a:srgbClr val="E84426"/>
                </a:solidFill>
              </a:rPr>
              <a:t>financement</a:t>
            </a:r>
            <a:endParaRPr lang="fr-FR" b="1" dirty="0">
              <a:solidFill>
                <a:srgbClr val="E8442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550" y="1424869"/>
            <a:ext cx="10515600" cy="139700"/>
          </a:xfrm>
          <a:prstGeom prst="rect">
            <a:avLst/>
          </a:prstGeom>
          <a:solidFill>
            <a:srgbClr val="E8442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AD1716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F050B75-E184-4632-A463-2DD60AC3F05F}"/>
              </a:ext>
            </a:extLst>
          </p:cNvPr>
          <p:cNvSpPr txBox="1"/>
          <p:nvPr/>
        </p:nvSpPr>
        <p:spPr>
          <a:xfrm>
            <a:off x="946653" y="1518220"/>
            <a:ext cx="10540497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44000">
              <a:lnSpc>
                <a:spcPct val="150000"/>
              </a:lnSpc>
              <a:spcAft>
                <a:spcPts val="600"/>
              </a:spcAft>
              <a:buClr>
                <a:srgbClr val="463B77"/>
              </a:buClr>
              <a:buSzPct val="160000"/>
              <a:buFontTx/>
              <a:buBlip>
                <a:blip r:embed="rId2"/>
              </a:buBlip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Analyse des pratiques de conventionnement (étude réalisée par l’Avise)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093" y="2047626"/>
            <a:ext cx="9367157" cy="382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46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8490</TotalTime>
  <Words>1008</Words>
  <Application>Microsoft Office PowerPoint</Application>
  <PresentationFormat>Grand écran</PresentationFormat>
  <Paragraphs>92</Paragraphs>
  <Slides>14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Maud BAILLY</dc:creator>
  <cp:lastModifiedBy>Claire Collet</cp:lastModifiedBy>
  <cp:revision>445</cp:revision>
  <dcterms:created xsi:type="dcterms:W3CDTF">2021-04-06T13:31:33Z</dcterms:created>
  <dcterms:modified xsi:type="dcterms:W3CDTF">2024-12-19T16:01:11Z</dcterms:modified>
</cp:coreProperties>
</file>