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84" r:id="rId2"/>
    <p:sldId id="721" r:id="rId3"/>
    <p:sldId id="704" r:id="rId4"/>
    <p:sldId id="754" r:id="rId5"/>
    <p:sldId id="773" r:id="rId6"/>
    <p:sldId id="780" r:id="rId7"/>
    <p:sldId id="778" r:id="rId8"/>
    <p:sldId id="765" r:id="rId9"/>
    <p:sldId id="766" r:id="rId10"/>
    <p:sldId id="779" r:id="rId11"/>
    <p:sldId id="874" r:id="rId12"/>
    <p:sldId id="875" r:id="rId13"/>
    <p:sldId id="863" r:id="rId14"/>
    <p:sldId id="864" r:id="rId15"/>
    <p:sldId id="865" r:id="rId16"/>
    <p:sldId id="866" r:id="rId17"/>
    <p:sldId id="879" r:id="rId18"/>
    <p:sldId id="878" r:id="rId19"/>
    <p:sldId id="877" r:id="rId20"/>
    <p:sldId id="774" r:id="rId21"/>
    <p:sldId id="776" r:id="rId22"/>
  </p:sldIdLst>
  <p:sldSz cx="12192000" cy="6858000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1" userDrawn="1">
          <p15:clr>
            <a:srgbClr val="A4A3A4"/>
          </p15:clr>
        </p15:guide>
        <p15:guide id="4" pos="2146" userDrawn="1">
          <p15:clr>
            <a:srgbClr val="A4A3A4"/>
          </p15:clr>
        </p15:guide>
        <p15:guide id="5" orient="horz" pos="3133">
          <p15:clr>
            <a:srgbClr val="A4A3A4"/>
          </p15:clr>
        </p15:guide>
        <p15:guide id="6" pos="2130">
          <p15:clr>
            <a:srgbClr val="A4A3A4"/>
          </p15:clr>
        </p15:guide>
        <p15:guide id="7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Alexandre" initials="PA" lastIdx="1" clrIdx="0"/>
  <p:cmAuthor id="2" name="Lucie Morin" initials="LM" lastIdx="1" clrIdx="1">
    <p:extLst>
      <p:ext uri="{19B8F6BF-5375-455C-9EA6-DF929625EA0E}">
        <p15:presenceInfo xmlns:p15="http://schemas.microsoft.com/office/powerpoint/2012/main" userId="S-1-5-21-3791900548-372949468-219199070-2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48B"/>
    <a:srgbClr val="93107D"/>
    <a:srgbClr val="188138"/>
    <a:srgbClr val="89B126"/>
    <a:srgbClr val="0069B4"/>
    <a:srgbClr val="FFFFFF"/>
    <a:srgbClr val="273B8B"/>
    <a:srgbClr val="162883"/>
    <a:srgbClr val="2893CE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0" autoAdjust="0"/>
    <p:restoredTop sz="96242" autoAdjust="0"/>
  </p:normalViewPr>
  <p:slideViewPr>
    <p:cSldViewPr>
      <p:cViewPr varScale="1">
        <p:scale>
          <a:sx n="75" d="100"/>
          <a:sy n="75" d="100"/>
        </p:scale>
        <p:origin x="10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2" y="44"/>
      </p:cViewPr>
      <p:guideLst>
        <p:guide orient="horz" pos="3132"/>
        <p:guide pos="2131"/>
        <p:guide pos="2146"/>
        <p:guide orient="horz" pos="3133"/>
        <p:guide pos="2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8" y="5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t" anchorCtr="0" compatLnSpc="1">
            <a:prstTxWarp prst="textNoShape">
              <a:avLst/>
            </a:prstTxWarp>
          </a:bodyPr>
          <a:lstStyle>
            <a:lvl1pPr algn="l" defTabSz="911330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Rencontres Employeurs de l'UDES en région Alsace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4701" y="5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t" anchorCtr="0" compatLnSpc="1">
            <a:prstTxWarp prst="textNoShape">
              <a:avLst/>
            </a:prstTxWarp>
          </a:bodyPr>
          <a:lstStyle>
            <a:lvl1pPr algn="r" defTabSz="91133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D6B7D2-B93E-4F5D-A3A1-504E96F1240B}" type="datetimeFigureOut">
              <a:rPr lang="fr-FR"/>
              <a:pPr>
                <a:defRPr/>
              </a:pPr>
              <a:t>09/10/2024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8" y="9445939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b" anchorCtr="0" compatLnSpc="1">
            <a:prstTxWarp prst="textNoShape">
              <a:avLst/>
            </a:prstTxWarp>
          </a:bodyPr>
          <a:lstStyle>
            <a:lvl1pPr algn="l" defTabSz="911330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4701" y="9445939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b" anchorCtr="0" compatLnSpc="1">
            <a:prstTxWarp prst="textNoShape">
              <a:avLst/>
            </a:prstTxWarp>
          </a:bodyPr>
          <a:lstStyle>
            <a:lvl1pPr algn="r" defTabSz="91133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BA9983-896B-4551-8803-2AFFBF0C897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242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8" y="5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t" anchorCtr="0" compatLnSpc="1">
            <a:prstTxWarp prst="textNoShape">
              <a:avLst/>
            </a:prstTxWarp>
          </a:bodyPr>
          <a:lstStyle>
            <a:lvl1pPr algn="l" defTabSz="911330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fr-FR"/>
              <a:t>Rencontres Employeurs de l'UDES en région Alsace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54701" y="5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t" anchorCtr="0" compatLnSpc="1">
            <a:prstTxWarp prst="textNoShape">
              <a:avLst/>
            </a:prstTxWarp>
          </a:bodyPr>
          <a:lstStyle>
            <a:lvl1pPr algn="r" defTabSz="91133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1EE1927-02D6-467E-BA03-4E8AB0C58C45}" type="datetimeFigureOut">
              <a:rPr lang="fr-FR"/>
              <a:pPr>
                <a:defRPr/>
              </a:pPr>
              <a:t>09/10/2024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7" tIns="46040" rIns="92077" bIns="4604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0243" y="4723775"/>
            <a:ext cx="5445134" cy="44738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8" y="9445939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b" anchorCtr="0" compatLnSpc="1">
            <a:prstTxWarp prst="textNoShape">
              <a:avLst/>
            </a:prstTxWarp>
          </a:bodyPr>
          <a:lstStyle>
            <a:lvl1pPr algn="l" defTabSz="911330">
              <a:defRPr sz="1200" dirty="0">
                <a:latin typeface="Calibri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54701" y="9445939"/>
            <a:ext cx="2949313" cy="4965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4" tIns="45541" rIns="91084" bIns="45541" numCol="1" anchor="b" anchorCtr="0" compatLnSpc="1">
            <a:prstTxWarp prst="textNoShape">
              <a:avLst/>
            </a:prstTxWarp>
          </a:bodyPr>
          <a:lstStyle>
            <a:lvl1pPr algn="r" defTabSz="91133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7564EAE-5342-42FB-9242-AD2B03E35A4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7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200" i="0" dirty="0">
              <a:solidFill>
                <a:srgbClr val="0069B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70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12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i="1" baseline="0" dirty="0">
              <a:solidFill>
                <a:srgbClr val="0069B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59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i="1" baseline="0" dirty="0">
              <a:solidFill>
                <a:srgbClr val="0069B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0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793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60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D7A0-BB41-6E45-A987-A921ECAB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D15E83-87A0-6CAF-C4A0-11F712A6F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C9A1CD-7CAB-D98F-2388-2833CC266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90270A-119E-CC96-4881-7B50B7015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703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sz="1200" i="0" dirty="0">
              <a:solidFill>
                <a:srgbClr val="0069B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6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368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D7A0-BB41-6E45-A987-A921ECAB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D15E83-87A0-6CAF-C4A0-11F712A6F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C9A1CD-7CAB-D98F-2388-2833CC266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90270A-119E-CC96-4881-7B50B70150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564EAE-5342-42FB-9242-AD2B03E35A4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6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42286" y="2780928"/>
            <a:ext cx="6047943" cy="1008112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sz="25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9910" y="6196224"/>
            <a:ext cx="7968885" cy="365125"/>
          </a:xfrm>
        </p:spPr>
        <p:txBody>
          <a:bodyPr/>
          <a:lstStyle>
            <a:lvl1pPr algn="l">
              <a:defRPr cap="all" baseline="0">
                <a:solidFill>
                  <a:srgbClr val="89B1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431372" y="2780929"/>
            <a:ext cx="6058857" cy="1008112"/>
          </a:xfrm>
        </p:spPr>
        <p:txBody>
          <a:bodyPr anchor="ctr"/>
          <a:lstStyle>
            <a:lvl1pPr algn="r">
              <a:defRPr sz="2500" b="0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576054" y="2768434"/>
            <a:ext cx="5002741" cy="1020607"/>
          </a:xfrm>
        </p:spPr>
        <p:txBody>
          <a:bodyPr anchor="ctr"/>
          <a:lstStyle>
            <a:lvl1pPr marL="0" indent="0">
              <a:buNone/>
              <a:defRPr sz="2500" cap="all" baseline="0">
                <a:solidFill>
                  <a:srgbClr val="89B1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609910" y="6525344"/>
            <a:ext cx="8832981" cy="7200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5" y="438051"/>
            <a:ext cx="2547991" cy="9027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-321970"/>
            <a:ext cx="2925844" cy="29258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5627" y="3076866"/>
            <a:ext cx="8640960" cy="1008112"/>
          </a:xfrm>
        </p:spPr>
        <p:txBody>
          <a:bodyPr anchor="ctr"/>
          <a:lstStyle>
            <a:lvl1pPr algn="l">
              <a:defRPr sz="2500" b="0" cap="all">
                <a:solidFill>
                  <a:srgbClr val="89B1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599281" y="6160219"/>
            <a:ext cx="7979513" cy="365125"/>
          </a:xfrm>
        </p:spPr>
        <p:txBody>
          <a:bodyPr/>
          <a:lstStyle>
            <a:lvl1pPr algn="l">
              <a:defRPr cap="all" baseline="0">
                <a:solidFill>
                  <a:srgbClr val="89B1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09910" y="6525344"/>
            <a:ext cx="8832981" cy="72008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15"/>
          <p:cNvCxnSpPr/>
          <p:nvPr userDrawn="1"/>
        </p:nvCxnSpPr>
        <p:spPr bwMode="auto">
          <a:xfrm rot="5400000">
            <a:off x="2190620" y="3553948"/>
            <a:ext cx="900113" cy="2117"/>
          </a:xfrm>
          <a:prstGeom prst="line">
            <a:avLst/>
          </a:prstGeom>
          <a:ln w="25400">
            <a:solidFill>
              <a:srgbClr val="006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5"/>
          <p:cNvCxnSpPr/>
          <p:nvPr userDrawn="1"/>
        </p:nvCxnSpPr>
        <p:spPr bwMode="auto">
          <a:xfrm>
            <a:off x="0" y="3555005"/>
            <a:ext cx="2639616" cy="1"/>
          </a:xfrm>
          <a:prstGeom prst="line">
            <a:avLst/>
          </a:prstGeom>
          <a:ln w="25400">
            <a:solidFill>
              <a:srgbClr val="006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5" y="438051"/>
            <a:ext cx="2547991" cy="9027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-321970"/>
            <a:ext cx="2925844" cy="2925844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448252"/>
            <a:ext cx="2844800" cy="365125"/>
          </a:xfrm>
        </p:spPr>
        <p:txBody>
          <a:bodyPr/>
          <a:lstStyle>
            <a:lvl1pPr>
              <a:defRPr>
                <a:solidFill>
                  <a:srgbClr val="0069B4"/>
                </a:solidFill>
              </a:defRPr>
            </a:lvl1pPr>
          </a:lstStyle>
          <a:p>
            <a:pPr>
              <a:defRPr/>
            </a:pPr>
            <a:fld id="{78A35AB5-22E6-423E-825F-BC74ADDA3BD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23392" y="1600201"/>
            <a:ext cx="11041227" cy="4525963"/>
          </a:xfrm>
        </p:spPr>
        <p:txBody>
          <a:bodyPr/>
          <a:lstStyle>
            <a:lvl1pPr marL="342900" indent="-342900">
              <a:spcAft>
                <a:spcPts val="1200"/>
              </a:spcAft>
              <a:buClr>
                <a:srgbClr val="93107D"/>
              </a:buClr>
              <a:buFont typeface="Wingdings" panose="05000000000000000000" pitchFamily="2" charset="2"/>
              <a:buChar char=""/>
              <a:defRPr sz="2000">
                <a:solidFill>
                  <a:srgbClr val="89B126"/>
                </a:solidFill>
              </a:defRPr>
            </a:lvl1pPr>
            <a:lvl2pPr marL="742950" indent="-285750">
              <a:spcAft>
                <a:spcPts val="600"/>
              </a:spcAft>
              <a:buClr>
                <a:srgbClr val="162883"/>
              </a:buClr>
              <a:buFont typeface="Webdings" panose="05030102010509060703" pitchFamily="18" charset="2"/>
              <a:buChar char="8"/>
              <a:defRPr sz="1800">
                <a:solidFill>
                  <a:srgbClr val="0069B4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Rectangle 1"/>
          <p:cNvSpPr/>
          <p:nvPr userDrawn="1"/>
        </p:nvSpPr>
        <p:spPr>
          <a:xfrm rot="120000">
            <a:off x="-261539" y="-292176"/>
            <a:ext cx="12816000" cy="1552807"/>
          </a:xfrm>
          <a:prstGeom prst="rect">
            <a:avLst/>
          </a:prstGeom>
          <a:solidFill>
            <a:srgbClr val="89B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23659" y="274638"/>
            <a:ext cx="8558741" cy="922114"/>
          </a:xfrm>
        </p:spPr>
        <p:txBody>
          <a:bodyPr/>
          <a:lstStyle>
            <a:lvl1pPr algn="r">
              <a:defRPr sz="25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4624"/>
            <a:ext cx="2232248" cy="108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7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 rot="16200000">
            <a:off x="-499705" y="4901377"/>
            <a:ext cx="262924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000" dirty="0">
                <a:solidFill>
                  <a:schemeClr val="bg1"/>
                </a:solidFill>
                <a:latin typeface="Prototype" pitchFamily="2" charset="0"/>
                <a:ea typeface="Prototype" pitchFamily="2" charset="0"/>
                <a:cs typeface="Prototype" pitchFamily="2" charset="0"/>
              </a:rPr>
              <a:t>Le 22 novembre 2012</a:t>
            </a:r>
          </a:p>
        </p:txBody>
      </p:sp>
      <p:sp>
        <p:nvSpPr>
          <p:cNvPr id="3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  <a:cs typeface="Prototype" pitchFamily="2" charset="0"/>
              </a:defRPr>
            </a:lvl1pPr>
          </a:lstStyle>
          <a:p>
            <a:pPr>
              <a:defRPr/>
            </a:pPr>
            <a:fld id="{99FDCDC3-3925-477E-BF09-38677673DEE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A35AB5-22E6-423E-825F-BC74ADDA3BD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34" name="ZoneTexte 8"/>
          <p:cNvSpPr txBox="1">
            <a:spLocks noChangeArrowheads="1"/>
          </p:cNvSpPr>
          <p:nvPr userDrawn="1"/>
        </p:nvSpPr>
        <p:spPr bwMode="auto">
          <a:xfrm rot="-5400000">
            <a:off x="-294233" y="5113308"/>
            <a:ext cx="221406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2000" b="1" dirty="0">
                <a:solidFill>
                  <a:schemeClr val="bg1"/>
                </a:solidFill>
                <a:latin typeface="Century Gothic" pitchFamily="34" charset="0"/>
                <a:ea typeface="Prototype" pitchFamily="2" charset="0"/>
                <a:cs typeface="Prototype" pitchFamily="2" charset="0"/>
              </a:rPr>
              <a:t>LE 26 MARS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1" r:id="rId3"/>
    <p:sldLayoutId id="2147483660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hyperlink" Target="https://www.valoress-udes.fr/formations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aloress-udes.f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hyperlink" Target="https://www.valoress-udes.fr/form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aloress-udes.fr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hyperlink" Target="https://www.valoress-udes.fr/formatio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aloress-udes.fr/fiches-pratiques-environnementales" TargetMode="External"/><Relationship Id="rId11" Type="http://schemas.openxmlformats.org/officeDocument/2006/relationships/image" Target="../media/image40.svg"/><Relationship Id="rId5" Type="http://schemas.openxmlformats.org/officeDocument/2006/relationships/hyperlink" Target="https://www.empreinte-carbone.valoress-udes.fr/login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://www.valoress-udes.fr/" TargetMode="External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valembois@udes.fr" TargetMode="External"/><Relationship Id="rId2" Type="http://schemas.openxmlformats.org/officeDocument/2006/relationships/image" Target="../media/image41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valoress-udes.fr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b="1" dirty="0"/>
              <a:t>Transition écologique :</a:t>
            </a:r>
            <a:br>
              <a:rPr lang="fr-FR" sz="2000" b="1" dirty="0"/>
            </a:br>
            <a:r>
              <a:rPr lang="fr-FR" sz="2000" b="1" dirty="0"/>
              <a:t>Réduire son empreinte carbone</a:t>
            </a:r>
            <a:br>
              <a:rPr lang="fr-FR" sz="2000" b="1" dirty="0"/>
            </a:br>
            <a:r>
              <a:rPr lang="fr-FR" sz="2000" b="1" dirty="0"/>
              <a:t>avec VALOR’ESS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980728"/>
            <a:ext cx="6557534" cy="46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8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82B1-F5DC-6575-BD59-65A9275F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1009F8B-C5D5-B45E-AFD0-E3314672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de formation </a:t>
            </a:r>
            <a:br>
              <a:rPr lang="fr-FR" dirty="0"/>
            </a:br>
            <a:r>
              <a:rPr lang="fr-FR" dirty="0"/>
              <a:t>calculateur carbone </a:t>
            </a:r>
          </a:p>
        </p:txBody>
      </p:sp>
      <p:sp>
        <p:nvSpPr>
          <p:cNvPr id="3" name="AutoShape 2" descr="L'ABC vous guide pour réussir votre transition bas carbone.">
            <a:extLst>
              <a:ext uri="{FF2B5EF4-FFF2-40B4-BE49-F238E27FC236}">
                <a16:creationId xmlns:a16="http://schemas.microsoft.com/office/drawing/2014/main" id="{C95AFD63-D7C9-E757-2C9D-4F05C4CB3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9F2189-51FE-5687-EE13-750DB327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48" y="4878790"/>
            <a:ext cx="4111925" cy="290569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B8AE589F-EC34-DA8E-B391-A6CEB9E6F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32" y="6033255"/>
            <a:ext cx="1224136" cy="596766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84ACEA5-A314-8780-22D3-EFBA437A7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40" y="5916692"/>
            <a:ext cx="1512168" cy="73462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22F61C7-53CE-9EE9-EB5D-272A336843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68" y="5989967"/>
            <a:ext cx="1967136" cy="588072"/>
          </a:xfrm>
          <a:prstGeom prst="rect">
            <a:avLst/>
          </a:prstGeom>
        </p:spPr>
      </p:pic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6813F514-4A5C-AB22-3919-5404DE9C5861}"/>
              </a:ext>
            </a:extLst>
          </p:cNvPr>
          <p:cNvSpPr/>
          <p:nvPr/>
        </p:nvSpPr>
        <p:spPr>
          <a:xfrm rot="5400000">
            <a:off x="9791220" y="2708936"/>
            <a:ext cx="144000" cy="144000"/>
          </a:xfrm>
          <a:prstGeom prst="triangle">
            <a:avLst>
              <a:gd name="adj" fmla="val 5035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14EAD36-3DCC-F40D-A2F6-A2732F59FA62}"/>
              </a:ext>
            </a:extLst>
          </p:cNvPr>
          <p:cNvGrpSpPr/>
          <p:nvPr/>
        </p:nvGrpSpPr>
        <p:grpSpPr>
          <a:xfrm>
            <a:off x="2136280" y="2253386"/>
            <a:ext cx="2566370" cy="2948955"/>
            <a:chOff x="2362663" y="3214313"/>
            <a:chExt cx="2566370" cy="2948955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4B3DCE4F-A1F6-E829-F1AD-C9A5C53BD4D7}"/>
                </a:ext>
              </a:extLst>
            </p:cNvPr>
            <p:cNvCxnSpPr>
              <a:cxnSpLocks/>
            </p:cNvCxnSpPr>
            <p:nvPr/>
          </p:nvCxnSpPr>
          <p:spPr>
            <a:xfrm>
              <a:off x="3645848" y="3895524"/>
              <a:ext cx="0" cy="410681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FD8006-1C49-990C-FCB0-F07CE83F4BB3}"/>
                </a:ext>
              </a:extLst>
            </p:cNvPr>
            <p:cNvSpPr/>
            <p:nvPr/>
          </p:nvSpPr>
          <p:spPr>
            <a:xfrm>
              <a:off x="2362663" y="5009106"/>
              <a:ext cx="2566370" cy="1154162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Formation E-learning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B56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B56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 de MOOC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2B5DCAE-2C3A-8155-9B03-D29F90D78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3848" y="3747400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14AD449-4391-D795-4BE6-723161234884}"/>
                </a:ext>
              </a:extLst>
            </p:cNvPr>
            <p:cNvSpPr txBox="1"/>
            <p:nvPr/>
          </p:nvSpPr>
          <p:spPr>
            <a:xfrm>
              <a:off x="2924618" y="3214313"/>
              <a:ext cx="14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F15D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dirty="0">
                  <a:solidFill>
                    <a:srgbClr val="002060"/>
                  </a:solidFill>
                </a:rPr>
                <a:t>Partie 1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255F7DCF-8A42-967A-FC1B-6B1AFC9BF4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7848" y="41972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84257437-E5F5-3692-6E23-43A3C2E487A0}"/>
              </a:ext>
            </a:extLst>
          </p:cNvPr>
          <p:cNvSpPr txBox="1"/>
          <p:nvPr/>
        </p:nvSpPr>
        <p:spPr>
          <a:xfrm>
            <a:off x="5327584" y="2253386"/>
            <a:ext cx="144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15D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002060"/>
                </a:solidFill>
              </a:rPr>
              <a:t>Partie 2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D5D3337-1A2D-86BD-86E2-93356BA6CD08}"/>
              </a:ext>
            </a:extLst>
          </p:cNvPr>
          <p:cNvSpPr txBox="1"/>
          <p:nvPr/>
        </p:nvSpPr>
        <p:spPr>
          <a:xfrm>
            <a:off x="7930161" y="2258763"/>
            <a:ext cx="144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F6983F-05CA-E526-B18E-00E03F0E664C}"/>
              </a:ext>
            </a:extLst>
          </p:cNvPr>
          <p:cNvGrpSpPr/>
          <p:nvPr/>
        </p:nvGrpSpPr>
        <p:grpSpPr>
          <a:xfrm>
            <a:off x="5760698" y="2792169"/>
            <a:ext cx="576000" cy="1025814"/>
            <a:chOff x="5659658" y="3747400"/>
            <a:chExt cx="576000" cy="1025814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16D9448-C917-98F4-9F4E-39B935722A65}"/>
                </a:ext>
              </a:extLst>
            </p:cNvPr>
            <p:cNvCxnSpPr>
              <a:cxnSpLocks/>
            </p:cNvCxnSpPr>
            <p:nvPr/>
          </p:nvCxnSpPr>
          <p:spPr>
            <a:xfrm>
              <a:off x="5947658" y="3891400"/>
              <a:ext cx="0" cy="305814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7B1464AF-1C80-D792-B425-701B50B7B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5658" y="3747400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00D37955-E4CB-F1F5-374C-8DE3A17C5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9658" y="41972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BBA06F3-06C7-E91D-51F4-20A88C640198}"/>
              </a:ext>
            </a:extLst>
          </p:cNvPr>
          <p:cNvSpPr/>
          <p:nvPr/>
        </p:nvSpPr>
        <p:spPr>
          <a:xfrm>
            <a:off x="4786671" y="4068156"/>
            <a:ext cx="2566370" cy="11541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en présentiel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7h de formation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7012EA9F-06DF-A9F7-8A12-18A0C0F69972}"/>
              </a:ext>
            </a:extLst>
          </p:cNvPr>
          <p:cNvGrpSpPr/>
          <p:nvPr/>
        </p:nvGrpSpPr>
        <p:grpSpPr>
          <a:xfrm>
            <a:off x="8371528" y="2745444"/>
            <a:ext cx="576000" cy="1025814"/>
            <a:chOff x="5659658" y="3747400"/>
            <a:chExt cx="576000" cy="1025814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BBCD532A-97E2-AE4A-5BF2-A230D6113968}"/>
                </a:ext>
              </a:extLst>
            </p:cNvPr>
            <p:cNvCxnSpPr>
              <a:cxnSpLocks/>
            </p:cNvCxnSpPr>
            <p:nvPr/>
          </p:nvCxnSpPr>
          <p:spPr>
            <a:xfrm>
              <a:off x="5947658" y="3891400"/>
              <a:ext cx="0" cy="305814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7E268ED0-1AE1-0988-95B8-43BC7C3D2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5658" y="3747400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C3D5F005-2C0F-4640-2C8F-4AF82CF69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9658" y="41972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35C05314-E90E-BCEA-2CA2-8746F7CFBD76}"/>
              </a:ext>
            </a:extLst>
          </p:cNvPr>
          <p:cNvSpPr/>
          <p:nvPr/>
        </p:nvSpPr>
        <p:spPr>
          <a:xfrm>
            <a:off x="7368850" y="4077072"/>
            <a:ext cx="2566370" cy="11541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en ligne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2h de formation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" name="Graphique 60" descr="Curseur">
            <a:extLst>
              <a:ext uri="{FF2B5EF4-FFF2-40B4-BE49-F238E27FC236}">
                <a16:creationId xmlns:a16="http://schemas.microsoft.com/office/drawing/2014/main" id="{37664E6F-258D-5A31-E265-51882B442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0750" y="3290500"/>
            <a:ext cx="457200" cy="457200"/>
          </a:xfrm>
          <a:prstGeom prst="rect">
            <a:avLst/>
          </a:prstGeom>
        </p:spPr>
      </p:pic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FC266D6-6CCB-472A-148A-4EBCEDC0AFB1}"/>
              </a:ext>
            </a:extLst>
          </p:cNvPr>
          <p:cNvCxnSpPr>
            <a:cxnSpLocks/>
          </p:cNvCxnSpPr>
          <p:nvPr/>
        </p:nvCxnSpPr>
        <p:spPr>
          <a:xfrm flipV="1">
            <a:off x="2180040" y="2809871"/>
            <a:ext cx="7593315" cy="598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que 61" descr="Curseur">
            <a:extLst>
              <a:ext uri="{FF2B5EF4-FFF2-40B4-BE49-F238E27FC236}">
                <a16:creationId xmlns:a16="http://schemas.microsoft.com/office/drawing/2014/main" id="{BD13A5A8-0353-71BF-6BBB-537D27AAB3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3435" y="3253106"/>
            <a:ext cx="457200" cy="457200"/>
          </a:xfrm>
          <a:prstGeom prst="rect">
            <a:avLst/>
          </a:prstGeom>
        </p:spPr>
      </p:pic>
      <p:pic>
        <p:nvPicPr>
          <p:cNvPr id="63" name="Graphique 62" descr="Marqueur">
            <a:extLst>
              <a:ext uri="{FF2B5EF4-FFF2-40B4-BE49-F238E27FC236}">
                <a16:creationId xmlns:a16="http://schemas.microsoft.com/office/drawing/2014/main" id="{713F446A-A67A-E982-9034-C58226BC28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60698" y="3258351"/>
            <a:ext cx="576000" cy="576000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F6C0DA25-F5C2-6CE6-87B3-571CD16FBF23}"/>
              </a:ext>
            </a:extLst>
          </p:cNvPr>
          <p:cNvSpPr txBox="1"/>
          <p:nvPr/>
        </p:nvSpPr>
        <p:spPr>
          <a:xfrm>
            <a:off x="2484052" y="4442250"/>
            <a:ext cx="1870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autonomie</a:t>
            </a:r>
            <a:endParaRPr kumimoji="0" lang="fr-FR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7C0932-C0FE-DBC6-585A-034346B94ED3}"/>
              </a:ext>
            </a:extLst>
          </p:cNvPr>
          <p:cNvSpPr txBox="1"/>
          <p:nvPr/>
        </p:nvSpPr>
        <p:spPr>
          <a:xfrm>
            <a:off x="2180040" y="1641360"/>
            <a:ext cx="10244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339933"/>
              </a:buClr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prochaines dates de formations :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https://www.valoress-udes.fr/formations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032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20108" r="8457" b="16814"/>
          <a:stretch/>
        </p:blipFill>
        <p:spPr>
          <a:xfrm>
            <a:off x="3451344" y="1483504"/>
            <a:ext cx="8760296" cy="536596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 </a:t>
            </a:r>
            <a:r>
              <a:rPr lang="fr-FR" dirty="0" err="1"/>
              <a:t>valor’ess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07368" y="34290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Rendez-vous sur</a:t>
            </a:r>
          </a:p>
          <a:p>
            <a:r>
              <a:rPr lang="fr-FR" sz="2800" dirty="0">
                <a:latin typeface="+mn-lt"/>
                <a:cs typeface="Arial" panose="020B0604020202020204" pitchFamily="34" charset="0"/>
                <a:hlinkClick r:id="rId4"/>
              </a:rPr>
              <a:t>www.valoress-udes.fr</a:t>
            </a:r>
            <a:r>
              <a:rPr lang="fr-FR" sz="28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6F00852-40C8-A891-21D0-33E314971813}"/>
              </a:ext>
            </a:extLst>
          </p:cNvPr>
          <p:cNvSpPr/>
          <p:nvPr/>
        </p:nvSpPr>
        <p:spPr>
          <a:xfrm>
            <a:off x="4439816" y="2708920"/>
            <a:ext cx="4752528" cy="2088232"/>
          </a:xfrm>
          <a:prstGeom prst="ellipse">
            <a:avLst/>
          </a:prstGeom>
          <a:noFill/>
          <a:ln w="76200">
            <a:solidFill>
              <a:srgbClr val="9310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0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PLATEFORME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3A57E8-04E3-17F0-961F-7D0564FC0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528290"/>
            <a:ext cx="11041227" cy="4680289"/>
          </a:xfrm>
        </p:spPr>
        <p:txBody>
          <a:bodyPr/>
          <a:lstStyle/>
          <a:p>
            <a:pPr>
              <a:buClr>
                <a:srgbClr val="339933"/>
              </a:buClr>
            </a:pPr>
            <a:r>
              <a:rPr lang="fr-FR" sz="1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principes :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gratuit, de premiers pas et simple d’utilisation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400" b="0" i="0" u="none" strike="noStrike" baseline="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9933"/>
              </a:buClr>
              <a:buNone/>
            </a:pPr>
            <a:endParaRPr lang="fr-FR" sz="1200" b="0" i="0" u="none" strike="noStrike" baseline="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CFAB1B-4E2D-EAF1-E0E8-51E40C6686C6}"/>
              </a:ext>
            </a:extLst>
          </p:cNvPr>
          <p:cNvSpPr txBox="1"/>
          <p:nvPr/>
        </p:nvSpPr>
        <p:spPr>
          <a:xfrm>
            <a:off x="743405" y="2492896"/>
            <a:ext cx="189266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Cadrer</a:t>
            </a:r>
          </a:p>
          <a:p>
            <a:pPr marL="800100" lvl="1" indent="-342900">
              <a:buFont typeface="+mj-lt"/>
              <a:buAutoNum type="arabicPeriod"/>
            </a:pPr>
            <a:endParaRPr lang="fr-FR" sz="1600" b="1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Structurer</a:t>
            </a:r>
          </a:p>
          <a:p>
            <a:pPr lvl="1"/>
            <a:endParaRPr lang="fr-FR" sz="160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fr-FR" sz="16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Observer</a:t>
            </a:r>
          </a:p>
          <a:p>
            <a:endParaRPr lang="fr-FR" sz="1600" b="1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fr-FR" sz="16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Analyser</a:t>
            </a:r>
          </a:p>
          <a:p>
            <a:pPr marL="800100" lvl="1" indent="-342900">
              <a:buFont typeface="+mj-lt"/>
              <a:buAutoNum type="arabicPeriod" startAt="4"/>
            </a:pPr>
            <a:endParaRPr lang="fr-FR" sz="1600" b="1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fr-FR" sz="16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Juger</a:t>
            </a:r>
          </a:p>
          <a:p>
            <a:pPr lvl="1"/>
            <a:endParaRPr lang="fr-FR" sz="160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fr-FR" sz="16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Diffuser</a:t>
            </a:r>
          </a:p>
          <a:p>
            <a:pPr marL="342900" indent="-342900">
              <a:buFont typeface="+mj-lt"/>
              <a:buAutoNum type="arabicPeriod"/>
            </a:pPr>
            <a:endParaRPr lang="fr-FR" b="1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529741B0-E511-3743-E924-D14FBF926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94" y="3017587"/>
            <a:ext cx="2339702" cy="740880"/>
          </a:xfrm>
          <a:prstGeom prst="rect">
            <a:avLst/>
          </a:prstGeom>
        </p:spPr>
      </p:pic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BC0E5021-583F-7659-0E80-74ABE33517F3}"/>
              </a:ext>
            </a:extLst>
          </p:cNvPr>
          <p:cNvSpPr/>
          <p:nvPr/>
        </p:nvSpPr>
        <p:spPr>
          <a:xfrm>
            <a:off x="2390739" y="2969921"/>
            <a:ext cx="715555" cy="846476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rgbClr val="931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0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86E572-9C65-454B-8FBC-301BA61F3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566" y="1361285"/>
            <a:ext cx="5006362" cy="6995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Un 1</a:t>
            </a:r>
            <a:r>
              <a:rPr lang="fr-FR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 référentiel pour valoriser sa raison d’être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partie : La plateforme VALOR’ESS</a:t>
            </a:r>
          </a:p>
        </p:txBody>
      </p:sp>
      <p:sp>
        <p:nvSpPr>
          <p:cNvPr id="19" name="ZoneTexte 15">
            <a:extLst>
              <a:ext uri="{FF2B5EF4-FFF2-40B4-BE49-F238E27FC236}">
                <a16:creationId xmlns:a16="http://schemas.microsoft.com/office/drawing/2014/main" id="{E2441150-899A-4975-A00A-6468DBC2AE18}"/>
              </a:ext>
            </a:extLst>
          </p:cNvPr>
          <p:cNvSpPr txBox="1"/>
          <p:nvPr/>
        </p:nvSpPr>
        <p:spPr>
          <a:xfrm>
            <a:off x="441567" y="2225381"/>
            <a:ext cx="6014474" cy="35086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Questionnaire de 56 indicateurs sous la forme d'un autodiagnostic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Objectifs :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Objectiver l'état de votre organisation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Engager un processus d'amélioration continue des pratiques</a:t>
            </a:r>
            <a:endParaRPr lang="en-US" sz="14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Communiquer auprès de vos parties prenantes (salariés, bénévoles)</a:t>
            </a:r>
            <a:endParaRPr lang="fr-FR" sz="14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synthèse des réponses téléchargeable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1B1F6F"/>
              </a:solidFill>
              <a:uFillTx/>
              <a:latin typeface="Bahnschrif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FB3DBA9-5990-4B90-A31C-B3EC161F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2033018"/>
            <a:ext cx="4528154" cy="38933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3817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86E572-9C65-454B-8FBC-301BA61F3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566" y="1361285"/>
            <a:ext cx="5006362" cy="6995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Un 2</a:t>
            </a:r>
            <a:r>
              <a:rPr lang="fr-FR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 référentiel pour mesurer son impact social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partie : La plateforme VALOR’ESS</a:t>
            </a:r>
          </a:p>
        </p:txBody>
      </p:sp>
      <p:sp>
        <p:nvSpPr>
          <p:cNvPr id="8" name="ZoneTexte 15">
            <a:extLst>
              <a:ext uri="{FF2B5EF4-FFF2-40B4-BE49-F238E27FC236}">
                <a16:creationId xmlns:a16="http://schemas.microsoft.com/office/drawing/2014/main" id="{22EE9B1E-9F68-4065-AA4B-43DB5A064EF5}"/>
              </a:ext>
            </a:extLst>
          </p:cNvPr>
          <p:cNvSpPr txBox="1"/>
          <p:nvPr/>
        </p:nvSpPr>
        <p:spPr>
          <a:xfrm>
            <a:off x="263352" y="2879176"/>
            <a:ext cx="6156591" cy="249299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Pas de questionnaire à remplir mais des propositions d'indicateurs + recommandations méthodologiques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Objectif : proposer aux structures des indicateurs réalistes pour valoriser l'impact de leurs activités sur les parties prenantes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 dirty="0">
              <a:solidFill>
                <a:srgbClr val="1B1F6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Organisé autour d'une double entrée : </a:t>
            </a:r>
          </a:p>
          <a:p>
            <a:pPr marL="914400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600" b="0" i="0" u="none" strike="noStrike" kern="1200" cap="none" spc="0" baseline="0" dirty="0">
              <a:solidFill>
                <a:srgbClr val="1B1F6F"/>
              </a:solidFill>
              <a:uFillTx/>
              <a:latin typeface="Bahnschrift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0006008-545D-47BC-953E-D9E501878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76" y="2205658"/>
            <a:ext cx="4689948" cy="37983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ZoneTexte 15">
            <a:extLst>
              <a:ext uri="{FF2B5EF4-FFF2-40B4-BE49-F238E27FC236}">
                <a16:creationId xmlns:a16="http://schemas.microsoft.com/office/drawing/2014/main" id="{35F1C1D9-A38D-4900-92AE-0A59254F3DE3}"/>
              </a:ext>
            </a:extLst>
          </p:cNvPr>
          <p:cNvSpPr txBox="1"/>
          <p:nvPr/>
        </p:nvSpPr>
        <p:spPr>
          <a:xfrm>
            <a:off x="7392322" y="1439610"/>
            <a:ext cx="39541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1B1F6F"/>
                </a:solidFill>
                <a:uFillTx/>
                <a:latin typeface="Bahnschrift"/>
              </a:rPr>
              <a:t>Approche sectorielle</a:t>
            </a:r>
            <a:endParaRPr lang="fr-FR" sz="2800" b="1" i="0" u="none" strike="noStrike" kern="1200" cap="none" spc="0" baseline="0" dirty="0">
              <a:solidFill>
                <a:srgbClr val="1B1F6F"/>
              </a:solidFill>
              <a:uFillTx/>
              <a:latin typeface="Bahnschrift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5327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86E572-9C65-454B-8FBC-301BA61F3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566" y="1361285"/>
            <a:ext cx="5006362" cy="6995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Un 2</a:t>
            </a:r>
            <a:r>
              <a:rPr lang="fr-FR" b="1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 référentiel pour mesurer son impact social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partie : La plateforme VALOR’ESS</a:t>
            </a:r>
          </a:p>
        </p:txBody>
      </p:sp>
      <p:sp>
        <p:nvSpPr>
          <p:cNvPr id="13" name="ZoneTexte 15">
            <a:extLst>
              <a:ext uri="{FF2B5EF4-FFF2-40B4-BE49-F238E27FC236}">
                <a16:creationId xmlns:a16="http://schemas.microsoft.com/office/drawing/2014/main" id="{1A4AD7DF-9244-4CA8-9152-98E842A86DFA}"/>
              </a:ext>
            </a:extLst>
          </p:cNvPr>
          <p:cNvSpPr txBox="1"/>
          <p:nvPr/>
        </p:nvSpPr>
        <p:spPr>
          <a:xfrm>
            <a:off x="1337126" y="2648030"/>
            <a:ext cx="3954103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Approche par dimension sociale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AAE22696-B9A4-441C-8611-1422A383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69" y="3194639"/>
            <a:ext cx="5906018" cy="2754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07D6B689-2889-4A5C-A783-350A01AE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39" y="2648276"/>
            <a:ext cx="5582430" cy="330465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Oval 9">
            <a:extLst>
              <a:ext uri="{FF2B5EF4-FFF2-40B4-BE49-F238E27FC236}">
                <a16:creationId xmlns:a16="http://schemas.microsoft.com/office/drawing/2014/main" id="{48951C83-7A1F-4661-9B57-9F6AFF8A535C}"/>
              </a:ext>
            </a:extLst>
          </p:cNvPr>
          <p:cNvSpPr/>
          <p:nvPr/>
        </p:nvSpPr>
        <p:spPr>
          <a:xfrm>
            <a:off x="2382030" y="3198178"/>
            <a:ext cx="1837148" cy="81419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Arrow: Down 19">
            <a:extLst>
              <a:ext uri="{FF2B5EF4-FFF2-40B4-BE49-F238E27FC236}">
                <a16:creationId xmlns:a16="http://schemas.microsoft.com/office/drawing/2014/main" id="{6FE82D81-4C77-485A-A120-B914206AED68}"/>
              </a:ext>
            </a:extLst>
          </p:cNvPr>
          <p:cNvSpPr/>
          <p:nvPr/>
        </p:nvSpPr>
        <p:spPr>
          <a:xfrm>
            <a:off x="8801868" y="1556061"/>
            <a:ext cx="480160" cy="981206"/>
          </a:xfrm>
          <a:custGeom>
            <a:avLst>
              <a:gd name="f0" fmla="val 16315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162883"/>
          </a:solidFill>
          <a:ln w="12701" cap="flat">
            <a:solidFill>
              <a:srgbClr val="16288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81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86E572-9C65-454B-8FBC-301BA61F3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214255"/>
            <a:ext cx="5006362" cy="6995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fr-FR" b="1" cap="all" dirty="0">
                <a:latin typeface="Arial" panose="020B0604020202020204" pitchFamily="34" charset="0"/>
                <a:cs typeface="Arial" panose="020B0604020202020204" pitchFamily="34" charset="0"/>
              </a:rPr>
              <a:t>Un centre de ressources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partie : La plateforme VALOR’ESS</a:t>
            </a:r>
          </a:p>
        </p:txBody>
      </p:sp>
      <p:sp>
        <p:nvSpPr>
          <p:cNvPr id="18" name="ZoneTexte 15">
            <a:extLst>
              <a:ext uri="{FF2B5EF4-FFF2-40B4-BE49-F238E27FC236}">
                <a16:creationId xmlns:a16="http://schemas.microsoft.com/office/drawing/2014/main" id="{751F5B32-D234-4F43-A384-798BCE5500C6}"/>
              </a:ext>
            </a:extLst>
          </p:cNvPr>
          <p:cNvSpPr txBox="1"/>
          <p:nvPr/>
        </p:nvSpPr>
        <p:spPr>
          <a:xfrm>
            <a:off x="4006193" y="1777808"/>
            <a:ext cx="7346573" cy="184665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 espace ressources avec : 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vidéo de présentation générale de l'outil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Définition et concept de la mesure d'impact social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La mise en ligne des outils et accompagnements développés par les syndicats d'employeurs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 renvoi vers le centre de ressources de l'AVISE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3E135E96-315E-482E-BBE1-1A50CA6D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43" y="1796363"/>
            <a:ext cx="2381963" cy="223039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3BD742C7-CB67-4C8D-ACC7-797EF766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02" y="3724128"/>
            <a:ext cx="1828800" cy="25812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B04605DF-B495-4181-ADE7-04B7F31B4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504" y="3724128"/>
            <a:ext cx="1904996" cy="259079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ZoneTexte 15">
            <a:extLst>
              <a:ext uri="{FF2B5EF4-FFF2-40B4-BE49-F238E27FC236}">
                <a16:creationId xmlns:a16="http://schemas.microsoft.com/office/drawing/2014/main" id="{64AD9B2F-204D-44F2-93BC-5982A45866FA}"/>
              </a:ext>
            </a:extLst>
          </p:cNvPr>
          <p:cNvSpPr txBox="1"/>
          <p:nvPr/>
        </p:nvSpPr>
        <p:spPr>
          <a:xfrm>
            <a:off x="197401" y="4143339"/>
            <a:ext cx="7346573" cy="20928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Deux guides d'utilisation et d'initiation à la mesure d'impact 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Une présentation des référentiels pour préparer la démarche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Des recommandations méthodologiques sur les modes de recueil et les sources mobilisables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1B1F6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Un tableau de correspondance thématique accompagnant le choix d'indicateurs à entrée sectorielle</a:t>
            </a:r>
          </a:p>
        </p:txBody>
      </p:sp>
    </p:spTree>
    <p:extLst>
      <p:ext uri="{BB962C8B-B14F-4D97-AF65-F5344CB8AC3E}">
        <p14:creationId xmlns:p14="http://schemas.microsoft.com/office/powerpoint/2010/main" val="55341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'ABC vous guide pour réussir votre transition bas carbon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 bwMode="auto">
          <a:xfrm>
            <a:off x="2135560" y="1571916"/>
            <a:ext cx="8353606" cy="42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93107D"/>
              </a:buClr>
              <a:buFont typeface="Wingdings" panose="05000000000000000000" pitchFamily="2" charset="2"/>
              <a:buChar char=""/>
              <a:defRPr sz="2000" kern="1200">
                <a:solidFill>
                  <a:srgbClr val="89B1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62883"/>
              </a:buClr>
              <a:buFont typeface="Webdings" panose="05030102010509060703" pitchFamily="18" charset="2"/>
              <a:buChar char="8"/>
              <a:defRPr sz="18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-FR" sz="2400" b="1" dirty="0">
                <a:solidFill>
                  <a:srgbClr val="4E8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Général</a:t>
            </a:r>
          </a:p>
          <a:p>
            <a:pPr marL="0" indent="0" algn="just">
              <a:buFont typeface="Arial" charset="0"/>
              <a:buNone/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de cette formation est de disposer de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cadres autour de l’évaluation d’impact social, disposer de données et savoir </a:t>
            </a: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parler de l’impact de votre organisation, sur ses parties prenantes. </a:t>
            </a:r>
            <a:endParaRPr lang="fr-FR" sz="1800" dirty="0">
              <a:solidFill>
                <a:srgbClr val="4E8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-FR" sz="2400" b="1" dirty="0">
                <a:solidFill>
                  <a:srgbClr val="4E8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visées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Connaître et identifier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notions et enjeux de l’évaluation d’impact social ;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familiariser avec la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théorie du changement des indicateurs d’impact ;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et maîtriser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l’outil VALOR’ESS ;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Connaître et suivre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démarche d’évaluation d’impact social ; 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Formaliser un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d’impact </a:t>
            </a: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récit </a:t>
            </a: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mesure d’impact de votre structure.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4431D9-C69B-75A1-7F89-6974198D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901882"/>
            <a:ext cx="4111925" cy="2905695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2CA6CD6E-34A8-50E9-A57E-55055A3B4A85}"/>
              </a:ext>
            </a:extLst>
          </p:cNvPr>
          <p:cNvSpPr txBox="1">
            <a:spLocks/>
          </p:cNvSpPr>
          <p:nvPr/>
        </p:nvSpPr>
        <p:spPr bwMode="auto">
          <a:xfrm>
            <a:off x="3176059" y="260648"/>
            <a:ext cx="8558741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Parcours de formation action </a:t>
            </a:r>
            <a:br>
              <a:rPr lang="fr-FR" dirty="0"/>
            </a:br>
            <a:r>
              <a:rPr lang="fr-FR" dirty="0"/>
              <a:t>mesure d’impact social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93A2075-55AD-099B-69DC-59555A945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7" y="5841558"/>
            <a:ext cx="1967136" cy="588072"/>
          </a:xfrm>
          <a:prstGeom prst="rect">
            <a:avLst/>
          </a:prstGeom>
        </p:spPr>
      </p:pic>
      <p:pic>
        <p:nvPicPr>
          <p:cNvPr id="13" name="Image 12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1ED8DB47-C884-236D-8D4D-1D58FD773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7" y="5963331"/>
            <a:ext cx="2334349" cy="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7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B82B1-F5DC-6575-BD59-65A9275FD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1009F8B-C5D5-B45E-AFD0-E3314672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de formation action </a:t>
            </a:r>
            <a:br>
              <a:rPr lang="fr-FR" dirty="0"/>
            </a:br>
            <a:r>
              <a:rPr lang="fr-FR" dirty="0"/>
              <a:t>mesure d’impact social</a:t>
            </a:r>
          </a:p>
        </p:txBody>
      </p:sp>
      <p:sp>
        <p:nvSpPr>
          <p:cNvPr id="3" name="AutoShape 2" descr="L'ABC vous guide pour réussir votre transition bas carbone.">
            <a:extLst>
              <a:ext uri="{FF2B5EF4-FFF2-40B4-BE49-F238E27FC236}">
                <a16:creationId xmlns:a16="http://schemas.microsoft.com/office/drawing/2014/main" id="{C95AFD63-D7C9-E757-2C9D-4F05C4CB3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E9F2189-51FE-5687-EE13-750DB327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48" y="4878790"/>
            <a:ext cx="4111925" cy="290569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22F61C7-53CE-9EE9-EB5D-272A33684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7" y="5841558"/>
            <a:ext cx="1967136" cy="588072"/>
          </a:xfrm>
          <a:prstGeom prst="rect">
            <a:avLst/>
          </a:prstGeom>
        </p:spPr>
      </p:pic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6813F514-4A5C-AB22-3919-5404DE9C5861}"/>
              </a:ext>
            </a:extLst>
          </p:cNvPr>
          <p:cNvSpPr/>
          <p:nvPr/>
        </p:nvSpPr>
        <p:spPr>
          <a:xfrm rot="5400000">
            <a:off x="9791220" y="2708936"/>
            <a:ext cx="144000" cy="144000"/>
          </a:xfrm>
          <a:prstGeom prst="triangle">
            <a:avLst>
              <a:gd name="adj" fmla="val 5035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14EAD36-3DCC-F40D-A2F6-A2732F59FA62}"/>
              </a:ext>
            </a:extLst>
          </p:cNvPr>
          <p:cNvGrpSpPr/>
          <p:nvPr/>
        </p:nvGrpSpPr>
        <p:grpSpPr>
          <a:xfrm>
            <a:off x="2136280" y="2253386"/>
            <a:ext cx="2566370" cy="3441398"/>
            <a:chOff x="2362663" y="3214313"/>
            <a:chExt cx="2566370" cy="3441398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4B3DCE4F-A1F6-E829-F1AD-C9A5C53BD4D7}"/>
                </a:ext>
              </a:extLst>
            </p:cNvPr>
            <p:cNvCxnSpPr>
              <a:cxnSpLocks/>
            </p:cNvCxnSpPr>
            <p:nvPr/>
          </p:nvCxnSpPr>
          <p:spPr>
            <a:xfrm>
              <a:off x="3645848" y="3895524"/>
              <a:ext cx="0" cy="410681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FD8006-1C49-990C-FCB0-F07CE83F4BB3}"/>
                </a:ext>
              </a:extLst>
            </p:cNvPr>
            <p:cNvSpPr/>
            <p:nvPr/>
          </p:nvSpPr>
          <p:spPr>
            <a:xfrm>
              <a:off x="2362663" y="5009106"/>
              <a:ext cx="2566370" cy="164660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Formation </a:t>
              </a:r>
              <a:r>
                <a:rPr lang="fr-FR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présentiel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B56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B56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FR" sz="1600" dirty="0">
                <a:solidFill>
                  <a:srgbClr val="2B564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B564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8h de </a:t>
              </a:r>
              <a:r>
                <a:rPr lang="fr-FR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formation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2B5DCAE-2C3A-8155-9B03-D29F90D78A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3848" y="3747400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14AD449-4391-D795-4BE6-723161234884}"/>
                </a:ext>
              </a:extLst>
            </p:cNvPr>
            <p:cNvSpPr txBox="1"/>
            <p:nvPr/>
          </p:nvSpPr>
          <p:spPr>
            <a:xfrm>
              <a:off x="2924618" y="3214313"/>
              <a:ext cx="14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000" b="1" i="0" u="none" strike="noStrike" cap="none" spc="0" normalizeH="0" baseline="0">
                  <a:ln>
                    <a:noFill/>
                  </a:ln>
                  <a:solidFill>
                    <a:srgbClr val="F15D2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fr-FR" dirty="0">
                  <a:solidFill>
                    <a:srgbClr val="002060"/>
                  </a:solidFill>
                </a:rPr>
                <a:t>Partie 1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255F7DCF-8A42-967A-FC1B-6B1AFC9BF4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7848" y="41972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84257437-E5F5-3692-6E23-43A3C2E487A0}"/>
              </a:ext>
            </a:extLst>
          </p:cNvPr>
          <p:cNvSpPr txBox="1"/>
          <p:nvPr/>
        </p:nvSpPr>
        <p:spPr>
          <a:xfrm>
            <a:off x="7535158" y="2238437"/>
            <a:ext cx="144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F15D2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>
                <a:solidFill>
                  <a:srgbClr val="002060"/>
                </a:solidFill>
              </a:rPr>
              <a:t>Partie 2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F6983F-05CA-E526-B18E-00E03F0E664C}"/>
              </a:ext>
            </a:extLst>
          </p:cNvPr>
          <p:cNvGrpSpPr/>
          <p:nvPr/>
        </p:nvGrpSpPr>
        <p:grpSpPr>
          <a:xfrm>
            <a:off x="7968272" y="2724454"/>
            <a:ext cx="576000" cy="1025814"/>
            <a:chOff x="5659658" y="3747400"/>
            <a:chExt cx="576000" cy="1025814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16D9448-C917-98F4-9F4E-39B935722A65}"/>
                </a:ext>
              </a:extLst>
            </p:cNvPr>
            <p:cNvCxnSpPr>
              <a:cxnSpLocks/>
            </p:cNvCxnSpPr>
            <p:nvPr/>
          </p:nvCxnSpPr>
          <p:spPr>
            <a:xfrm>
              <a:off x="5947658" y="3891400"/>
              <a:ext cx="0" cy="305814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7B1464AF-1C80-D792-B425-701B50B7B0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75658" y="3747400"/>
              <a:ext cx="144000" cy="144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00D37955-E4CB-F1F5-374C-8DE3A17C53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9658" y="4197214"/>
              <a:ext cx="576000" cy="576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BBA06F3-06C7-E91D-51F4-20A88C640198}"/>
              </a:ext>
            </a:extLst>
          </p:cNvPr>
          <p:cNvSpPr/>
          <p:nvPr/>
        </p:nvSpPr>
        <p:spPr>
          <a:xfrm>
            <a:off x="5951983" y="4005768"/>
            <a:ext cx="4582839" cy="16466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Formation en présentiel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Choisir ses outils de collecte de données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 sur son étude d’impact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8h de formation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7FC266D6-6CCB-472A-148A-4EBCEDC0AFB1}"/>
              </a:ext>
            </a:extLst>
          </p:cNvPr>
          <p:cNvCxnSpPr>
            <a:cxnSpLocks/>
          </p:cNvCxnSpPr>
          <p:nvPr/>
        </p:nvCxnSpPr>
        <p:spPr>
          <a:xfrm flipV="1">
            <a:off x="2180040" y="2809871"/>
            <a:ext cx="7593315" cy="5988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phique 62" descr="Marqueur">
            <a:extLst>
              <a:ext uri="{FF2B5EF4-FFF2-40B4-BE49-F238E27FC236}">
                <a16:creationId xmlns:a16="http://schemas.microsoft.com/office/drawing/2014/main" id="{713F446A-A67A-E982-9034-C58226BC2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8272" y="3164687"/>
            <a:ext cx="576000" cy="576000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F6C0DA25-F5C2-6CE6-87B3-571CD16FBF23}"/>
              </a:ext>
            </a:extLst>
          </p:cNvPr>
          <p:cNvSpPr txBox="1"/>
          <p:nvPr/>
        </p:nvSpPr>
        <p:spPr>
          <a:xfrm>
            <a:off x="1657177" y="4582849"/>
            <a:ext cx="399225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Comprendre l’évaluation d’impact social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onstruire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référentiel d’évaluation</a:t>
            </a:r>
            <a:endParaRPr kumimoji="0" lang="fr-FR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E7C0932-C0FE-DBC6-585A-034346B94ED3}"/>
              </a:ext>
            </a:extLst>
          </p:cNvPr>
          <p:cNvSpPr txBox="1"/>
          <p:nvPr/>
        </p:nvSpPr>
        <p:spPr>
          <a:xfrm>
            <a:off x="2180040" y="1641360"/>
            <a:ext cx="10244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339933"/>
              </a:buClr>
            </a:pP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prochaines dates de formations :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https://www.valoress-udes.fr/formations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phique 4" descr="Marqueur">
            <a:extLst>
              <a:ext uri="{FF2B5EF4-FFF2-40B4-BE49-F238E27FC236}">
                <a16:creationId xmlns:a16="http://schemas.microsoft.com/office/drawing/2014/main" id="{7C20FFE6-2C24-5E1A-E855-57D551299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1349" y="3224723"/>
            <a:ext cx="576000" cy="576000"/>
          </a:xfrm>
          <a:prstGeom prst="rect">
            <a:avLst/>
          </a:prstGeom>
        </p:spPr>
      </p:pic>
      <p:pic>
        <p:nvPicPr>
          <p:cNvPr id="12" name="Image 11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38C3953B-51AD-5C38-E391-FAB7CCFF79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47" y="5963331"/>
            <a:ext cx="2334349" cy="53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L’outil </a:t>
            </a:r>
            <a:r>
              <a:rPr lang="fr-FR" dirty="0" err="1"/>
              <a:t>valor’ess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3A57E8-04E3-17F0-961F-7D0564FC0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528290"/>
            <a:ext cx="11041227" cy="4680289"/>
          </a:xfrm>
        </p:spPr>
        <p:txBody>
          <a:bodyPr/>
          <a:lstStyle/>
          <a:p>
            <a:pPr>
              <a:buClr>
                <a:srgbClr val="339933"/>
              </a:buClr>
            </a:pPr>
            <a:r>
              <a:rPr lang="fr-FR" sz="1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L’outil en bref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 de travailler sur des 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enjeux divers : raison d’être, indicateur de mesure d’impact social et mesurer son empreinte carbone.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 à </a:t>
            </a: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l’amélioration continue </a:t>
            </a: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votre structure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gratuit, 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libre d’accès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Développé par l’UDES en collaboration avec </a:t>
            </a: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experts et volonté </a:t>
            </a:r>
            <a:r>
              <a:rPr lang="fr-FR" sz="140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proposer des formations accessibles aux structures de l’ESS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9933"/>
              </a:buClr>
              <a:buNone/>
            </a:pPr>
            <a:endParaRPr lang="fr-FR" sz="1200" b="0" i="0" u="none" strike="noStrike" baseline="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que 7" descr="Badge Tick1 avec un remplissage uni">
            <a:extLst>
              <a:ext uri="{FF2B5EF4-FFF2-40B4-BE49-F238E27FC236}">
                <a16:creationId xmlns:a16="http://schemas.microsoft.com/office/drawing/2014/main" id="{5A7A0C96-DA89-D47F-93E6-824AC892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2024" y="4005064"/>
            <a:ext cx="1512168" cy="15121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391F99-8B94-0FB1-CB1C-E90A49168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3050056"/>
            <a:ext cx="5048029" cy="356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5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20108" r="8457" b="16814"/>
          <a:stretch/>
        </p:blipFill>
        <p:spPr>
          <a:xfrm>
            <a:off x="3451344" y="1483504"/>
            <a:ext cx="8760296" cy="5365968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 de mesure</a:t>
            </a:r>
            <a:br>
              <a:rPr lang="fr-FR" dirty="0"/>
            </a:br>
            <a:r>
              <a:rPr lang="fr-FR" dirty="0"/>
              <a:t>de l’empreinte carbone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07368" y="342900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Rendez-vous sur</a:t>
            </a:r>
          </a:p>
          <a:p>
            <a:r>
              <a:rPr lang="fr-FR" sz="2800" dirty="0">
                <a:latin typeface="+mn-lt"/>
                <a:cs typeface="Arial" panose="020B0604020202020204" pitchFamily="34" charset="0"/>
                <a:hlinkClick r:id="rId4"/>
              </a:rPr>
              <a:t>www.valoress-udes.fr</a:t>
            </a:r>
            <a:r>
              <a:rPr lang="fr-FR" sz="28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6F00852-40C8-A891-21D0-33E314971813}"/>
              </a:ext>
            </a:extLst>
          </p:cNvPr>
          <p:cNvSpPr/>
          <p:nvPr/>
        </p:nvSpPr>
        <p:spPr>
          <a:xfrm>
            <a:off x="8616280" y="2708920"/>
            <a:ext cx="2224506" cy="2088232"/>
          </a:xfrm>
          <a:prstGeom prst="ellipse">
            <a:avLst/>
          </a:prstGeom>
          <a:noFill/>
          <a:ln w="76200">
            <a:solidFill>
              <a:srgbClr val="9310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566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utiles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901882"/>
            <a:ext cx="4111925" cy="2905695"/>
          </a:xfrm>
          <a:prstGeom prst="rect">
            <a:avLst/>
          </a:prstGeom>
        </p:spPr>
      </p:pic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02E3F0CF-3FC6-E6E6-7430-526A7683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340768"/>
            <a:ext cx="11041227" cy="4680289"/>
          </a:xfrm>
        </p:spPr>
        <p:txBody>
          <a:bodyPr/>
          <a:lstStyle/>
          <a:p>
            <a:pPr>
              <a:buClr>
                <a:srgbClr val="339933"/>
              </a:buClr>
            </a:pPr>
            <a:r>
              <a:rPr lang="fr-FR" sz="1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Voici les liens directs : 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plateforme : </a:t>
            </a:r>
            <a:r>
              <a:rPr lang="fr-FR" sz="1600" dirty="0">
                <a:latin typeface="+mn-lt"/>
                <a:cs typeface="Arial" panose="020B0604020202020204" pitchFamily="34" charset="0"/>
                <a:hlinkClick r:id="rId4"/>
              </a:rPr>
              <a:t>www.valoress-udes.fr</a:t>
            </a:r>
            <a:r>
              <a:rPr lang="fr-FR" sz="16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lien pour accéder au calculateur carbone : </a:t>
            </a:r>
            <a:r>
              <a:rPr lang="fr-FR" sz="1600" dirty="0">
                <a:hlinkClick r:id="rId5"/>
              </a:rPr>
              <a:t>Connexion (valoress-udes.fr)</a:t>
            </a:r>
            <a:r>
              <a:rPr lang="fr-FR" sz="1600" dirty="0"/>
              <a:t>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partie ressources des fiches environnementale : </a:t>
            </a:r>
            <a:r>
              <a:rPr lang="fr-FR" sz="1600" dirty="0" err="1">
                <a:hlinkClick r:id="rId6"/>
              </a:rPr>
              <a:t>Valor'ESS</a:t>
            </a:r>
            <a:r>
              <a:rPr lang="fr-FR" sz="1600" dirty="0">
                <a:hlinkClick r:id="rId6"/>
              </a:rPr>
              <a:t> Fiches pratiques environnementales (valoress-udes.fr)</a:t>
            </a:r>
            <a:endParaRPr lang="fr-FR" sz="1600" dirty="0"/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Accéder aux prochaines dates de formations : </a:t>
            </a:r>
            <a:r>
              <a:rPr lang="fr-FR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https://www.valoress-udes.fr/formations</a:t>
            </a:r>
            <a:r>
              <a:rPr lang="fr-FR" sz="1600" dirty="0"/>
              <a:t> </a:t>
            </a:r>
          </a:p>
          <a:p>
            <a:pPr marL="457200" lvl="1" indent="0">
              <a:buClr>
                <a:srgbClr val="339933"/>
              </a:buClr>
              <a:buNone/>
            </a:pPr>
            <a:endParaRPr lang="fr-FR" sz="1200" b="0" i="0" u="none" strike="noStrike" baseline="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que 5" descr="Fenêtre de navigateur">
            <a:extLst>
              <a:ext uri="{FF2B5EF4-FFF2-40B4-BE49-F238E27FC236}">
                <a16:creationId xmlns:a16="http://schemas.microsoft.com/office/drawing/2014/main" id="{664280B6-BBBA-E90A-B98D-CD4A3F9AD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83832" y="3356992"/>
            <a:ext cx="2041376" cy="2041376"/>
          </a:xfrm>
          <a:prstGeom prst="rect">
            <a:avLst/>
          </a:prstGeom>
        </p:spPr>
      </p:pic>
      <p:pic>
        <p:nvPicPr>
          <p:cNvPr id="7" name="Graphique 6" descr="Curseur">
            <a:extLst>
              <a:ext uri="{FF2B5EF4-FFF2-40B4-BE49-F238E27FC236}">
                <a16:creationId xmlns:a16="http://schemas.microsoft.com/office/drawing/2014/main" id="{10BC024D-8EC2-EADB-6E94-392D6F9CBB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19936" y="419618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6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0D03D7E-B47D-0397-4C3E-0388B85DAB7B}"/>
              </a:ext>
            </a:extLst>
          </p:cNvPr>
          <p:cNvSpPr/>
          <p:nvPr/>
        </p:nvSpPr>
        <p:spPr>
          <a:xfrm>
            <a:off x="2132541" y="3412318"/>
            <a:ext cx="3168352" cy="309634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9808138-DDC1-AFE2-05FB-CCF80B26C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874" y="4094838"/>
            <a:ext cx="4536504" cy="1008112"/>
          </a:xfrm>
        </p:spPr>
        <p:txBody>
          <a:bodyPr/>
          <a:lstStyle/>
          <a:p>
            <a:r>
              <a:rPr lang="fr-FR" dirty="0">
                <a:solidFill>
                  <a:srgbClr val="93107D"/>
                </a:solidFill>
              </a:rPr>
              <a:t>Maëla VALEMBOIS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74FBF35-3D77-C6D8-1065-7C72901EA2F0}"/>
              </a:ext>
            </a:extLst>
          </p:cNvPr>
          <p:cNvSpPr txBox="1">
            <a:spLocks/>
          </p:cNvSpPr>
          <p:nvPr/>
        </p:nvSpPr>
        <p:spPr>
          <a:xfrm>
            <a:off x="6666026" y="4581128"/>
            <a:ext cx="3600401" cy="14496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93107D"/>
              </a:buClr>
              <a:buFont typeface="Wingdings" panose="05000000000000000000" pitchFamily="2" charset="2"/>
              <a:buNone/>
              <a:defRPr sz="20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162883"/>
              </a:buClr>
              <a:buFont typeface="Webdings" panose="05030102010509060703" pitchFamily="18" charset="2"/>
              <a:buChar char="8"/>
              <a:defRPr sz="18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dirty="0">
              <a:solidFill>
                <a:srgbClr val="273B8B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73B8B"/>
                </a:solidFill>
              </a:rPr>
              <a:t>Chargée de projets RSE à l’UDES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73B8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mvalembois@udes.fr</a:t>
            </a:r>
            <a:endParaRPr lang="fr-FR" dirty="0">
              <a:solidFill>
                <a:srgbClr val="273B8B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73B8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06 77 28 80 24</a:t>
            </a:r>
            <a:r>
              <a:rPr lang="fr-FR" dirty="0">
                <a:solidFill>
                  <a:srgbClr val="273B8B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73B8B"/>
                </a:solidFill>
              </a:rPr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A6204B-5896-F5F8-4A1A-9C338D5A7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412776"/>
            <a:ext cx="4602475" cy="1610866"/>
          </a:xfrm>
          <a:prstGeom prst="rect">
            <a:avLst/>
          </a:prstGeom>
        </p:spPr>
      </p:pic>
      <p:sp>
        <p:nvSpPr>
          <p:cNvPr id="2" name="Titre 2">
            <a:extLst>
              <a:ext uri="{FF2B5EF4-FFF2-40B4-BE49-F238E27FC236}">
                <a16:creationId xmlns:a16="http://schemas.microsoft.com/office/drawing/2014/main" id="{409D6B54-140E-5414-5DD8-9BB83378F4F7}"/>
              </a:ext>
            </a:extLst>
          </p:cNvPr>
          <p:cNvSpPr txBox="1">
            <a:spLocks/>
          </p:cNvSpPr>
          <p:nvPr/>
        </p:nvSpPr>
        <p:spPr bwMode="auto">
          <a:xfrm>
            <a:off x="3023659" y="274638"/>
            <a:ext cx="8558741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500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/>
              <a:t>Je reste disponible pour échanger</a:t>
            </a:r>
          </a:p>
        </p:txBody>
      </p:sp>
    </p:spTree>
    <p:extLst>
      <p:ext uri="{BB962C8B-B14F-4D97-AF65-F5344CB8AC3E}">
        <p14:creationId xmlns:p14="http://schemas.microsoft.com/office/powerpoint/2010/main" val="146447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VALOR’ESS : calculer ses émissions de 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45250-5EEE-7411-666F-D5F8DA42A8CD}"/>
              </a:ext>
            </a:extLst>
          </p:cNvPr>
          <p:cNvSpPr/>
          <p:nvPr/>
        </p:nvSpPr>
        <p:spPr>
          <a:xfrm>
            <a:off x="3733111" y="6540117"/>
            <a:ext cx="8458889" cy="81844"/>
          </a:xfrm>
          <a:prstGeom prst="rect">
            <a:avLst/>
          </a:prstGeom>
          <a:solidFill>
            <a:srgbClr val="162883"/>
          </a:solidFill>
          <a:ln>
            <a:solidFill>
              <a:srgbClr val="16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3A57E8-04E3-17F0-961F-7D0564FC0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1528290"/>
            <a:ext cx="11041227" cy="4680289"/>
          </a:xfrm>
        </p:spPr>
        <p:txBody>
          <a:bodyPr/>
          <a:lstStyle/>
          <a:p>
            <a:pPr>
              <a:buClr>
                <a:srgbClr val="339933"/>
              </a:buClr>
            </a:pPr>
            <a:r>
              <a:rPr lang="fr-FR" sz="1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principes :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gratuit, de premiers pas, simple d’utilisation et pédagogique</a:t>
            </a: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grand poste d’émission de gaz à effet de serre, </a:t>
            </a: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approches </a:t>
            </a: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 seront proposées (une au choix). 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étoile </a:t>
            </a: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initiation ; 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étoiles </a:t>
            </a: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plus détaillé. </a:t>
            </a: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200" b="1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fiche téléchargeable </a:t>
            </a:r>
            <a:r>
              <a:rPr lang="fr-FR" sz="140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synthétisant les émissions.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fiches pratiques</a:t>
            </a:r>
            <a:r>
              <a:rPr lang="fr-FR" sz="1400" b="0" i="0" u="none" strike="noStrike" baseline="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passer à l’action.</a:t>
            </a:r>
            <a:endParaRPr lang="fr-FR" sz="140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parcours de formation </a:t>
            </a: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vous accompagner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sz="140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: </a:t>
            </a: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contact@valoress-udes.fr</a:t>
            </a: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400" b="0" i="0" u="none" strike="noStrike" baseline="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9933"/>
              </a:buClr>
              <a:buNone/>
            </a:pPr>
            <a:endParaRPr lang="fr-FR" sz="1200" b="0" i="0" u="none" strike="noStrike" baseline="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8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 de mesure</a:t>
            </a:r>
            <a:br>
              <a:rPr lang="fr-FR" dirty="0"/>
            </a:br>
            <a:r>
              <a:rPr lang="fr-FR" dirty="0"/>
              <a:t>de l’empreinte carbone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53F1F29-94BE-0C75-EE94-53E7BDD703BE}"/>
              </a:ext>
            </a:extLst>
          </p:cNvPr>
          <p:cNvSpPr txBox="1"/>
          <p:nvPr/>
        </p:nvSpPr>
        <p:spPr>
          <a:xfrm>
            <a:off x="781050" y="3501008"/>
            <a:ext cx="10801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Energie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Déplacements professionnels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Déplacements domicile/travail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Déplacements visiteurs, utilisateurs, touristes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Fret – transport de marchandises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Intranets – Achats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Immobilisation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Déchets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Autres gaz à effet de serre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Produits</a:t>
            </a:r>
          </a:p>
          <a:p>
            <a:pPr marL="457200" indent="-457200">
              <a:buAutoNum type="arabicPeriod"/>
            </a:pPr>
            <a:r>
              <a:rPr lang="fr-FR" dirty="0">
                <a:solidFill>
                  <a:srgbClr val="93107D"/>
                </a:solidFill>
                <a:latin typeface="+mn-lt"/>
              </a:rPr>
              <a:t>Investissements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9DB9F21-ACB7-9A33-C1D7-10328E775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" y="1500758"/>
            <a:ext cx="10772775" cy="20002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0A07947-ECD7-67EB-2C55-E603A836C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789040"/>
            <a:ext cx="969855" cy="969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C1D344B-1CCC-5EDE-F7EE-7D47258AD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72" y="5203321"/>
            <a:ext cx="688971" cy="688971"/>
          </a:xfrm>
          <a:prstGeom prst="rect">
            <a:avLst/>
          </a:prstGeom>
        </p:spPr>
      </p:pic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CFE0444-455A-5F85-7EBB-08151FC677B3}"/>
              </a:ext>
            </a:extLst>
          </p:cNvPr>
          <p:cNvSpPr txBox="1">
            <a:spLocks/>
          </p:cNvSpPr>
          <p:nvPr/>
        </p:nvSpPr>
        <p:spPr bwMode="auto">
          <a:xfrm>
            <a:off x="7594526" y="4014058"/>
            <a:ext cx="4059312" cy="214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93107D"/>
              </a:buClr>
              <a:buFont typeface="Wingdings" panose="05000000000000000000" pitchFamily="2" charset="2"/>
              <a:buChar char=""/>
              <a:defRPr sz="2000" kern="1200">
                <a:solidFill>
                  <a:srgbClr val="89B1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62883"/>
              </a:buClr>
              <a:buFont typeface="Webdings" panose="05030102010509060703" pitchFamily="18" charset="2"/>
              <a:buChar char="8"/>
              <a:defRPr sz="18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fr-FR" sz="2000" b="1" dirty="0"/>
              <a:t>11 grands postes d’émission	</a:t>
            </a:r>
          </a:p>
          <a:p>
            <a:pPr marL="457200" lvl="1" indent="0" algn="just">
              <a:buNone/>
            </a:pPr>
            <a:endParaRPr lang="fr-FR" sz="2000" b="1" dirty="0"/>
          </a:p>
          <a:p>
            <a:pPr marL="457200" lvl="1" indent="0" algn="just">
              <a:buNone/>
            </a:pPr>
            <a:r>
              <a:rPr lang="fr-FR" sz="2000" b="1" dirty="0"/>
              <a:t>	     </a:t>
            </a:r>
          </a:p>
          <a:p>
            <a:pPr marL="457200" lvl="1" indent="0" algn="just">
              <a:buNone/>
            </a:pPr>
            <a:r>
              <a:rPr lang="fr-FR" sz="2000" b="1" dirty="0"/>
              <a:t> approche 1 et 2 étoiles </a:t>
            </a:r>
          </a:p>
        </p:txBody>
      </p:sp>
    </p:spTree>
    <p:extLst>
      <p:ext uri="{BB962C8B-B14F-4D97-AF65-F5344CB8AC3E}">
        <p14:creationId xmlns:p14="http://schemas.microsoft.com/office/powerpoint/2010/main" val="279620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d’item - </a:t>
            </a:r>
            <a:r>
              <a:rPr lang="fr-FR" dirty="0" err="1"/>
              <a:t>energie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45250-5EEE-7411-666F-D5F8DA42A8CD}"/>
              </a:ext>
            </a:extLst>
          </p:cNvPr>
          <p:cNvSpPr/>
          <p:nvPr/>
        </p:nvSpPr>
        <p:spPr>
          <a:xfrm>
            <a:off x="3733111" y="6540117"/>
            <a:ext cx="8458889" cy="81844"/>
          </a:xfrm>
          <a:prstGeom prst="rect">
            <a:avLst/>
          </a:prstGeom>
          <a:solidFill>
            <a:srgbClr val="162883"/>
          </a:solidFill>
          <a:ln>
            <a:solidFill>
              <a:srgbClr val="16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898F8B5-BC78-5819-3C7E-ADC41D916E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40290" r="3408" b="10744"/>
          <a:stretch/>
        </p:blipFill>
        <p:spPr>
          <a:xfrm>
            <a:off x="3025662" y="1010547"/>
            <a:ext cx="7272808" cy="2216193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CC62536-4835-5773-B6E8-E4E6DB3F5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1633" b="11818"/>
          <a:stretch/>
        </p:blipFill>
        <p:spPr>
          <a:xfrm>
            <a:off x="3071664" y="3676505"/>
            <a:ext cx="6048672" cy="2830531"/>
          </a:xfrm>
          <a:prstGeom prst="rect">
            <a:avLst/>
          </a:prstGeom>
        </p:spPr>
      </p:pic>
      <p:sp>
        <p:nvSpPr>
          <p:cNvPr id="12" name="Étoile à 5 branches 14">
            <a:extLst>
              <a:ext uri="{FF2B5EF4-FFF2-40B4-BE49-F238E27FC236}">
                <a16:creationId xmlns:a16="http://schemas.microsoft.com/office/drawing/2014/main" id="{2FEF55FF-3B1F-641F-BFCE-9B3239F65994}"/>
              </a:ext>
            </a:extLst>
          </p:cNvPr>
          <p:cNvSpPr/>
          <p:nvPr/>
        </p:nvSpPr>
        <p:spPr>
          <a:xfrm>
            <a:off x="911424" y="2118644"/>
            <a:ext cx="576064" cy="515010"/>
          </a:xfrm>
          <a:prstGeom prst="star5">
            <a:avLst/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4">
            <a:extLst>
              <a:ext uri="{FF2B5EF4-FFF2-40B4-BE49-F238E27FC236}">
                <a16:creationId xmlns:a16="http://schemas.microsoft.com/office/drawing/2014/main" id="{58624ECC-1A62-BB2D-3DB8-695C5C284FD0}"/>
              </a:ext>
            </a:extLst>
          </p:cNvPr>
          <p:cNvSpPr/>
          <p:nvPr/>
        </p:nvSpPr>
        <p:spPr>
          <a:xfrm>
            <a:off x="911424" y="4834265"/>
            <a:ext cx="576064" cy="515010"/>
          </a:xfrm>
          <a:prstGeom prst="star5">
            <a:avLst/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toile à 5 branches 14">
            <a:extLst>
              <a:ext uri="{FF2B5EF4-FFF2-40B4-BE49-F238E27FC236}">
                <a16:creationId xmlns:a16="http://schemas.microsoft.com/office/drawing/2014/main" id="{41261EFE-D64A-3915-09F1-C6ADC1CCD46B}"/>
              </a:ext>
            </a:extLst>
          </p:cNvPr>
          <p:cNvSpPr/>
          <p:nvPr/>
        </p:nvSpPr>
        <p:spPr>
          <a:xfrm>
            <a:off x="1703512" y="4834265"/>
            <a:ext cx="576064" cy="515010"/>
          </a:xfrm>
          <a:prstGeom prst="star5">
            <a:avLst/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64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69121FE-AA17-45C9-937F-65E25C7B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bord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045250-5EEE-7411-666F-D5F8DA42A8CD}"/>
              </a:ext>
            </a:extLst>
          </p:cNvPr>
          <p:cNvSpPr/>
          <p:nvPr/>
        </p:nvSpPr>
        <p:spPr>
          <a:xfrm>
            <a:off x="3733111" y="6540117"/>
            <a:ext cx="8458889" cy="81844"/>
          </a:xfrm>
          <a:prstGeom prst="rect">
            <a:avLst/>
          </a:prstGeom>
          <a:solidFill>
            <a:srgbClr val="162883"/>
          </a:solidFill>
          <a:ln>
            <a:solidFill>
              <a:srgbClr val="1628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E657964-131B-D673-CDDC-0C2976ACA8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08" y="1688941"/>
            <a:ext cx="5886007" cy="4525962"/>
          </a:xfrm>
        </p:spPr>
      </p:pic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CD9601D4-8103-D3C6-CC31-F63DB0FD04AA}"/>
              </a:ext>
            </a:extLst>
          </p:cNvPr>
          <p:cNvSpPr txBox="1">
            <a:spLocks/>
          </p:cNvSpPr>
          <p:nvPr/>
        </p:nvSpPr>
        <p:spPr bwMode="auto">
          <a:xfrm>
            <a:off x="335360" y="1611778"/>
            <a:ext cx="5335947" cy="468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93107D"/>
              </a:buClr>
              <a:buFont typeface="Wingdings" panose="05000000000000000000" pitchFamily="2" charset="2"/>
              <a:buChar char=""/>
              <a:defRPr sz="2000" kern="1200">
                <a:solidFill>
                  <a:srgbClr val="89B1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62883"/>
              </a:buClr>
              <a:buFont typeface="Webdings" panose="05030102010509060703" pitchFamily="18" charset="2"/>
              <a:buChar char="8"/>
              <a:defRPr sz="18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9933"/>
              </a:buClr>
            </a:pPr>
            <a:r>
              <a:rPr lang="fr-FR" sz="16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de bord récap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au 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d’émissions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Comparatif </a:t>
            </a: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objectifs fixés par la Stratégie nationale bas carbone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aux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ressources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r>
              <a:rPr lang="fr-FR" sz="1400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fr-FR" sz="1400" b="1" dirty="0">
                <a:solidFill>
                  <a:srgbClr val="1628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d’action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40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339933"/>
              </a:buClr>
              <a:buFont typeface="Wingdings" panose="05000000000000000000" pitchFamily="2" charset="2"/>
              <a:buChar char="v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Clr>
                <a:srgbClr val="339933"/>
              </a:buClr>
              <a:buFont typeface="Webdings" panose="05030102010509060703" pitchFamily="18" charset="2"/>
              <a:buNone/>
            </a:pPr>
            <a:endParaRPr lang="fr-FR" sz="1200" dirty="0">
              <a:solidFill>
                <a:srgbClr val="1628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5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fiches pratiques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84032" y="2501229"/>
            <a:ext cx="4853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Contexte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0069B4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Conseils pratiques approche	ou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fr-FR" sz="2000" dirty="0">
              <a:solidFill>
                <a:srgbClr val="0069B4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69B4"/>
                </a:solidFill>
                <a:latin typeface="+mn-lt"/>
                <a:cs typeface="Arial" panose="020B0604020202020204" pitchFamily="34" charset="0"/>
              </a:rPr>
              <a:t>Schéma : Eviter | Réduire | Compenser</a:t>
            </a:r>
          </a:p>
        </p:txBody>
      </p:sp>
      <p:sp>
        <p:nvSpPr>
          <p:cNvPr id="15" name="Étoile à 5 branches 14"/>
          <p:cNvSpPr/>
          <p:nvPr/>
        </p:nvSpPr>
        <p:spPr>
          <a:xfrm>
            <a:off x="9768408" y="3161495"/>
            <a:ext cx="275838" cy="275838"/>
          </a:xfrm>
          <a:prstGeom prst="star5">
            <a:avLst/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10500682" y="3161495"/>
            <a:ext cx="275838" cy="275838"/>
          </a:xfrm>
          <a:prstGeom prst="star5">
            <a:avLst>
              <a:gd name="adj" fmla="val 21875"/>
              <a:gd name="hf" fmla="val 105146"/>
              <a:gd name="vf" fmla="val 110557"/>
            </a:avLst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>
            <a:off x="10848528" y="3161495"/>
            <a:ext cx="275838" cy="275838"/>
          </a:xfrm>
          <a:prstGeom prst="star5">
            <a:avLst>
              <a:gd name="adj" fmla="val 21875"/>
              <a:gd name="hf" fmla="val 105146"/>
              <a:gd name="vf" fmla="val 110557"/>
            </a:avLst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58" descr="Main levée avec un remplissage uni">
            <a:extLst>
              <a:ext uri="{FF2B5EF4-FFF2-40B4-BE49-F238E27FC236}">
                <a16:creationId xmlns:a16="http://schemas.microsoft.com/office/drawing/2014/main" id="{84D88731-1EB7-7FED-976E-617B52138C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2184" y="4150205"/>
            <a:ext cx="723406" cy="722848"/>
          </a:xfrm>
          <a:prstGeom prst="rect">
            <a:avLst/>
          </a:prstGeom>
        </p:spPr>
      </p:pic>
      <p:pic>
        <p:nvPicPr>
          <p:cNvPr id="19" name="Graphique 13" descr="Graphique à barres avec tendance à la baisse avec un remplissage uni">
            <a:extLst>
              <a:ext uri="{FF2B5EF4-FFF2-40B4-BE49-F238E27FC236}">
                <a16:creationId xmlns:a16="http://schemas.microsoft.com/office/drawing/2014/main" id="{6B0D1C4B-9465-D5A5-006C-3B0AFC6D81E6}"/>
              </a:ext>
            </a:extLst>
          </p:cNvPr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9651" y="4150205"/>
            <a:ext cx="694122" cy="794856"/>
          </a:xfrm>
          <a:prstGeom prst="rect">
            <a:avLst/>
          </a:prstGeom>
        </p:spPr>
      </p:pic>
      <p:pic>
        <p:nvPicPr>
          <p:cNvPr id="20" name="Graphique 54" descr="Pièces de puzzle avec un remplissage uni">
            <a:extLst>
              <a:ext uri="{FF2B5EF4-FFF2-40B4-BE49-F238E27FC236}">
                <a16:creationId xmlns:a16="http://schemas.microsoft.com/office/drawing/2014/main" id="{46A07214-A0C9-4ED1-8C83-E87180B6A45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7834" y="4154645"/>
            <a:ext cx="794856" cy="794856"/>
          </a:xfrm>
          <a:prstGeom prst="rect">
            <a:avLst/>
          </a:prstGeom>
        </p:spPr>
      </p:pic>
      <p:sp>
        <p:nvSpPr>
          <p:cNvPr id="21" name="Speech Bubble: Rectangle with Corners Rounded 44">
            <a:extLst>
              <a:ext uri="{FF2B5EF4-FFF2-40B4-BE49-F238E27FC236}">
                <a16:creationId xmlns:a16="http://schemas.microsoft.com/office/drawing/2014/main" id="{05A2B805-7EB9-AA60-2897-ECD6AB50A57B}"/>
              </a:ext>
            </a:extLst>
          </p:cNvPr>
          <p:cNvSpPr/>
          <p:nvPr/>
        </p:nvSpPr>
        <p:spPr>
          <a:xfrm>
            <a:off x="9088276" y="5437212"/>
            <a:ext cx="2148820" cy="800100"/>
          </a:xfrm>
          <a:prstGeom prst="wedgeRoundRectCallout">
            <a:avLst/>
          </a:prstGeom>
          <a:solidFill>
            <a:srgbClr val="188138"/>
          </a:solidFill>
          <a:ln>
            <a:solidFill>
              <a:srgbClr val="1881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Pour aller plus loin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7" y="2420888"/>
            <a:ext cx="5858717" cy="3307276"/>
          </a:xfrm>
          <a:prstGeom prst="rect">
            <a:avLst/>
          </a:prstGeom>
          <a:ln>
            <a:solidFill>
              <a:srgbClr val="0069B4"/>
            </a:solidFill>
          </a:ln>
        </p:spPr>
      </p:pic>
    </p:spTree>
    <p:extLst>
      <p:ext uri="{BB962C8B-B14F-4D97-AF65-F5344CB8AC3E}">
        <p14:creationId xmlns:p14="http://schemas.microsoft.com/office/powerpoint/2010/main" val="2981565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 de mesure</a:t>
            </a:r>
            <a:br>
              <a:rPr lang="fr-FR" dirty="0"/>
            </a:br>
            <a:r>
              <a:rPr lang="fr-FR" dirty="0"/>
              <a:t>de l’empreinte carbone</a:t>
            </a:r>
          </a:p>
        </p:txBody>
      </p:sp>
      <p:sp>
        <p:nvSpPr>
          <p:cNvPr id="2" name="Rectangle 1"/>
          <p:cNvSpPr/>
          <p:nvPr/>
        </p:nvSpPr>
        <p:spPr>
          <a:xfrm>
            <a:off x="-600744" y="-531441"/>
            <a:ext cx="13465496" cy="2635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1" y="0"/>
            <a:ext cx="11778487" cy="66490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153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de formation </a:t>
            </a:r>
            <a:br>
              <a:rPr lang="fr-FR" dirty="0"/>
            </a:br>
            <a:r>
              <a:rPr lang="fr-FR" dirty="0"/>
              <a:t>à la transition écologique</a:t>
            </a:r>
          </a:p>
        </p:txBody>
      </p:sp>
      <p:sp>
        <p:nvSpPr>
          <p:cNvPr id="3" name="AutoShape 2" descr="L'ABC vous guide pour réussir votre transition bas carbon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 bwMode="auto">
          <a:xfrm>
            <a:off x="2135560" y="1571916"/>
            <a:ext cx="8353606" cy="423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93107D"/>
              </a:buClr>
              <a:buFont typeface="Wingdings" panose="05000000000000000000" pitchFamily="2" charset="2"/>
              <a:buChar char=""/>
              <a:defRPr sz="2000" kern="1200">
                <a:solidFill>
                  <a:srgbClr val="89B1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62883"/>
              </a:buClr>
              <a:buFont typeface="Webdings" panose="05030102010509060703" pitchFamily="18" charset="2"/>
              <a:buChar char="8"/>
              <a:defRPr sz="1800" kern="1200">
                <a:solidFill>
                  <a:srgbClr val="0069B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-FR" sz="2400" b="1" dirty="0">
                <a:solidFill>
                  <a:srgbClr val="4E8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Général</a:t>
            </a:r>
          </a:p>
          <a:p>
            <a:pPr marL="0" indent="0" algn="just">
              <a:buFont typeface="Arial" charset="0"/>
              <a:buNone/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de cette formation est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d’exploiter de manière optimale les ressources proposées </a:t>
            </a: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l’outil VALOR’ESS ainsi que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favoriser la mise en place d’un plan d’actions</a:t>
            </a: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réduction des émissions de gaz à effet de serre.</a:t>
            </a:r>
          </a:p>
          <a:p>
            <a:pPr marL="0" indent="0" algn="just">
              <a:buFont typeface="Arial" charset="0"/>
              <a:buNone/>
            </a:pPr>
            <a:endParaRPr lang="fr-FR" sz="1800" b="1" dirty="0">
              <a:solidFill>
                <a:srgbClr val="4E8D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fr-FR" sz="2400" b="1" dirty="0">
                <a:solidFill>
                  <a:srgbClr val="4E8D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 visées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Connaître et identifier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enjeux de la transition bas carbone ;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familiariser avec les principes de la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comptabilité carbone ;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Tester et maîtriser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l’outil de comptabilité carbone VALOR’ESS ;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Connaître et suivre </a:t>
            </a:r>
            <a:r>
              <a:rPr lang="fr-FR" sz="1600" b="1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démarche d’évaluation et de réduction de GES </a:t>
            </a:r>
            <a:r>
              <a:rPr lang="fr-FR" sz="1600" dirty="0">
                <a:solidFill>
                  <a:srgbClr val="2E35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(plan de transition).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4431D9-C69B-75A1-7F89-6974198D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901882"/>
            <a:ext cx="4111925" cy="2905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4305983-BA89-1DBD-10E5-9072E8CFA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32" y="6033255"/>
            <a:ext cx="1224136" cy="5967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0EF01F-7BC7-CA36-796E-AC7983C72F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40" y="5916692"/>
            <a:ext cx="1512168" cy="7346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17D2E6-C768-60E3-03E5-F1F60FB355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668" y="5989967"/>
            <a:ext cx="1967136" cy="58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55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920</Words>
  <Application>Microsoft Office PowerPoint</Application>
  <PresentationFormat>Grand écran</PresentationFormat>
  <Paragraphs>184</Paragraphs>
  <Slides>21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Bahnschrift</vt:lpstr>
      <vt:lpstr>Calibri</vt:lpstr>
      <vt:lpstr>Century Gothic</vt:lpstr>
      <vt:lpstr>Courier New</vt:lpstr>
      <vt:lpstr>Prototype</vt:lpstr>
      <vt:lpstr>Webdings</vt:lpstr>
      <vt:lpstr>Wingdings</vt:lpstr>
      <vt:lpstr>Thème Office</vt:lpstr>
      <vt:lpstr>Transition écologique : Réduire son empreinte carbone avec VALOR’ESS</vt:lpstr>
      <vt:lpstr>outil de mesure de l’empreinte carbone</vt:lpstr>
      <vt:lpstr>VALOR’ESS : calculer ses émissions de GES</vt:lpstr>
      <vt:lpstr>outil de mesure de l’empreinte carbone</vt:lpstr>
      <vt:lpstr>Exemple d’item - energie</vt:lpstr>
      <vt:lpstr>Tableau de bord</vt:lpstr>
      <vt:lpstr>Les fiches pratiques</vt:lpstr>
      <vt:lpstr>outil de mesure de l’empreinte carbone</vt:lpstr>
      <vt:lpstr>Parcours de formation  à la transition écologique</vt:lpstr>
      <vt:lpstr>Parcours de formation  calculateur carbone </vt:lpstr>
      <vt:lpstr>Outil valor’ess</vt:lpstr>
      <vt:lpstr>LA PLATEFORME</vt:lpstr>
      <vt:lpstr>3ème partie : La plateforme VALOR’ESS</vt:lpstr>
      <vt:lpstr>3ème partie : La plateforme VALOR’ESS</vt:lpstr>
      <vt:lpstr>3ème partie : La plateforme VALOR’ESS</vt:lpstr>
      <vt:lpstr>3ème partie : La plateforme VALOR’ESS</vt:lpstr>
      <vt:lpstr>Présentation PowerPoint</vt:lpstr>
      <vt:lpstr>Parcours de formation action  mesure d’impact social</vt:lpstr>
      <vt:lpstr>L’outil valor’ess</vt:lpstr>
      <vt:lpstr>Liens utiles</vt:lpstr>
      <vt:lpstr>Maëla VALEMBOIS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palucas@udes.fr</dc:creator>
  <cp:lastModifiedBy>Maëla VALEMBOIS</cp:lastModifiedBy>
  <cp:revision>869</cp:revision>
  <cp:lastPrinted>2014-02-12T10:36:40Z</cp:lastPrinted>
  <dcterms:created xsi:type="dcterms:W3CDTF">2010-04-28T16:10:48Z</dcterms:created>
  <dcterms:modified xsi:type="dcterms:W3CDTF">2024-10-09T16:47:38Z</dcterms:modified>
</cp:coreProperties>
</file>