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4"/>
  </p:notesMasterIdLst>
  <p:sldIdLst>
    <p:sldId id="256" r:id="rId3"/>
    <p:sldId id="257" r:id="rId4"/>
    <p:sldId id="258" r:id="rId5"/>
    <p:sldId id="292" r:id="rId6"/>
    <p:sldId id="278" r:id="rId7"/>
    <p:sldId id="289" r:id="rId8"/>
    <p:sldId id="273" r:id="rId9"/>
    <p:sldId id="280" r:id="rId10"/>
    <p:sldId id="279" r:id="rId11"/>
    <p:sldId id="294" r:id="rId12"/>
    <p:sldId id="295" r:id="rId13"/>
    <p:sldId id="296" r:id="rId14"/>
    <p:sldId id="297" r:id="rId15"/>
    <p:sldId id="274" r:id="rId16"/>
    <p:sldId id="267" r:id="rId17"/>
    <p:sldId id="281" r:id="rId18"/>
    <p:sldId id="268" r:id="rId19"/>
    <p:sldId id="293" r:id="rId20"/>
    <p:sldId id="305" r:id="rId21"/>
    <p:sldId id="301" r:id="rId22"/>
    <p:sldId id="269" r:id="rId23"/>
    <p:sldId id="299" r:id="rId24"/>
    <p:sldId id="306" r:id="rId25"/>
    <p:sldId id="307" r:id="rId26"/>
    <p:sldId id="302" r:id="rId27"/>
    <p:sldId id="298" r:id="rId28"/>
    <p:sldId id="270" r:id="rId29"/>
    <p:sldId id="300" r:id="rId30"/>
    <p:sldId id="303" r:id="rId31"/>
    <p:sldId id="272" r:id="rId32"/>
    <p:sldId id="266"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5320" autoAdjust="0"/>
  </p:normalViewPr>
  <p:slideViewPr>
    <p:cSldViewPr snapToGrid="0">
      <p:cViewPr varScale="1">
        <p:scale>
          <a:sx n="70" d="100"/>
          <a:sy n="70" d="100"/>
        </p:scale>
        <p:origin x="868" y="60"/>
      </p:cViewPr>
      <p:guideLst/>
    </p:cSldViewPr>
  </p:slideViewPr>
  <p:notesTextViewPr>
    <p:cViewPr>
      <p:scale>
        <a:sx n="1" d="1"/>
        <a:sy n="1" d="1"/>
      </p:scale>
      <p:origin x="0" y="0"/>
    </p:cViewPr>
  </p:notesTextViewPr>
  <p:sorterViewPr>
    <p:cViewPr>
      <p:scale>
        <a:sx n="100" d="100"/>
        <a:sy n="100" d="100"/>
      </p:scale>
      <p:origin x="0" y="-39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pare2\Downloads\myCrystalReportViewer(2).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pare2\Downloads\myCrystalReportViewer(2).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pare2\Downloads\myCrystalReportViewer(2).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pare2\Downloads\myCrystalReportViewer(2).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mj-lt"/>
                <a:ea typeface="+mj-ea"/>
                <a:cs typeface="+mj-cs"/>
              </a:defRPr>
            </a:pPr>
            <a:r>
              <a:rPr lang="fr-FR" sz="1400"/>
              <a:t>Statut juridique des structures accompagnées par le DLA en 2023</a:t>
            </a:r>
          </a:p>
        </c:rich>
      </c:tx>
      <c:layout/>
      <c:overlay val="0"/>
      <c:spPr>
        <a:noFill/>
        <a:ln>
          <a:noFill/>
        </a:ln>
        <a:effectLst/>
      </c:spPr>
      <c:txPr>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mj-lt"/>
              <a:ea typeface="+mj-ea"/>
              <a:cs typeface="+mj-cs"/>
            </a:defRPr>
          </a:pPr>
          <a:endParaRPr lang="fr-FR"/>
        </a:p>
      </c:txPr>
    </c:title>
    <c:autoTitleDeleted val="0"/>
    <c:plotArea>
      <c:layout/>
      <c:pieChart>
        <c:varyColors val="1"/>
        <c:ser>
          <c:idx val="0"/>
          <c:order val="0"/>
          <c:dPt>
            <c:idx val="0"/>
            <c:bubble3D val="0"/>
            <c:spPr>
              <a:gradFill>
                <a:gsLst>
                  <a:gs pos="100000">
                    <a:schemeClr val="accent2">
                      <a:tint val="65000"/>
                      <a:lumMod val="60000"/>
                      <a:lumOff val="40000"/>
                    </a:schemeClr>
                  </a:gs>
                  <a:gs pos="0">
                    <a:schemeClr val="accent2">
                      <a:tint val="65000"/>
                    </a:schemeClr>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2">
                      <a:shade val="65000"/>
                      <a:lumMod val="60000"/>
                      <a:lumOff val="40000"/>
                    </a:schemeClr>
                  </a:gs>
                  <a:gs pos="0">
                    <a:schemeClr val="accent2">
                      <a:shade val="65000"/>
                    </a:schemeClr>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'[myCrystalReportViewer(2).xls]Feuil3'!$B$2:$D$2</c:f>
              <c:strCache>
                <c:ptCount val="3"/>
                <c:pt idx="0">
                  <c:v>Association</c:v>
                </c:pt>
                <c:pt idx="1">
                  <c:v>Statut commercial</c:v>
                </c:pt>
                <c:pt idx="2">
                  <c:v>Structure coopérative</c:v>
                </c:pt>
              </c:strCache>
            </c:strRef>
          </c:cat>
          <c:val>
            <c:numRef>
              <c:f>'[myCrystalReportViewer(2).xls]Feuil3'!$B$3:$D$3</c:f>
              <c:numCache>
                <c:formatCode>General</c:formatCode>
                <c:ptCount val="3"/>
                <c:pt idx="0">
                  <c:v>258</c:v>
                </c:pt>
                <c:pt idx="1">
                  <c:v>12</c:v>
                </c:pt>
                <c:pt idx="2">
                  <c:v>4</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mj-lt"/>
                <a:ea typeface="+mj-ea"/>
                <a:cs typeface="+mj-cs"/>
              </a:defRPr>
            </a:pPr>
            <a:r>
              <a:rPr lang="fr-FR" sz="1400" b="1"/>
              <a:t>Effectif salarié des structures accompagnées par le DLA</a:t>
            </a:r>
          </a:p>
        </c:rich>
      </c:tx>
      <c:layout/>
      <c:overlay val="0"/>
      <c:spPr>
        <a:noFill/>
        <a:ln>
          <a:noFill/>
        </a:ln>
        <a:effectLst/>
      </c:spPr>
      <c:txPr>
        <a:bodyPr rot="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'[myCrystalReportViewer(2).xls]Feuil3'!$C$13:$C$17</c:f>
              <c:strCache>
                <c:ptCount val="5"/>
                <c:pt idx="0">
                  <c:v>moins de 1ETP</c:v>
                </c:pt>
                <c:pt idx="1">
                  <c:v>de 1 à 9 ETP</c:v>
                </c:pt>
                <c:pt idx="2">
                  <c:v>de 10 à 49 ETP</c:v>
                </c:pt>
                <c:pt idx="3">
                  <c:v>de 50 à 249 ETP</c:v>
                </c:pt>
                <c:pt idx="4">
                  <c:v>plus de 250 ETP</c:v>
                </c:pt>
              </c:strCache>
            </c:strRef>
          </c:cat>
          <c:val>
            <c:numRef>
              <c:f>'[myCrystalReportViewer(2).xls]Feuil3'!$E$13:$E$17</c:f>
              <c:numCache>
                <c:formatCode>0%</c:formatCode>
                <c:ptCount val="5"/>
                <c:pt idx="0">
                  <c:v>0.14963503649635038</c:v>
                </c:pt>
                <c:pt idx="1">
                  <c:v>0.29197080291970801</c:v>
                </c:pt>
                <c:pt idx="2">
                  <c:v>0.27737226277372262</c:v>
                </c:pt>
                <c:pt idx="3">
                  <c:v>0.23722627737226276</c:v>
                </c:pt>
                <c:pt idx="4">
                  <c:v>4.3795620437956206E-2</c:v>
                </c:pt>
              </c:numCache>
            </c:numRef>
          </c:val>
        </c:ser>
        <c:dLbls>
          <c:dLblPos val="inEnd"/>
          <c:showLegendKey val="0"/>
          <c:showVal val="1"/>
          <c:showCatName val="0"/>
          <c:showSerName val="0"/>
          <c:showPercent val="0"/>
          <c:showBubbleSize val="0"/>
        </c:dLbls>
        <c:gapWidth val="199"/>
        <c:axId val="322213936"/>
        <c:axId val="322211192"/>
      </c:barChart>
      <c:catAx>
        <c:axId val="32221393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fr-FR"/>
                  <a:t>Effectif salarié</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322211192"/>
        <c:crosses val="autoZero"/>
        <c:auto val="1"/>
        <c:lblAlgn val="ctr"/>
        <c:lblOffset val="100"/>
        <c:noMultiLvlLbl val="0"/>
      </c:catAx>
      <c:valAx>
        <c:axId val="3222111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none" baseline="0">
                    <a:solidFill>
                      <a:schemeClr val="tx1">
                        <a:lumMod val="65000"/>
                        <a:lumOff val="35000"/>
                      </a:schemeClr>
                    </a:solidFill>
                    <a:latin typeface="+mn-lt"/>
                    <a:ea typeface="+mn-ea"/>
                    <a:cs typeface="+mn-cs"/>
                  </a:defRPr>
                </a:pPr>
                <a:r>
                  <a:rPr lang="fr-FR" cap="none" dirty="0" smtClean="0"/>
                  <a:t>Part des structures accompagnées</a:t>
                </a:r>
                <a:endParaRPr lang="fr-FR" cap="none" dirty="0"/>
              </a:p>
            </c:rich>
          </c:tx>
          <c:layout>
            <c:manualLayout>
              <c:xMode val="edge"/>
              <c:yMode val="edge"/>
              <c:x val="2.6599335409904803E-2"/>
              <c:y val="0.10591976243426046"/>
            </c:manualLayout>
          </c:layout>
          <c:overlay val="0"/>
          <c:spPr>
            <a:noFill/>
            <a:ln>
              <a:noFill/>
            </a:ln>
            <a:effectLst/>
          </c:spPr>
          <c:txPr>
            <a:bodyPr rot="-5400000" spcFirstLastPara="1" vertOverflow="ellipsis" vert="horz" wrap="square" anchor="ctr" anchorCtr="1"/>
            <a:lstStyle/>
            <a:p>
              <a:pPr>
                <a:defRPr sz="1197" b="0" i="0" u="none" strike="noStrike" kern="1200" cap="none"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22213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fr-FR" sz="1200" dirty="0"/>
              <a:t>Secteur d'activité des structures accompagnées par le DLA en 2023</a:t>
            </a:r>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'[myCrystalReportViewer(2).xls]Feuil3'!$W$1:$W$19</c:f>
              <c:strCache>
                <c:ptCount val="19"/>
                <c:pt idx="0">
                  <c:v>Accompagnement des entreprises</c:v>
                </c:pt>
                <c:pt idx="1">
                  <c:v>Agriculture</c:v>
                </c:pt>
                <c:pt idx="2">
                  <c:v>Animation sociale</c:v>
                </c:pt>
                <c:pt idx="3">
                  <c:v>Culture, arts et patrimoine</c:v>
                </c:pt>
                <c:pt idx="4">
                  <c:v>Déchets, eau, énergie</c:v>
                </c:pt>
                <c:pt idx="5">
                  <c:v>Développement durable et espaces verts</c:v>
                </c:pt>
                <c:pt idx="6">
                  <c:v>Education</c:v>
                </c:pt>
                <c:pt idx="7">
                  <c:v>Education, formation</c:v>
                </c:pt>
                <c:pt idx="8">
                  <c:v>Emploi</c:v>
                </c:pt>
                <c:pt idx="9">
                  <c:v>Etablissement ou service d'accueil collectif</c:v>
                </c:pt>
                <c:pt idx="10">
                  <c:v>Formation</c:v>
                </c:pt>
                <c:pt idx="11">
                  <c:v>Hébergement social et médico-social</c:v>
                </c:pt>
                <c:pt idx="12">
                  <c:v>Loisirs</c:v>
                </c:pt>
                <c:pt idx="13">
                  <c:v>Numérique</c:v>
                </c:pt>
                <c:pt idx="14">
                  <c:v>Sanitaire</c:v>
                </c:pt>
                <c:pt idx="15">
                  <c:v>Services aux personnes</c:v>
                </c:pt>
                <c:pt idx="16">
                  <c:v>Solidarité internationale</c:v>
                </c:pt>
                <c:pt idx="17">
                  <c:v>Sport</c:v>
                </c:pt>
                <c:pt idx="18">
                  <c:v>Autre</c:v>
                </c:pt>
              </c:strCache>
            </c:strRef>
          </c:cat>
          <c:val>
            <c:numRef>
              <c:f>'[myCrystalReportViewer(2).xls]Feuil3'!$X$1:$X$19</c:f>
              <c:numCache>
                <c:formatCode>General</c:formatCode>
                <c:ptCount val="19"/>
                <c:pt idx="0">
                  <c:v>5</c:v>
                </c:pt>
                <c:pt idx="1">
                  <c:v>10</c:v>
                </c:pt>
                <c:pt idx="2">
                  <c:v>36</c:v>
                </c:pt>
                <c:pt idx="3">
                  <c:v>29</c:v>
                </c:pt>
                <c:pt idx="4">
                  <c:v>5</c:v>
                </c:pt>
                <c:pt idx="5">
                  <c:v>13</c:v>
                </c:pt>
                <c:pt idx="6">
                  <c:v>5</c:v>
                </c:pt>
                <c:pt idx="7">
                  <c:v>1</c:v>
                </c:pt>
                <c:pt idx="8">
                  <c:v>39</c:v>
                </c:pt>
                <c:pt idx="9">
                  <c:v>22</c:v>
                </c:pt>
                <c:pt idx="10">
                  <c:v>5</c:v>
                </c:pt>
                <c:pt idx="11">
                  <c:v>14</c:v>
                </c:pt>
                <c:pt idx="12">
                  <c:v>4</c:v>
                </c:pt>
                <c:pt idx="13">
                  <c:v>3</c:v>
                </c:pt>
                <c:pt idx="14">
                  <c:v>2</c:v>
                </c:pt>
                <c:pt idx="15">
                  <c:v>42</c:v>
                </c:pt>
                <c:pt idx="16">
                  <c:v>1</c:v>
                </c:pt>
                <c:pt idx="17">
                  <c:v>16</c:v>
                </c:pt>
                <c:pt idx="18">
                  <c:v>22</c:v>
                </c:pt>
              </c:numCache>
            </c:numRef>
          </c:val>
        </c:ser>
        <c:dLbls>
          <c:dLblPos val="outEnd"/>
          <c:showLegendKey val="0"/>
          <c:showVal val="1"/>
          <c:showCatName val="0"/>
          <c:showSerName val="0"/>
          <c:showPercent val="0"/>
          <c:showBubbleSize val="0"/>
        </c:dLbls>
        <c:gapWidth val="164"/>
        <c:overlap val="-22"/>
        <c:axId val="322214328"/>
        <c:axId val="322214720"/>
      </c:barChart>
      <c:catAx>
        <c:axId val="3222143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322214720"/>
        <c:crosses val="autoZero"/>
        <c:auto val="1"/>
        <c:lblAlgn val="ctr"/>
        <c:lblOffset val="100"/>
        <c:noMultiLvlLbl val="0"/>
      </c:catAx>
      <c:valAx>
        <c:axId val="322214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2221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Thématique des</a:t>
            </a:r>
            <a:r>
              <a:rPr lang="fr-FR" baseline="0"/>
              <a:t> accompagnements DLA en 2023</a:t>
            </a:r>
          </a:p>
        </c:rich>
      </c:tx>
      <c:layout>
        <c:manualLayout>
          <c:xMode val="edge"/>
          <c:yMode val="edge"/>
          <c:x val="0.31486669362711878"/>
          <c:y val="0.1564253640138841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2.793799531439679E-2"/>
          <c:y val="0.25918064623679776"/>
          <c:w val="0.97206200468560322"/>
          <c:h val="0.36212896491896823"/>
        </c:manualLayout>
      </c:layout>
      <c:barChart>
        <c:barDir val="col"/>
        <c:grouping val="stacked"/>
        <c:varyColors val="0"/>
        <c:ser>
          <c:idx val="0"/>
          <c:order val="0"/>
          <c:tx>
            <c:strRef>
              <c:f>'[myCrystalReportViewer(2).xls]Feuil3'!$R$1</c:f>
              <c:strCache>
                <c:ptCount val="1"/>
                <c:pt idx="0">
                  <c:v>Accompagnements collectifs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'[myCrystalReportViewer(2).xls]Feuil3'!$Q$2:$Q$16</c:f>
              <c:strCache>
                <c:ptCount val="15"/>
                <c:pt idx="0">
                  <c:v>Projet et stratégie</c:v>
                </c:pt>
                <c:pt idx="1">
                  <c:v>Gouvernance</c:v>
                </c:pt>
                <c:pt idx="2">
                  <c:v>Création, émergence d'une activité</c:v>
                </c:pt>
                <c:pt idx="3">
                  <c:v>Fonction employeur</c:v>
                </c:pt>
                <c:pt idx="4">
                  <c:v>Organisation interne</c:v>
                </c:pt>
                <c:pt idx="5">
                  <c:v>Gestion et développement des compétences</c:v>
                </c:pt>
                <c:pt idx="6">
                  <c:v>Diversification des financements et de l'activité</c:v>
                </c:pt>
                <c:pt idx="7">
                  <c:v>Outils de gestion, comptabilité, fiscalité</c:v>
                </c:pt>
                <c:pt idx="8">
                  <c:v>Restructuration économique et financière</c:v>
                </c:pt>
                <c:pt idx="9">
                  <c:v>Adaptation aux obligations réglementaires</c:v>
                </c:pt>
                <c:pt idx="10">
                  <c:v>Stratégie commerciale et de communication</c:v>
                </c:pt>
                <c:pt idx="11">
                  <c:v>Dynamique partenariale et de coopération</c:v>
                </c:pt>
                <c:pt idx="12">
                  <c:v>Mutualisation, rapprochement, fusion</c:v>
                </c:pt>
                <c:pt idx="13">
                  <c:v>Accompagnement de filières</c:v>
                </c:pt>
                <c:pt idx="14">
                  <c:v>Autres</c:v>
                </c:pt>
              </c:strCache>
            </c:strRef>
          </c:cat>
          <c:val>
            <c:numRef>
              <c:f>'[myCrystalReportViewer(2).xls]Feuil3'!$R$2:$R$16</c:f>
              <c:numCache>
                <c:formatCode>General</c:formatCode>
                <c:ptCount val="15"/>
                <c:pt idx="0">
                  <c:v>24</c:v>
                </c:pt>
                <c:pt idx="2">
                  <c:v>5</c:v>
                </c:pt>
                <c:pt idx="3">
                  <c:v>23</c:v>
                </c:pt>
                <c:pt idx="4">
                  <c:v>2</c:v>
                </c:pt>
                <c:pt idx="6">
                  <c:v>28</c:v>
                </c:pt>
                <c:pt idx="7">
                  <c:v>17</c:v>
                </c:pt>
                <c:pt idx="8">
                  <c:v>5</c:v>
                </c:pt>
                <c:pt idx="10">
                  <c:v>12</c:v>
                </c:pt>
                <c:pt idx="11">
                  <c:v>21</c:v>
                </c:pt>
                <c:pt idx="12">
                  <c:v>6</c:v>
                </c:pt>
                <c:pt idx="13">
                  <c:v>1</c:v>
                </c:pt>
                <c:pt idx="14">
                  <c:v>14</c:v>
                </c:pt>
              </c:numCache>
            </c:numRef>
          </c:val>
        </c:ser>
        <c:ser>
          <c:idx val="1"/>
          <c:order val="1"/>
          <c:tx>
            <c:strRef>
              <c:f>'[myCrystalReportViewer(2).xls]Feuil3'!$S$1</c:f>
              <c:strCache>
                <c:ptCount val="1"/>
                <c:pt idx="0">
                  <c:v>Accompagnements individuels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t" anchorCtr="0">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'[myCrystalReportViewer(2).xls]Feuil3'!$Q$2:$Q$16</c:f>
              <c:strCache>
                <c:ptCount val="15"/>
                <c:pt idx="0">
                  <c:v>Projet et stratégie</c:v>
                </c:pt>
                <c:pt idx="1">
                  <c:v>Gouvernance</c:v>
                </c:pt>
                <c:pt idx="2">
                  <c:v>Création, émergence d'une activité</c:v>
                </c:pt>
                <c:pt idx="3">
                  <c:v>Fonction employeur</c:v>
                </c:pt>
                <c:pt idx="4">
                  <c:v>Organisation interne</c:v>
                </c:pt>
                <c:pt idx="5">
                  <c:v>Gestion et développement des compétences</c:v>
                </c:pt>
                <c:pt idx="6">
                  <c:v>Diversification des financements et de l'activité</c:v>
                </c:pt>
                <c:pt idx="7">
                  <c:v>Outils de gestion, comptabilité, fiscalité</c:v>
                </c:pt>
                <c:pt idx="8">
                  <c:v>Restructuration économique et financière</c:v>
                </c:pt>
                <c:pt idx="9">
                  <c:v>Adaptation aux obligations réglementaires</c:v>
                </c:pt>
                <c:pt idx="10">
                  <c:v>Stratégie commerciale et de communication</c:v>
                </c:pt>
                <c:pt idx="11">
                  <c:v>Dynamique partenariale et de coopération</c:v>
                </c:pt>
                <c:pt idx="12">
                  <c:v>Mutualisation, rapprochement, fusion</c:v>
                </c:pt>
                <c:pt idx="13">
                  <c:v>Accompagnement de filières</c:v>
                </c:pt>
                <c:pt idx="14">
                  <c:v>Autres</c:v>
                </c:pt>
              </c:strCache>
            </c:strRef>
          </c:cat>
          <c:val>
            <c:numRef>
              <c:f>'[myCrystalReportViewer(2).xls]Feuil3'!$S$2:$S$16</c:f>
              <c:numCache>
                <c:formatCode>General</c:formatCode>
                <c:ptCount val="15"/>
                <c:pt idx="0">
                  <c:v>44</c:v>
                </c:pt>
                <c:pt idx="1">
                  <c:v>2</c:v>
                </c:pt>
                <c:pt idx="2">
                  <c:v>9</c:v>
                </c:pt>
                <c:pt idx="3">
                  <c:v>1</c:v>
                </c:pt>
                <c:pt idx="4">
                  <c:v>13</c:v>
                </c:pt>
                <c:pt idx="5">
                  <c:v>1</c:v>
                </c:pt>
                <c:pt idx="6">
                  <c:v>6</c:v>
                </c:pt>
                <c:pt idx="7">
                  <c:v>5</c:v>
                </c:pt>
                <c:pt idx="9">
                  <c:v>1</c:v>
                </c:pt>
                <c:pt idx="10">
                  <c:v>7</c:v>
                </c:pt>
                <c:pt idx="11">
                  <c:v>1</c:v>
                </c:pt>
                <c:pt idx="12">
                  <c:v>2</c:v>
                </c:pt>
                <c:pt idx="13">
                  <c:v>1</c:v>
                </c:pt>
                <c:pt idx="14">
                  <c:v>23</c:v>
                </c:pt>
              </c:numCache>
            </c:numRef>
          </c:val>
        </c:ser>
        <c:dLbls>
          <c:dLblPos val="ctr"/>
          <c:showLegendKey val="0"/>
          <c:showVal val="1"/>
          <c:showCatName val="0"/>
          <c:showSerName val="0"/>
          <c:showPercent val="0"/>
          <c:showBubbleSize val="0"/>
        </c:dLbls>
        <c:gapWidth val="150"/>
        <c:overlap val="100"/>
        <c:axId val="322215504"/>
        <c:axId val="322215896"/>
      </c:barChart>
      <c:catAx>
        <c:axId val="32221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322215896"/>
        <c:crosses val="autoZero"/>
        <c:auto val="1"/>
        <c:lblAlgn val="ctr"/>
        <c:lblOffset val="100"/>
        <c:noMultiLvlLbl val="0"/>
      </c:catAx>
      <c:valAx>
        <c:axId val="322215896"/>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15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r-FR" sz="1800" b="0" strike="noStrike" spc="-1">
                <a:solidFill>
                  <a:srgbClr val="000000"/>
                </a:solidFill>
                <a:latin typeface="Arial"/>
              </a:rPr>
              <a:t>Cliquez pour déplacer la diapo</a:t>
            </a:r>
          </a:p>
        </p:txBody>
      </p:sp>
      <p:sp>
        <p:nvSpPr>
          <p:cNvPr id="8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87"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8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8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9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F1E53146-0060-4567-931A-4776BD877F73}"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376096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noRot="1" noChangeAspect="1"/>
          </p:cNvSpPr>
          <p:nvPr>
            <p:ph type="sldImg"/>
          </p:nvPr>
        </p:nvSpPr>
        <p:spPr>
          <a:xfrm>
            <a:off x="685800" y="1143000"/>
            <a:ext cx="5486400" cy="3086100"/>
          </a:xfrm>
          <a:prstGeom prst="rect">
            <a:avLst/>
          </a:prstGeom>
        </p:spPr>
      </p:sp>
      <p:sp>
        <p:nvSpPr>
          <p:cNvPr id="178" name="PlaceHolder 2"/>
          <p:cNvSpPr>
            <a:spLocks noGrp="1"/>
          </p:cNvSpPr>
          <p:nvPr>
            <p:ph type="body"/>
          </p:nvPr>
        </p:nvSpPr>
        <p:spPr>
          <a:xfrm>
            <a:off x="685800" y="4400640"/>
            <a:ext cx="5486040" cy="3600000"/>
          </a:xfrm>
          <a:prstGeom prst="rect">
            <a:avLst/>
          </a:prstGeom>
        </p:spPr>
        <p:txBody>
          <a:bodyPr>
            <a:noAutofit/>
          </a:bodyPr>
          <a:lstStyle/>
          <a:p>
            <a:endParaRPr lang="fr-FR" sz="2000" b="0" strike="noStrike" spc="-1" dirty="0">
              <a:latin typeface="Arial"/>
            </a:endParaRPr>
          </a:p>
        </p:txBody>
      </p:sp>
      <p:sp>
        <p:nvSpPr>
          <p:cNvPr id="17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5DE727ED-16AB-44AC-80EC-03C4F1C0DB14}" type="slidenum">
              <a:rPr lang="fr-FR" sz="1200" b="0" strike="noStrike" spc="-1">
                <a:solidFill>
                  <a:srgbClr val="000000"/>
                </a:solidFill>
                <a:latin typeface="+mn-lt"/>
                <a:ea typeface="+mn-ea"/>
              </a:rPr>
              <a:t>1</a:t>
            </a:fld>
            <a:endParaRPr lang="fr-FR" sz="1200" b="0" strike="noStrike" spc="-1" dirty="0">
              <a:latin typeface="Times New Roman"/>
            </a:endParaRPr>
          </a:p>
        </p:txBody>
      </p:sp>
    </p:spTree>
    <p:extLst>
      <p:ext uri="{BB962C8B-B14F-4D97-AF65-F5344CB8AC3E}">
        <p14:creationId xmlns:p14="http://schemas.microsoft.com/office/powerpoint/2010/main" val="3443638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10</a:t>
            </a:fld>
            <a:endParaRPr lang="fr-FR" sz="1200" b="0" strike="noStrike" spc="-1" dirty="0">
              <a:latin typeface="Times New Roman"/>
            </a:endParaRPr>
          </a:p>
        </p:txBody>
      </p:sp>
    </p:spTree>
    <p:extLst>
      <p:ext uri="{BB962C8B-B14F-4D97-AF65-F5344CB8AC3E}">
        <p14:creationId xmlns:p14="http://schemas.microsoft.com/office/powerpoint/2010/main" val="1433364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11</a:t>
            </a:fld>
            <a:endParaRPr lang="fr-FR" sz="1200" b="0" strike="noStrike" spc="-1" dirty="0">
              <a:latin typeface="Times New Roman"/>
            </a:endParaRPr>
          </a:p>
        </p:txBody>
      </p:sp>
    </p:spTree>
    <p:extLst>
      <p:ext uri="{BB962C8B-B14F-4D97-AF65-F5344CB8AC3E}">
        <p14:creationId xmlns:p14="http://schemas.microsoft.com/office/powerpoint/2010/main" val="148241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12</a:t>
            </a:fld>
            <a:endParaRPr lang="fr-FR" sz="1200" b="0" strike="noStrike" spc="-1" dirty="0">
              <a:latin typeface="Times New Roman"/>
            </a:endParaRPr>
          </a:p>
        </p:txBody>
      </p:sp>
    </p:spTree>
    <p:extLst>
      <p:ext uri="{BB962C8B-B14F-4D97-AF65-F5344CB8AC3E}">
        <p14:creationId xmlns:p14="http://schemas.microsoft.com/office/powerpoint/2010/main" val="12764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13</a:t>
            </a:fld>
            <a:endParaRPr lang="fr-FR" sz="1200" b="0" strike="noStrike" spc="-1" dirty="0">
              <a:latin typeface="Times New Roman"/>
            </a:endParaRPr>
          </a:p>
        </p:txBody>
      </p:sp>
    </p:spTree>
    <p:extLst>
      <p:ext uri="{BB962C8B-B14F-4D97-AF65-F5344CB8AC3E}">
        <p14:creationId xmlns:p14="http://schemas.microsoft.com/office/powerpoint/2010/main" val="1425931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14</a:t>
            </a:fld>
            <a:endParaRPr lang="fr-FR" sz="1200" b="0" strike="noStrike" spc="-1">
              <a:latin typeface="Times New Roman"/>
            </a:endParaRPr>
          </a:p>
        </p:txBody>
      </p:sp>
    </p:spTree>
    <p:extLst>
      <p:ext uri="{BB962C8B-B14F-4D97-AF65-F5344CB8AC3E}">
        <p14:creationId xmlns:p14="http://schemas.microsoft.com/office/powerpoint/2010/main" val="403050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15</a:t>
            </a:fld>
            <a:endParaRPr lang="fr-FR" sz="1200" b="0" strike="noStrike" spc="-1">
              <a:latin typeface="Times New Roman"/>
            </a:endParaRPr>
          </a:p>
        </p:txBody>
      </p:sp>
    </p:spTree>
    <p:extLst>
      <p:ext uri="{BB962C8B-B14F-4D97-AF65-F5344CB8AC3E}">
        <p14:creationId xmlns:p14="http://schemas.microsoft.com/office/powerpoint/2010/main" val="78066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16</a:t>
            </a:fld>
            <a:endParaRPr lang="fr-FR" sz="1200" b="0" strike="noStrike" spc="-1">
              <a:latin typeface="Times New Roman"/>
            </a:endParaRPr>
          </a:p>
        </p:txBody>
      </p:sp>
    </p:spTree>
    <p:extLst>
      <p:ext uri="{BB962C8B-B14F-4D97-AF65-F5344CB8AC3E}">
        <p14:creationId xmlns:p14="http://schemas.microsoft.com/office/powerpoint/2010/main" val="2181056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17</a:t>
            </a:fld>
            <a:endParaRPr lang="fr-FR" sz="1200" b="0" strike="noStrike" spc="-1">
              <a:latin typeface="Times New Roman"/>
            </a:endParaRPr>
          </a:p>
        </p:txBody>
      </p:sp>
    </p:spTree>
    <p:extLst>
      <p:ext uri="{BB962C8B-B14F-4D97-AF65-F5344CB8AC3E}">
        <p14:creationId xmlns:p14="http://schemas.microsoft.com/office/powerpoint/2010/main" val="3817472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18</a:t>
            </a:fld>
            <a:endParaRPr lang="fr-FR" sz="1200" b="0" strike="noStrike" spc="-1">
              <a:latin typeface="Times New Roman"/>
            </a:endParaRPr>
          </a:p>
        </p:txBody>
      </p:sp>
    </p:spTree>
    <p:extLst>
      <p:ext uri="{BB962C8B-B14F-4D97-AF65-F5344CB8AC3E}">
        <p14:creationId xmlns:p14="http://schemas.microsoft.com/office/powerpoint/2010/main" val="537464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19</a:t>
            </a:fld>
            <a:endParaRPr lang="fr-FR" sz="1200" b="0" strike="noStrike" spc="-1">
              <a:latin typeface="Times New Roman"/>
            </a:endParaRPr>
          </a:p>
        </p:txBody>
      </p:sp>
    </p:spTree>
    <p:extLst>
      <p:ext uri="{BB962C8B-B14F-4D97-AF65-F5344CB8AC3E}">
        <p14:creationId xmlns:p14="http://schemas.microsoft.com/office/powerpoint/2010/main" val="12403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PlaceHolder 1"/>
          <p:cNvSpPr>
            <a:spLocks noGrp="1" noRot="1" noChangeAspect="1"/>
          </p:cNvSpPr>
          <p:nvPr>
            <p:ph type="sldImg"/>
          </p:nvPr>
        </p:nvSpPr>
        <p:spPr>
          <a:xfrm>
            <a:off x="685800" y="1143000"/>
            <a:ext cx="5486400" cy="3086100"/>
          </a:xfrm>
          <a:prstGeom prst="rect">
            <a:avLst/>
          </a:prstGeom>
        </p:spPr>
      </p:sp>
      <p:sp>
        <p:nvSpPr>
          <p:cNvPr id="181" name="PlaceHolder 2"/>
          <p:cNvSpPr>
            <a:spLocks noGrp="1"/>
          </p:cNvSpPr>
          <p:nvPr>
            <p:ph type="body"/>
          </p:nvPr>
        </p:nvSpPr>
        <p:spPr>
          <a:xfrm>
            <a:off x="685800" y="4400640"/>
            <a:ext cx="5486040" cy="3600000"/>
          </a:xfrm>
          <a:prstGeom prst="rect">
            <a:avLst/>
          </a:prstGeom>
        </p:spPr>
        <p:txBody>
          <a:bodyPr>
            <a:noAutofit/>
          </a:bodyPr>
          <a:lstStyle/>
          <a:p>
            <a:endParaRPr lang="fr-FR" sz="2000" b="0" strike="noStrike" spc="-1" dirty="0">
              <a:latin typeface="Arial"/>
            </a:endParaRPr>
          </a:p>
        </p:txBody>
      </p:sp>
      <p:sp>
        <p:nvSpPr>
          <p:cNvPr id="182"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C9A2F942-D153-43DA-8553-1A7418959649}" type="slidenum">
              <a:rPr lang="fr-FR" sz="1200" b="0" strike="noStrike" spc="-1">
                <a:solidFill>
                  <a:srgbClr val="000000"/>
                </a:solidFill>
                <a:latin typeface="+mn-lt"/>
                <a:ea typeface="+mn-ea"/>
              </a:rPr>
              <a:t>2</a:t>
            </a:fld>
            <a:endParaRPr lang="fr-FR" sz="1200" b="0" strike="noStrike" spc="-1" dirty="0">
              <a:latin typeface="Times New Roman"/>
            </a:endParaRPr>
          </a:p>
        </p:txBody>
      </p:sp>
    </p:spTree>
    <p:extLst>
      <p:ext uri="{BB962C8B-B14F-4D97-AF65-F5344CB8AC3E}">
        <p14:creationId xmlns:p14="http://schemas.microsoft.com/office/powerpoint/2010/main" val="1766073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20</a:t>
            </a:fld>
            <a:endParaRPr lang="fr-FR" sz="1200" b="0" strike="noStrike" spc="-1">
              <a:latin typeface="Times New Roman"/>
            </a:endParaRPr>
          </a:p>
        </p:txBody>
      </p:sp>
    </p:spTree>
    <p:extLst>
      <p:ext uri="{BB962C8B-B14F-4D97-AF65-F5344CB8AC3E}">
        <p14:creationId xmlns:p14="http://schemas.microsoft.com/office/powerpoint/2010/main" val="734723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lgn="r"/>
            <a:fld id="{F1E53146-0060-4567-931A-4776BD877F73}" type="slidenum">
              <a:rPr lang="fr-FR" sz="1400" b="0" strike="noStrike" spc="-1" smtClean="0">
                <a:latin typeface="Times New Roman"/>
              </a:rPr>
              <a:t>21</a:t>
            </a:fld>
            <a:endParaRPr lang="fr-FR" sz="1400" b="0" strike="noStrike" spc="-1">
              <a:latin typeface="Times New Roman"/>
            </a:endParaRPr>
          </a:p>
        </p:txBody>
      </p:sp>
    </p:spTree>
    <p:extLst>
      <p:ext uri="{BB962C8B-B14F-4D97-AF65-F5344CB8AC3E}">
        <p14:creationId xmlns:p14="http://schemas.microsoft.com/office/powerpoint/2010/main" val="2133114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22</a:t>
            </a:fld>
            <a:endParaRPr lang="fr-FR" sz="1200" b="0" strike="noStrike" spc="-1">
              <a:latin typeface="Times New Roman"/>
            </a:endParaRPr>
          </a:p>
        </p:txBody>
      </p:sp>
    </p:spTree>
    <p:extLst>
      <p:ext uri="{BB962C8B-B14F-4D97-AF65-F5344CB8AC3E}">
        <p14:creationId xmlns:p14="http://schemas.microsoft.com/office/powerpoint/2010/main" val="2231784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23</a:t>
            </a:fld>
            <a:endParaRPr lang="fr-FR" sz="1200" b="0" strike="noStrike" spc="-1">
              <a:latin typeface="Times New Roman"/>
            </a:endParaRPr>
          </a:p>
        </p:txBody>
      </p:sp>
    </p:spTree>
    <p:extLst>
      <p:ext uri="{BB962C8B-B14F-4D97-AF65-F5344CB8AC3E}">
        <p14:creationId xmlns:p14="http://schemas.microsoft.com/office/powerpoint/2010/main" val="1375080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24</a:t>
            </a:fld>
            <a:endParaRPr lang="fr-FR" sz="1200" b="0" strike="noStrike" spc="-1">
              <a:latin typeface="Times New Roman"/>
            </a:endParaRPr>
          </a:p>
        </p:txBody>
      </p:sp>
    </p:spTree>
    <p:extLst>
      <p:ext uri="{BB962C8B-B14F-4D97-AF65-F5344CB8AC3E}">
        <p14:creationId xmlns:p14="http://schemas.microsoft.com/office/powerpoint/2010/main" val="264339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25</a:t>
            </a:fld>
            <a:endParaRPr lang="fr-FR" sz="1200" b="0" strike="noStrike" spc="-1">
              <a:latin typeface="Times New Roman"/>
            </a:endParaRPr>
          </a:p>
        </p:txBody>
      </p:sp>
    </p:spTree>
    <p:extLst>
      <p:ext uri="{BB962C8B-B14F-4D97-AF65-F5344CB8AC3E}">
        <p14:creationId xmlns:p14="http://schemas.microsoft.com/office/powerpoint/2010/main" val="2163063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lgn="r"/>
            <a:fld id="{F1E53146-0060-4567-931A-4776BD877F73}" type="slidenum">
              <a:rPr lang="fr-FR" sz="1400" b="0" strike="noStrike" spc="-1" smtClean="0">
                <a:latin typeface="Times New Roman"/>
              </a:rPr>
              <a:t>26</a:t>
            </a:fld>
            <a:endParaRPr lang="fr-FR" sz="1400" b="0" strike="noStrike" spc="-1">
              <a:latin typeface="Times New Roman"/>
            </a:endParaRPr>
          </a:p>
        </p:txBody>
      </p:sp>
    </p:spTree>
    <p:extLst>
      <p:ext uri="{BB962C8B-B14F-4D97-AF65-F5344CB8AC3E}">
        <p14:creationId xmlns:p14="http://schemas.microsoft.com/office/powerpoint/2010/main" val="2642343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lgn="r"/>
            <a:fld id="{F1E53146-0060-4567-931A-4776BD877F73}" type="slidenum">
              <a:rPr lang="fr-FR" sz="1400" b="0" strike="noStrike" spc="-1" smtClean="0">
                <a:latin typeface="Times New Roman"/>
              </a:rPr>
              <a:t>28</a:t>
            </a:fld>
            <a:endParaRPr lang="fr-FR" sz="1400" b="0" strike="noStrike" spc="-1">
              <a:latin typeface="Times New Roman"/>
            </a:endParaRPr>
          </a:p>
        </p:txBody>
      </p:sp>
    </p:spTree>
    <p:extLst>
      <p:ext uri="{BB962C8B-B14F-4D97-AF65-F5344CB8AC3E}">
        <p14:creationId xmlns:p14="http://schemas.microsoft.com/office/powerpoint/2010/main" val="778496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29</a:t>
            </a:fld>
            <a:endParaRPr lang="fr-FR" sz="1200" b="0" strike="noStrike" spc="-1">
              <a:latin typeface="Times New Roman"/>
            </a:endParaRPr>
          </a:p>
        </p:txBody>
      </p:sp>
    </p:spTree>
    <p:extLst>
      <p:ext uri="{BB962C8B-B14F-4D97-AF65-F5344CB8AC3E}">
        <p14:creationId xmlns:p14="http://schemas.microsoft.com/office/powerpoint/2010/main" val="6577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3</a:t>
            </a:fld>
            <a:endParaRPr lang="fr-FR" sz="1200" b="0" strike="noStrike" spc="-1">
              <a:latin typeface="Times New Roman"/>
            </a:endParaRPr>
          </a:p>
        </p:txBody>
      </p:sp>
    </p:spTree>
    <p:extLst>
      <p:ext uri="{BB962C8B-B14F-4D97-AF65-F5344CB8AC3E}">
        <p14:creationId xmlns:p14="http://schemas.microsoft.com/office/powerpoint/2010/main" val="213241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4</a:t>
            </a:fld>
            <a:endParaRPr lang="fr-FR" sz="1200" b="0" strike="noStrike" spc="-1">
              <a:latin typeface="Times New Roman"/>
            </a:endParaRPr>
          </a:p>
        </p:txBody>
      </p:sp>
    </p:spTree>
    <p:extLst>
      <p:ext uri="{BB962C8B-B14F-4D97-AF65-F5344CB8AC3E}">
        <p14:creationId xmlns:p14="http://schemas.microsoft.com/office/powerpoint/2010/main" val="212213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r>
              <a:rPr lang="fr-FR" sz="2000" i="1" dirty="0" smtClean="0"/>
              <a:t>Le pilotage budgétaire et la gouvernance locale ;</a:t>
            </a:r>
            <a:endParaRPr lang="fr-FR" sz="2000" dirty="0" smtClean="0"/>
          </a:p>
          <a:p>
            <a:r>
              <a:rPr lang="fr-FR" sz="2000" i="1" dirty="0" smtClean="0"/>
              <a:t>Le recentrage de chaque SIAE sur son public cible et le « aller vers » les plus éloignés de l’emploi ;</a:t>
            </a:r>
            <a:endParaRPr lang="fr-FR" sz="2000" dirty="0" smtClean="0"/>
          </a:p>
          <a:p>
            <a:r>
              <a:rPr lang="fr-FR" sz="2000" i="1" dirty="0" smtClean="0"/>
              <a:t>L’amélioration de l’accompagnement des publics les plus éloignés de l’emploi en lien avec l’offre de service du Service Public de l’Emploi dans le cadre du chantier France Travail.</a:t>
            </a:r>
            <a:endParaRPr lang="fr-FR" sz="2000" dirty="0" smtClean="0"/>
          </a:p>
          <a:p>
            <a:pPr algn="ctr"/>
            <a:r>
              <a:rPr lang="fr-FR" sz="2000" b="1" dirty="0" smtClean="0"/>
              <a:t>Numérique </a:t>
            </a:r>
          </a:p>
          <a:p>
            <a:pPr algn="just"/>
            <a:endParaRPr lang="fr-FR" sz="2000" dirty="0" smtClean="0"/>
          </a:p>
          <a:p>
            <a:pPr marL="285840" indent="-285480" algn="just">
              <a:spcAft>
                <a:spcPts val="601"/>
              </a:spcAft>
              <a:buSzPct val="159982"/>
              <a:buBlip>
                <a:blip r:embed="rId3"/>
              </a:buBlip>
            </a:pPr>
            <a:r>
              <a:rPr lang="fr-FR" sz="2000" spc="-1" dirty="0" smtClean="0">
                <a:solidFill>
                  <a:srgbClr val="000000"/>
                </a:solidFill>
              </a:rPr>
              <a:t> Tension sur les métiers du médico-social (faible attractivité, RPS élevés) et difficultés à former suffisamment de professionnels</a:t>
            </a:r>
          </a:p>
          <a:p>
            <a:pPr marL="285840" indent="-285480" algn="just">
              <a:spcAft>
                <a:spcPts val="601"/>
              </a:spcAft>
              <a:buSzPct val="159982"/>
              <a:buBlip>
                <a:blip r:embed="rId3"/>
              </a:buBlip>
            </a:pPr>
            <a:r>
              <a:rPr lang="fr-FR" sz="2000" spc="-1" dirty="0" smtClean="0">
                <a:solidFill>
                  <a:srgbClr val="000000"/>
                </a:solidFill>
              </a:rPr>
              <a:t> </a:t>
            </a:r>
            <a:r>
              <a:rPr lang="fr-FR" sz="2000" dirty="0" smtClean="0"/>
              <a:t>En 2022, 76% des associations rencontrent des difficultés contre 84 % en 2019 : parmi les raisons de la baisse de ce taux : </a:t>
            </a:r>
            <a:r>
              <a:rPr lang="fr-FR" sz="2000" b="1" dirty="0" smtClean="0"/>
              <a:t>l’accélération des pratiques numériques</a:t>
            </a:r>
            <a:r>
              <a:rPr lang="fr-FR" sz="2000" dirty="0" smtClean="0"/>
              <a:t> avec la crise, dans la </a:t>
            </a:r>
            <a:r>
              <a:rPr lang="fr-FR" sz="2000" b="1" dirty="0" smtClean="0"/>
              <a:t>montée en compétences </a:t>
            </a:r>
            <a:r>
              <a:rPr lang="fr-FR" sz="2000" dirty="0" smtClean="0"/>
              <a:t>des acteurs associatifs ou encore dans les interventions des acteurs de l’accompagnement.</a:t>
            </a:r>
          </a:p>
          <a:p>
            <a:pPr marL="285840" indent="-285480" algn="just">
              <a:spcAft>
                <a:spcPts val="601"/>
              </a:spcAft>
              <a:buSzPct val="159982"/>
              <a:buBlip>
                <a:blip r:embed="rId3"/>
              </a:buBlip>
            </a:pPr>
            <a:r>
              <a:rPr lang="fr-FR" sz="2000" dirty="0" smtClean="0"/>
              <a:t>Les 76% des associations qui trouvent des difficultés généralement dans l’aspect </a:t>
            </a:r>
            <a:r>
              <a:rPr lang="fr-FR" sz="2000" b="1" dirty="0" smtClean="0"/>
              <a:t>RH </a:t>
            </a:r>
            <a:r>
              <a:rPr lang="fr-FR" sz="2000" dirty="0" smtClean="0"/>
              <a:t>(trouver des compétences et financer du temps du travail), aspects </a:t>
            </a:r>
            <a:r>
              <a:rPr lang="fr-FR" sz="2000" b="1" dirty="0" smtClean="0"/>
              <a:t>techniques</a:t>
            </a:r>
            <a:r>
              <a:rPr lang="fr-FR" sz="2000" dirty="0" smtClean="0"/>
              <a:t> (trouver les outils, une bonne connexion).</a:t>
            </a:r>
          </a:p>
          <a:p>
            <a:pPr marL="285840" indent="-285480" algn="just">
              <a:spcAft>
                <a:spcPts val="601"/>
              </a:spcAft>
              <a:buSzPct val="159982"/>
              <a:buBlip>
                <a:blip r:embed="rId3"/>
              </a:buBlip>
            </a:pPr>
            <a:r>
              <a:rPr lang="fr-FR" sz="2000" dirty="0" smtClean="0"/>
              <a:t>Un enjeu d’accompagner les associations qui sont un peu initiées au numérique, elles représentent 22% de l’ensemble du secteur.</a:t>
            </a:r>
          </a:p>
          <a:p>
            <a:pPr marL="360">
              <a:spcAft>
                <a:spcPts val="601"/>
              </a:spcAft>
              <a:buSzPct val="159982"/>
            </a:pPr>
            <a:endParaRPr lang="fr-FR" sz="2000" spc="-1" dirty="0">
              <a:solidFill>
                <a:srgbClr val="000000"/>
              </a:solidFil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5</a:t>
            </a:fld>
            <a:endParaRPr lang="fr-FR" sz="1200" b="0" strike="noStrike" spc="-1">
              <a:latin typeface="Times New Roman"/>
            </a:endParaRPr>
          </a:p>
        </p:txBody>
      </p:sp>
    </p:spTree>
    <p:extLst>
      <p:ext uri="{BB962C8B-B14F-4D97-AF65-F5344CB8AC3E}">
        <p14:creationId xmlns:p14="http://schemas.microsoft.com/office/powerpoint/2010/main" val="354190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r>
              <a:rPr lang="fr-FR" sz="2000" i="1" dirty="0" smtClean="0"/>
              <a:t>Le pilotage budgétaire et la gouvernance locale ;</a:t>
            </a:r>
            <a:endParaRPr lang="fr-FR" sz="2000" dirty="0" smtClean="0"/>
          </a:p>
          <a:p>
            <a:r>
              <a:rPr lang="fr-FR" sz="2000" i="1" dirty="0" smtClean="0"/>
              <a:t>Le recentrage de chaque SIAE sur son public cible et le « aller vers » les plus éloignés de l’emploi ;</a:t>
            </a:r>
            <a:endParaRPr lang="fr-FR" sz="2000" dirty="0" smtClean="0"/>
          </a:p>
          <a:p>
            <a:r>
              <a:rPr lang="fr-FR" sz="2000" i="1" dirty="0" smtClean="0"/>
              <a:t>L’amélioration de l’accompagnement des publics les plus éloignés de l’emploi en lien avec l’offre de service du Service Public de l’Emploi dans le cadre du chantier France Travail.</a:t>
            </a:r>
            <a:endParaRPr lang="fr-FR" sz="2000" dirty="0" smtClean="0"/>
          </a:p>
          <a:p>
            <a:pPr algn="ctr"/>
            <a:r>
              <a:rPr lang="fr-FR" sz="2000" b="1" dirty="0" smtClean="0"/>
              <a:t>Numérique </a:t>
            </a:r>
          </a:p>
          <a:p>
            <a:pPr algn="just"/>
            <a:endParaRPr lang="fr-FR" sz="2000" dirty="0" smtClean="0"/>
          </a:p>
          <a:p>
            <a:pPr marL="285840" indent="-285480" algn="just">
              <a:spcAft>
                <a:spcPts val="601"/>
              </a:spcAft>
              <a:buSzPct val="159982"/>
              <a:buBlip>
                <a:blip r:embed="rId3"/>
              </a:buBlip>
            </a:pPr>
            <a:r>
              <a:rPr lang="fr-FR" sz="2000" spc="-1" dirty="0" smtClean="0">
                <a:solidFill>
                  <a:srgbClr val="000000"/>
                </a:solidFill>
              </a:rPr>
              <a:t> Tension sur les métiers du médico-social (faible attractivité, RPS élevés) et difficultés à former suffisamment de professionnels</a:t>
            </a:r>
          </a:p>
          <a:p>
            <a:pPr marL="285840" indent="-285480" algn="just">
              <a:spcAft>
                <a:spcPts val="601"/>
              </a:spcAft>
              <a:buSzPct val="159982"/>
              <a:buBlip>
                <a:blip r:embed="rId3"/>
              </a:buBlip>
            </a:pPr>
            <a:r>
              <a:rPr lang="fr-FR" sz="2000" spc="-1" dirty="0" smtClean="0">
                <a:solidFill>
                  <a:srgbClr val="000000"/>
                </a:solidFill>
              </a:rPr>
              <a:t> </a:t>
            </a:r>
            <a:r>
              <a:rPr lang="fr-FR" sz="2000" dirty="0" smtClean="0"/>
              <a:t>En 2022, 76% des associations rencontrent des difficultés contre 84 % en 2019 : parmi les raisons de la baisse de ce taux : </a:t>
            </a:r>
            <a:r>
              <a:rPr lang="fr-FR" sz="2000" b="1" dirty="0" smtClean="0"/>
              <a:t>l’accélération des pratiques numériques</a:t>
            </a:r>
            <a:r>
              <a:rPr lang="fr-FR" sz="2000" dirty="0" smtClean="0"/>
              <a:t> avec la crise, dans la </a:t>
            </a:r>
            <a:r>
              <a:rPr lang="fr-FR" sz="2000" b="1" dirty="0" smtClean="0"/>
              <a:t>montée en compétences </a:t>
            </a:r>
            <a:r>
              <a:rPr lang="fr-FR" sz="2000" dirty="0" smtClean="0"/>
              <a:t>des acteurs associatifs ou encore dans les interventions des acteurs de l’accompagnement.</a:t>
            </a:r>
          </a:p>
          <a:p>
            <a:pPr marL="285840" indent="-285480" algn="just">
              <a:spcAft>
                <a:spcPts val="601"/>
              </a:spcAft>
              <a:buSzPct val="159982"/>
              <a:buBlip>
                <a:blip r:embed="rId3"/>
              </a:buBlip>
            </a:pPr>
            <a:r>
              <a:rPr lang="fr-FR" sz="2000" dirty="0" smtClean="0"/>
              <a:t>Les 76% des associations qui trouvent des difficultés généralement dans l’aspect </a:t>
            </a:r>
            <a:r>
              <a:rPr lang="fr-FR" sz="2000" b="1" dirty="0" smtClean="0"/>
              <a:t>RH </a:t>
            </a:r>
            <a:r>
              <a:rPr lang="fr-FR" sz="2000" dirty="0" smtClean="0"/>
              <a:t>(trouver des compétences et financer du temps du travail), aspects </a:t>
            </a:r>
            <a:r>
              <a:rPr lang="fr-FR" sz="2000" b="1" dirty="0" smtClean="0"/>
              <a:t>techniques</a:t>
            </a:r>
            <a:r>
              <a:rPr lang="fr-FR" sz="2000" dirty="0" smtClean="0"/>
              <a:t> (trouver les outils, une bonne connexion).</a:t>
            </a:r>
          </a:p>
          <a:p>
            <a:pPr marL="285840" indent="-285480" algn="just">
              <a:spcAft>
                <a:spcPts val="601"/>
              </a:spcAft>
              <a:buSzPct val="159982"/>
              <a:buBlip>
                <a:blip r:embed="rId3"/>
              </a:buBlip>
            </a:pPr>
            <a:r>
              <a:rPr lang="fr-FR" sz="2000" dirty="0" smtClean="0"/>
              <a:t>Un enjeu d’accompagner les associations qui sont un peu initiées au numérique, elles représentent 22% de l’ensemble du secteur.</a:t>
            </a:r>
          </a:p>
          <a:p>
            <a:pPr marL="360">
              <a:spcAft>
                <a:spcPts val="601"/>
              </a:spcAft>
              <a:buSzPct val="159982"/>
            </a:pPr>
            <a:endParaRPr lang="fr-FR" sz="2000" spc="-1" dirty="0">
              <a:solidFill>
                <a:srgbClr val="000000"/>
              </a:solidFil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6</a:t>
            </a:fld>
            <a:endParaRPr lang="fr-FR" sz="1200" b="0" strike="noStrike" spc="-1">
              <a:latin typeface="Times New Roman"/>
            </a:endParaRPr>
          </a:p>
        </p:txBody>
      </p:sp>
    </p:spTree>
    <p:extLst>
      <p:ext uri="{BB962C8B-B14F-4D97-AF65-F5344CB8AC3E}">
        <p14:creationId xmlns:p14="http://schemas.microsoft.com/office/powerpoint/2010/main" val="2951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lang="fr-FR" sz="2000" b="1" dirty="0" smtClean="0"/>
              <a:t>SAAD</a:t>
            </a:r>
            <a:r>
              <a:rPr lang="fr-FR" sz="2000" dirty="0" smtClean="0"/>
              <a:t> : Services d’aide et d’accompagnement à domicile, </a:t>
            </a:r>
            <a:r>
              <a:rPr lang="fr-FR" sz="2000" b="1" dirty="0" smtClean="0"/>
              <a:t>SSIAD</a:t>
            </a:r>
            <a:r>
              <a:rPr lang="fr-FR" sz="2000" dirty="0" smtClean="0"/>
              <a:t> : Services de soins infirmiers à domicile, </a:t>
            </a:r>
            <a:r>
              <a:rPr lang="fr-FR" sz="2000" b="1" dirty="0" smtClean="0"/>
              <a:t>SPASAD</a:t>
            </a:r>
            <a:r>
              <a:rPr lang="fr-FR" sz="2000" dirty="0" smtClean="0"/>
              <a:t> (Services polyvalents d’aide et de soins à domicile) en une structure départementale de </a:t>
            </a:r>
            <a:r>
              <a:rPr lang="fr-FR" sz="2000" b="1" dirty="0" smtClean="0"/>
              <a:t>SAD</a:t>
            </a:r>
            <a:r>
              <a:rPr lang="fr-FR" sz="2000" dirty="0" smtClean="0"/>
              <a:t> (Services autonomie à Domicile).</a:t>
            </a:r>
          </a:p>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7</a:t>
            </a:fld>
            <a:endParaRPr lang="fr-FR" sz="1200" b="0" strike="noStrike" spc="-1">
              <a:latin typeface="Times New Roman"/>
            </a:endParaRPr>
          </a:p>
        </p:txBody>
      </p:sp>
    </p:spTree>
    <p:extLst>
      <p:ext uri="{BB962C8B-B14F-4D97-AF65-F5344CB8AC3E}">
        <p14:creationId xmlns:p14="http://schemas.microsoft.com/office/powerpoint/2010/main" val="303951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85840" indent="-285480" algn="just">
              <a:lnSpc>
                <a:spcPct val="150000"/>
              </a:lnSpc>
              <a:spcAft>
                <a:spcPts val="601"/>
              </a:spcAft>
              <a:buSzPct val="159982"/>
              <a:buBlip>
                <a:blip r:embed="rId3"/>
              </a:buBlip>
            </a:pPr>
            <a:r>
              <a:rPr lang="fr-FR" sz="2000" dirty="0" smtClean="0"/>
              <a:t>Déploiement du plan </a:t>
            </a:r>
            <a:r>
              <a:rPr lang="fr-FR" sz="2000" i="1" dirty="0" smtClean="0"/>
              <a:t>« </a:t>
            </a:r>
            <a:r>
              <a:rPr lang="fr-FR" sz="2000" b="1" i="1" dirty="0" smtClean="0"/>
              <a:t>Mieux produire, mieux diffuser </a:t>
            </a:r>
            <a:r>
              <a:rPr lang="fr-FR" sz="2000" i="1" dirty="0" smtClean="0"/>
              <a:t>» </a:t>
            </a:r>
            <a:r>
              <a:rPr lang="fr-FR" sz="2000" dirty="0" smtClean="0"/>
              <a:t>pour le spectacle vivant et les arts visuels : il s’agit de refonder le système de production et de diffusion actuelle autour des valeurs de coopération, de partage et de responsabilité écologique et sociétale des institutions culturelles ; </a:t>
            </a:r>
            <a:r>
              <a:rPr lang="fr-FR" sz="2000" b="1" dirty="0" smtClean="0"/>
              <a:t>un budget de 10 M€ a été prévu pour ce plan en 2024</a:t>
            </a:r>
          </a:p>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8</a:t>
            </a:fld>
            <a:endParaRPr lang="fr-FR" sz="1200" b="0" strike="noStrike" spc="-1">
              <a:latin typeface="Times New Roman"/>
            </a:endParaRPr>
          </a:p>
        </p:txBody>
      </p:sp>
    </p:spTree>
    <p:extLst>
      <p:ext uri="{BB962C8B-B14F-4D97-AF65-F5344CB8AC3E}">
        <p14:creationId xmlns:p14="http://schemas.microsoft.com/office/powerpoint/2010/main" val="395555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86400" cy="308610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fr-FR" sz="2000" b="0" strike="noStrike" spc="-1" dirty="0">
              <a:latin typeface="Arial"/>
            </a:endParaRPr>
          </a:p>
        </p:txBody>
      </p:sp>
      <p:sp>
        <p:nvSpPr>
          <p:cNvPr id="18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8C13880-0CB2-4C84-BE44-D2D64B474A2A}" type="slidenum">
              <a:rPr lang="fr-FR" sz="1200" b="0" strike="noStrike" spc="-1">
                <a:solidFill>
                  <a:srgbClr val="000000"/>
                </a:solidFill>
                <a:latin typeface="+mn-lt"/>
                <a:ea typeface="+mn-ea"/>
              </a:rPr>
              <a:t>9</a:t>
            </a:fld>
            <a:endParaRPr lang="fr-FR" sz="1200" b="0" strike="noStrike" spc="-1">
              <a:latin typeface="Times New Roman"/>
            </a:endParaRPr>
          </a:p>
        </p:txBody>
      </p:sp>
    </p:spTree>
    <p:extLst>
      <p:ext uri="{BB962C8B-B14F-4D97-AF65-F5344CB8AC3E}">
        <p14:creationId xmlns:p14="http://schemas.microsoft.com/office/powerpoint/2010/main" val="72091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7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7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7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p:nvPr/>
        </p:nvPicPr>
        <p:blipFill>
          <a:blip r:embed="rId14"/>
          <a:stretch/>
        </p:blipFill>
        <p:spPr>
          <a:xfrm>
            <a:off x="0" y="0"/>
            <a:ext cx="12191760" cy="6857640"/>
          </a:xfrm>
          <a:prstGeom prst="rect">
            <a:avLst/>
          </a:prstGeom>
          <a:ln>
            <a:noFill/>
          </a:ln>
        </p:spPr>
      </p:pic>
      <p:sp>
        <p:nvSpPr>
          <p:cNvPr id="7" name="PlaceHolder 1"/>
          <p:cNvSpPr>
            <a:spLocks noGrp="1"/>
          </p:cNvSpPr>
          <p:nvPr>
            <p:ph type="dt"/>
          </p:nvPr>
        </p:nvSpPr>
        <p:spPr>
          <a:xfrm>
            <a:off x="1057320" y="6356520"/>
            <a:ext cx="2742840" cy="364680"/>
          </a:xfrm>
          <a:prstGeom prst="rect">
            <a:avLst/>
          </a:prstGeom>
        </p:spPr>
        <p:txBody>
          <a:bodyPr anchor="ctr">
            <a:noAutofit/>
          </a:bodyPr>
          <a:lstStyle/>
          <a:p>
            <a:pPr>
              <a:lnSpc>
                <a:spcPct val="100000"/>
              </a:lnSpc>
            </a:pPr>
            <a:r>
              <a:rPr lang="fr-FR" sz="1200" b="0" strike="noStrike" spc="-1" smtClean="0">
                <a:solidFill>
                  <a:srgbClr val="000000"/>
                </a:solidFill>
                <a:latin typeface="Arial"/>
              </a:rPr>
              <a:t>27/02/2024</a:t>
            </a:r>
            <a:endParaRPr lang="fr-FR" sz="1200" b="0" strike="noStrike" spc="-1">
              <a:latin typeface="Times New Roman"/>
            </a:endParaRPr>
          </a:p>
        </p:txBody>
      </p:sp>
      <p:sp>
        <p:nvSpPr>
          <p:cNvPr id="2" name="PlaceHolder 2"/>
          <p:cNvSpPr>
            <a:spLocks noGrp="1"/>
          </p:cNvSpPr>
          <p:nvPr>
            <p:ph type="ftr"/>
          </p:nvPr>
        </p:nvSpPr>
        <p:spPr>
          <a:xfrm>
            <a:off x="4038480" y="6356520"/>
            <a:ext cx="4114440" cy="364680"/>
          </a:xfrm>
          <a:prstGeom prst="rect">
            <a:avLst/>
          </a:prstGeom>
        </p:spPr>
        <p:txBody>
          <a:bodyPr anchor="ctr">
            <a:noAutofit/>
          </a:bodyPr>
          <a:lstStyle/>
          <a:p>
            <a:endParaRPr lang="fr-FR" sz="2400" b="0" strike="noStrike" spc="-1">
              <a:latin typeface="Times New Roman"/>
            </a:endParaRPr>
          </a:p>
        </p:txBody>
      </p:sp>
      <p:sp>
        <p:nvSpPr>
          <p:cNvPr id="3"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9BDB2EB3-C060-4599-A288-3E6E0A439766}" type="slidenum">
              <a:rPr lang="fr-FR" sz="1200" b="0" strike="noStrike" spc="-1">
                <a:solidFill>
                  <a:srgbClr val="000000"/>
                </a:solidFill>
                <a:latin typeface="Arial"/>
              </a:rPr>
              <a:t>‹N°›</a:t>
            </a:fld>
            <a:endParaRPr lang="fr-FR" sz="1200" b="0" strike="noStrike" spc="-1">
              <a:latin typeface="Times New Roman"/>
            </a:endParaRPr>
          </a:p>
        </p:txBody>
      </p:sp>
      <p:sp>
        <p:nvSpPr>
          <p:cNvPr id="4"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fr-FR" sz="1800" b="0" strike="noStrike" spc="-1">
                <a:solidFill>
                  <a:srgbClr val="000000"/>
                </a:solidFill>
                <a:latin typeface="Arial"/>
              </a:rPr>
              <a:t>Cliquez pour éditer le format du texte-titre</a:t>
            </a:r>
          </a:p>
        </p:txBody>
      </p:sp>
      <p:sp>
        <p:nvSpPr>
          <p:cNvPr id="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2" name="Picture 2"/>
          <p:cNvPicPr/>
          <p:nvPr/>
        </p:nvPicPr>
        <p:blipFill>
          <a:blip r:embed="rId14"/>
          <a:stretch/>
        </p:blipFill>
        <p:spPr>
          <a:xfrm>
            <a:off x="0" y="0"/>
            <a:ext cx="12191760" cy="6857640"/>
          </a:xfrm>
          <a:prstGeom prst="rect">
            <a:avLst/>
          </a:prstGeom>
          <a:ln>
            <a:noFill/>
          </a:ln>
        </p:spPr>
      </p:pic>
      <p:sp>
        <p:nvSpPr>
          <p:cNvPr id="43" name="PlaceHolder 1"/>
          <p:cNvSpPr>
            <a:spLocks noGrp="1"/>
          </p:cNvSpPr>
          <p:nvPr>
            <p:ph type="dt"/>
          </p:nvPr>
        </p:nvSpPr>
        <p:spPr>
          <a:xfrm>
            <a:off x="1057320" y="6356520"/>
            <a:ext cx="2742840" cy="364680"/>
          </a:xfrm>
          <a:prstGeom prst="rect">
            <a:avLst/>
          </a:prstGeom>
        </p:spPr>
        <p:txBody>
          <a:bodyPr anchor="ctr">
            <a:noAutofit/>
          </a:bodyPr>
          <a:lstStyle/>
          <a:p>
            <a:pPr>
              <a:lnSpc>
                <a:spcPct val="100000"/>
              </a:lnSpc>
            </a:pPr>
            <a:r>
              <a:rPr lang="fr-FR" sz="1200" b="0" strike="noStrike" spc="-1" smtClean="0">
                <a:solidFill>
                  <a:srgbClr val="000000"/>
                </a:solidFill>
                <a:latin typeface="Arial"/>
              </a:rPr>
              <a:t>27/02/2024</a:t>
            </a:r>
            <a:endParaRPr lang="fr-FR" sz="1200" b="0" strike="noStrike" spc="-1">
              <a:latin typeface="Times New Roman"/>
            </a:endParaRPr>
          </a:p>
        </p:txBody>
      </p:sp>
      <p:sp>
        <p:nvSpPr>
          <p:cNvPr id="44" name="PlaceHolder 2"/>
          <p:cNvSpPr>
            <a:spLocks noGrp="1"/>
          </p:cNvSpPr>
          <p:nvPr>
            <p:ph type="ftr"/>
          </p:nvPr>
        </p:nvSpPr>
        <p:spPr>
          <a:xfrm>
            <a:off x="4038480" y="6356520"/>
            <a:ext cx="4114440" cy="364680"/>
          </a:xfrm>
          <a:prstGeom prst="rect">
            <a:avLst/>
          </a:prstGeom>
        </p:spPr>
        <p:txBody>
          <a:bodyPr anchor="ctr">
            <a:noAutofit/>
          </a:bodyPr>
          <a:lstStyle/>
          <a:p>
            <a:endParaRPr lang="fr-FR" sz="2400" b="0" strike="noStrike" spc="-1">
              <a:latin typeface="Times New Roman"/>
            </a:endParaRPr>
          </a:p>
        </p:txBody>
      </p:sp>
      <p:sp>
        <p:nvSpPr>
          <p:cNvPr id="45"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EC307555-108F-499C-AFC1-D909069C5345}" type="slidenum">
              <a:rPr lang="fr-FR" sz="1200" b="0" strike="noStrike" spc="-1">
                <a:solidFill>
                  <a:srgbClr val="000000"/>
                </a:solidFill>
                <a:latin typeface="Arial"/>
              </a:rPr>
              <a:t>‹N°›</a:t>
            </a:fld>
            <a:endParaRPr lang="fr-FR" sz="1200" b="0" strike="noStrike" spc="-1">
              <a:latin typeface="Times New Roman"/>
            </a:endParaRPr>
          </a:p>
        </p:txBody>
      </p:sp>
      <p:pic>
        <p:nvPicPr>
          <p:cNvPr id="46" name="Picture 7"/>
          <p:cNvPicPr/>
          <p:nvPr/>
        </p:nvPicPr>
        <p:blipFill>
          <a:blip r:embed="rId15"/>
          <a:stretch/>
        </p:blipFill>
        <p:spPr>
          <a:xfrm>
            <a:off x="0" y="0"/>
            <a:ext cx="3344400" cy="1009440"/>
          </a:xfrm>
          <a:prstGeom prst="rect">
            <a:avLst/>
          </a:prstGeom>
          <a:ln>
            <a:noFill/>
          </a:ln>
        </p:spPr>
      </p:pic>
      <p:sp>
        <p:nvSpPr>
          <p:cNvPr id="47"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fr-FR" sz="1800" b="0" strike="noStrike" spc="-1">
                <a:solidFill>
                  <a:srgbClr val="000000"/>
                </a:solidFill>
                <a:latin typeface="Arial"/>
              </a:rPr>
              <a:t>Cliquez pour éditer le format du texte-titre</a:t>
            </a:r>
          </a:p>
        </p:txBody>
      </p:sp>
      <p:sp>
        <p:nvSpPr>
          <p:cNvPr id="48"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www.cresshdf.org/wp-content/uploads/2023/10/note-de-conjoncture-2021-v4.pdf"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www.cresshdf.org/wp-content/uploads/2023/10/note-de-conjoncture-2021-v4.pdf"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www.orva.fr/panorama-de-la-vie-associative-2023-2/"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s://www.orva.fr/panorama-de-la-vie-associative-2023-2/"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lemouvementassociatif.org/les-associations-face-a-linflation-les-resultats-de-notre-enquete/"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drive.google.com/file/d/1j_CC0g3a2DMn0_LdxnouAuM0-lHXnTTK/view?usp=sharing"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2"/>
          <p:cNvPicPr/>
          <p:nvPr/>
        </p:nvPicPr>
        <p:blipFill>
          <a:blip r:embed="rId3"/>
          <a:stretch/>
        </p:blipFill>
        <p:spPr>
          <a:xfrm>
            <a:off x="0" y="0"/>
            <a:ext cx="12191760" cy="6857640"/>
          </a:xfrm>
          <a:prstGeom prst="rect">
            <a:avLst/>
          </a:prstGeom>
          <a:ln>
            <a:noFill/>
          </a:ln>
        </p:spPr>
      </p:pic>
      <p:sp>
        <p:nvSpPr>
          <p:cNvPr id="92" name="TextShape 1"/>
          <p:cNvSpPr txBox="1"/>
          <p:nvPr/>
        </p:nvSpPr>
        <p:spPr>
          <a:xfrm>
            <a:off x="1001520" y="2392920"/>
            <a:ext cx="10090800" cy="1159920"/>
          </a:xfrm>
          <a:prstGeom prst="rect">
            <a:avLst/>
          </a:prstGeom>
          <a:noFill/>
          <a:ln>
            <a:noFill/>
          </a:ln>
        </p:spPr>
        <p:txBody>
          <a:bodyPr anchor="ctr">
            <a:normAutofit fontScale="95500" lnSpcReduction="10000"/>
          </a:bodyPr>
          <a:lstStyle/>
          <a:p>
            <a:pPr>
              <a:lnSpc>
                <a:spcPct val="90000"/>
              </a:lnSpc>
            </a:pPr>
            <a:r>
              <a:rPr lang="fr-FR" sz="4500" b="1" strike="noStrike" spc="-1" dirty="0">
                <a:solidFill>
                  <a:srgbClr val="FFFFFF"/>
                </a:solidFill>
                <a:latin typeface="Arial"/>
              </a:rPr>
              <a:t>COMITE STRATEGIQUE REGIONAL </a:t>
            </a:r>
            <a:r>
              <a:rPr lang="fr-FR" sz="4500" b="1" spc="-1" dirty="0" smtClean="0">
                <a:solidFill>
                  <a:srgbClr val="FFFFFF"/>
                </a:solidFill>
                <a:latin typeface="Arial"/>
              </a:rPr>
              <a:t>2024 </a:t>
            </a:r>
            <a:endParaRPr lang="fr-FR" sz="4500" b="0" strike="noStrike" spc="-1" dirty="0">
              <a:solidFill>
                <a:srgbClr val="000000"/>
              </a:solidFill>
              <a:latin typeface="Arial"/>
            </a:endParaRPr>
          </a:p>
        </p:txBody>
      </p:sp>
      <p:sp>
        <p:nvSpPr>
          <p:cNvPr id="93" name="CustomShape 2"/>
          <p:cNvSpPr/>
          <p:nvPr/>
        </p:nvSpPr>
        <p:spPr>
          <a:xfrm>
            <a:off x="1001520" y="4032000"/>
            <a:ext cx="5007600" cy="1991880"/>
          </a:xfrm>
          <a:prstGeom prst="rect">
            <a:avLst/>
          </a:prstGeom>
          <a:noFill/>
          <a:ln>
            <a:noFill/>
          </a:ln>
        </p:spPr>
        <p:style>
          <a:lnRef idx="0">
            <a:scrgbClr r="0" g="0" b="0"/>
          </a:lnRef>
          <a:fillRef idx="0">
            <a:scrgbClr r="0" g="0" b="0"/>
          </a:fillRef>
          <a:effectRef idx="0">
            <a:scrgbClr r="0" g="0" b="0"/>
          </a:effectRef>
          <a:fontRef idx="minor"/>
        </p:style>
      </p:sp>
      <p:sp>
        <p:nvSpPr>
          <p:cNvPr id="94" name="CustomShape 3"/>
          <p:cNvSpPr/>
          <p:nvPr/>
        </p:nvSpPr>
        <p:spPr>
          <a:xfrm>
            <a:off x="1019160" y="3670560"/>
            <a:ext cx="1659240" cy="167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95" name="CustomShape 4"/>
          <p:cNvSpPr/>
          <p:nvPr/>
        </p:nvSpPr>
        <p:spPr>
          <a:xfrm>
            <a:off x="1001520" y="681480"/>
            <a:ext cx="3717000" cy="983160"/>
          </a:xfrm>
          <a:prstGeom prst="rect">
            <a:avLst/>
          </a:prstGeom>
          <a:noFill/>
          <a:ln>
            <a:solidFill>
              <a:schemeClr val="bg1"/>
            </a:solidFill>
          </a:ln>
        </p:spPr>
        <p:style>
          <a:lnRef idx="0">
            <a:scrgbClr r="0" g="0" b="0"/>
          </a:lnRef>
          <a:fillRef idx="0">
            <a:scrgbClr r="0" g="0" b="0"/>
          </a:fillRef>
          <a:effectRef idx="0">
            <a:scrgbClr r="0" g="0" b="0"/>
          </a:effectRef>
          <a:fontRef idx="minor"/>
        </p:style>
        <p:txBody>
          <a:bodyPr anchor="ctr">
            <a:noAutofit/>
          </a:bodyPr>
          <a:lstStyle/>
          <a:p>
            <a:pPr>
              <a:lnSpc>
                <a:spcPct val="100000"/>
              </a:lnSpc>
            </a:pPr>
            <a:r>
              <a:rPr lang="fr-FR" sz="2000" spc="-1" dirty="0" smtClean="0">
                <a:solidFill>
                  <a:srgbClr val="FFFFFF"/>
                </a:solidFill>
                <a:latin typeface="Arial"/>
              </a:rPr>
              <a:t>27</a:t>
            </a:r>
            <a:r>
              <a:rPr lang="fr-FR" sz="2000" b="0" strike="noStrike" spc="-1" dirty="0" smtClean="0">
                <a:solidFill>
                  <a:srgbClr val="FFFFFF"/>
                </a:solidFill>
                <a:latin typeface="Arial"/>
              </a:rPr>
              <a:t>/02/2024</a:t>
            </a:r>
            <a:endParaRPr lang="fr-FR" sz="2000" b="0" strike="noStrike" spc="-1" dirty="0">
              <a:latin typeface="Arial"/>
            </a:endParaRPr>
          </a:p>
          <a:p>
            <a:pPr>
              <a:lnSpc>
                <a:spcPct val="100000"/>
              </a:lnSpc>
            </a:pPr>
            <a:r>
              <a:rPr lang="fr-FR" sz="2000" b="0" strike="noStrike" spc="-1" dirty="0" smtClean="0">
                <a:solidFill>
                  <a:srgbClr val="FFFFFF"/>
                </a:solidFill>
                <a:latin typeface="Arial"/>
              </a:rPr>
              <a:t>14h </a:t>
            </a:r>
            <a:r>
              <a:rPr lang="fr-FR" sz="2000" b="0" strike="noStrike" spc="-1" dirty="0">
                <a:solidFill>
                  <a:srgbClr val="FFFFFF"/>
                </a:solidFill>
                <a:latin typeface="Arial"/>
              </a:rPr>
              <a:t>– </a:t>
            </a:r>
            <a:r>
              <a:rPr lang="fr-FR" sz="2000" b="0" strike="noStrike" spc="-1" dirty="0" smtClean="0">
                <a:solidFill>
                  <a:srgbClr val="FFFFFF"/>
                </a:solidFill>
                <a:latin typeface="Arial"/>
              </a:rPr>
              <a:t>16h10</a:t>
            </a:r>
            <a:endParaRPr lang="fr-FR" sz="2000" b="0" strike="noStrike" spc="-1" dirty="0">
              <a:latin typeface="Arial"/>
            </a:endParaRPr>
          </a:p>
          <a:p>
            <a:pPr>
              <a:lnSpc>
                <a:spcPct val="100000"/>
              </a:lnSpc>
            </a:pPr>
            <a:r>
              <a:rPr lang="fr-FR" sz="2000" b="0" strike="noStrike" spc="-1" dirty="0">
                <a:solidFill>
                  <a:srgbClr val="FFFFFF"/>
                </a:solidFill>
                <a:latin typeface="Arial"/>
              </a:rPr>
              <a:t>Visio-conférence / présentiel</a:t>
            </a:r>
            <a:endParaRPr lang="fr-FR" sz="2000" b="0" strike="noStrike" spc="-1" dirty="0">
              <a:latin typeface="Arial"/>
            </a:endParaRPr>
          </a:p>
        </p:txBody>
      </p:sp>
      <p:sp>
        <p:nvSpPr>
          <p:cNvPr id="97" name="TextShape 6"/>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98" name="TextShape 7"/>
          <p:cNvSpPr txBox="1"/>
          <p:nvPr/>
        </p:nvSpPr>
        <p:spPr>
          <a:xfrm>
            <a:off x="8610480" y="6356520"/>
            <a:ext cx="2742840" cy="364680"/>
          </a:xfrm>
          <a:prstGeom prst="rect">
            <a:avLst/>
          </a:prstGeom>
          <a:noFill/>
          <a:ln>
            <a:noFill/>
          </a:ln>
        </p:spPr>
        <p:txBody>
          <a:bodyPr anchor="ctr">
            <a:noAutofit/>
          </a:bodyPr>
          <a:lstStyle/>
          <a:p>
            <a:pPr algn="r">
              <a:lnSpc>
                <a:spcPct val="100000"/>
              </a:lnSpc>
            </a:pPr>
            <a:fld id="{805A210B-4FC6-4253-925D-B42D7213AC85}" type="slidenum">
              <a:rPr lang="fr-FR" sz="1200" b="0" strike="noStrike" spc="-1">
                <a:solidFill>
                  <a:srgbClr val="000000"/>
                </a:solidFill>
                <a:latin typeface="Arial"/>
              </a:rPr>
              <a:t>1</a:t>
            </a:fld>
            <a:endParaRPr lang="fr-FR" sz="1200" b="0" strike="noStrike" spc="-1" dirty="0">
              <a:latin typeface="Times New Roman"/>
            </a:endParaRPr>
          </a:p>
        </p:txBody>
      </p:sp>
      <p:pic>
        <p:nvPicPr>
          <p:cNvPr id="99" name="Image 4"/>
          <p:cNvPicPr/>
          <p:nvPr/>
        </p:nvPicPr>
        <p:blipFill>
          <a:blip r:embed="rId4"/>
          <a:stretch/>
        </p:blipFill>
        <p:spPr>
          <a:xfrm>
            <a:off x="762120" y="5155920"/>
            <a:ext cx="10761840" cy="1085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10</a:t>
            </a:fld>
            <a:endParaRPr lang="fr-FR" sz="1200" b="0" strike="noStrike" spc="-1" dirty="0">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smtClean="0">
                <a:solidFill>
                  <a:srgbClr val="E84426"/>
                </a:solidFill>
                <a:latin typeface="Arial"/>
              </a:rPr>
              <a:t>Précisions conjoncture régionale</a:t>
            </a:r>
            <a:endParaRPr lang="fr-FR" sz="2400" b="0" strike="noStrike" spc="-1" dirty="0">
              <a:solidFill>
                <a:srgbClr val="000000"/>
              </a:solidFill>
              <a:latin typeface="Arial"/>
            </a:endParaRPr>
          </a:p>
        </p:txBody>
      </p:sp>
      <p:sp>
        <p:nvSpPr>
          <p:cNvPr id="111" name="CustomShape 5"/>
          <p:cNvSpPr/>
          <p:nvPr/>
        </p:nvSpPr>
        <p:spPr>
          <a:xfrm>
            <a:off x="971640" y="2279480"/>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2" name="ZoneTexte 1"/>
          <p:cNvSpPr txBox="1"/>
          <p:nvPr/>
        </p:nvSpPr>
        <p:spPr>
          <a:xfrm>
            <a:off x="851603" y="1829357"/>
            <a:ext cx="10223653" cy="310341"/>
          </a:xfrm>
          <a:prstGeom prst="rect">
            <a:avLst/>
          </a:prstGeom>
          <a:noFill/>
        </p:spPr>
        <p:txBody>
          <a:bodyPr wrap="square" rtlCol="0">
            <a:spAutoFit/>
          </a:bodyPr>
          <a:lstStyle/>
          <a:p>
            <a:pPr marL="285840" indent="-285480">
              <a:lnSpc>
                <a:spcPts val="1681"/>
              </a:lnSpc>
              <a:spcAft>
                <a:spcPts val="601"/>
              </a:spcAft>
              <a:buSzPct val="159982"/>
              <a:buBlip>
                <a:blip r:embed="rId4"/>
              </a:buBlip>
            </a:pPr>
            <a:r>
              <a:rPr lang="fr-FR" spc="-1" dirty="0" smtClean="0">
                <a:solidFill>
                  <a:srgbClr val="000000"/>
                </a:solidFill>
                <a:hlinkClick r:id="rId5"/>
              </a:rPr>
              <a:t> Note de conjoncture 2021 de la CRESS Hauts-de-France </a:t>
            </a:r>
            <a:endParaRPr lang="fr-FR" i="1" spc="-1" dirty="0">
              <a:solidFill>
                <a:srgbClr val="000000"/>
              </a:solidFill>
            </a:endParaRPr>
          </a:p>
        </p:txBody>
      </p:sp>
      <p:pic>
        <p:nvPicPr>
          <p:cNvPr id="5" name="Image 4"/>
          <p:cNvPicPr>
            <a:picLocks noChangeAspect="1"/>
          </p:cNvPicPr>
          <p:nvPr/>
        </p:nvPicPr>
        <p:blipFill>
          <a:blip r:embed="rId6"/>
          <a:stretch>
            <a:fillRect/>
          </a:stretch>
        </p:blipFill>
        <p:spPr>
          <a:xfrm>
            <a:off x="2276537" y="2296461"/>
            <a:ext cx="6563657" cy="3558193"/>
          </a:xfrm>
          <a:prstGeom prst="rect">
            <a:avLst/>
          </a:prstGeom>
        </p:spPr>
      </p:pic>
      <p:sp>
        <p:nvSpPr>
          <p:cNvPr id="15"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Tree>
    <p:extLst>
      <p:ext uri="{BB962C8B-B14F-4D97-AF65-F5344CB8AC3E}">
        <p14:creationId xmlns:p14="http://schemas.microsoft.com/office/powerpoint/2010/main" val="271789516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11</a:t>
            </a:fld>
            <a:endParaRPr lang="fr-FR" sz="1200" b="0" strike="noStrike" spc="-1" dirty="0">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a:solidFill>
                  <a:srgbClr val="E84426"/>
                </a:solidFill>
              </a:rPr>
              <a:t>Précisions conjoncture régionale</a:t>
            </a:r>
            <a:endParaRPr lang="fr-FR" sz="2400" spc="-1" dirty="0">
              <a:solidFill>
                <a:srgbClr val="000000"/>
              </a:solidFill>
            </a:endParaRPr>
          </a:p>
        </p:txBody>
      </p:sp>
      <p:sp>
        <p:nvSpPr>
          <p:cNvPr id="111" name="CustomShape 5"/>
          <p:cNvSpPr/>
          <p:nvPr/>
        </p:nvSpPr>
        <p:spPr>
          <a:xfrm>
            <a:off x="971640" y="2279480"/>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2" name="ZoneTexte 1"/>
          <p:cNvSpPr txBox="1"/>
          <p:nvPr/>
        </p:nvSpPr>
        <p:spPr>
          <a:xfrm>
            <a:off x="851603" y="1829357"/>
            <a:ext cx="5541617" cy="528350"/>
          </a:xfrm>
          <a:prstGeom prst="rect">
            <a:avLst/>
          </a:prstGeom>
          <a:noFill/>
        </p:spPr>
        <p:txBody>
          <a:bodyPr wrap="square" rtlCol="0">
            <a:spAutoFit/>
          </a:bodyPr>
          <a:lstStyle/>
          <a:p>
            <a:pPr marL="285840" indent="-285480">
              <a:lnSpc>
                <a:spcPts val="1681"/>
              </a:lnSpc>
              <a:spcAft>
                <a:spcPts val="601"/>
              </a:spcAft>
              <a:buSzPct val="159982"/>
              <a:buBlip>
                <a:blip r:embed="rId4"/>
              </a:buBlip>
            </a:pPr>
            <a:r>
              <a:rPr lang="fr-FR" spc="-1" dirty="0" smtClean="0">
                <a:solidFill>
                  <a:srgbClr val="000000"/>
                </a:solidFill>
                <a:hlinkClick r:id="rId5"/>
              </a:rPr>
              <a:t> Note de conjoncture 2021 de la CRESS Hauts-de-France </a:t>
            </a:r>
            <a:endParaRPr lang="fr-FR" i="1" spc="-1" dirty="0">
              <a:solidFill>
                <a:srgbClr val="000000"/>
              </a:solidFill>
            </a:endParaRPr>
          </a:p>
        </p:txBody>
      </p:sp>
      <p:pic>
        <p:nvPicPr>
          <p:cNvPr id="3" name="Image 2"/>
          <p:cNvPicPr>
            <a:picLocks noChangeAspect="1"/>
          </p:cNvPicPr>
          <p:nvPr/>
        </p:nvPicPr>
        <p:blipFill rotWithShape="1">
          <a:blip r:embed="rId6"/>
          <a:srcRect t="11440" b="2896"/>
          <a:stretch/>
        </p:blipFill>
        <p:spPr>
          <a:xfrm>
            <a:off x="6229260" y="1829357"/>
            <a:ext cx="5781675" cy="4830418"/>
          </a:xfrm>
          <a:prstGeom prst="rect">
            <a:avLst/>
          </a:prstGeom>
        </p:spPr>
      </p:pic>
      <p:pic>
        <p:nvPicPr>
          <p:cNvPr id="13" name="Image 12"/>
          <p:cNvPicPr>
            <a:picLocks noChangeAspect="1"/>
          </p:cNvPicPr>
          <p:nvPr/>
        </p:nvPicPr>
        <p:blipFill>
          <a:blip r:embed="rId7"/>
          <a:stretch>
            <a:fillRect/>
          </a:stretch>
        </p:blipFill>
        <p:spPr>
          <a:xfrm>
            <a:off x="477078" y="3209086"/>
            <a:ext cx="5448826" cy="2136536"/>
          </a:xfrm>
          <a:prstGeom prst="rect">
            <a:avLst/>
          </a:prstGeom>
        </p:spPr>
      </p:pic>
      <p:sp>
        <p:nvSpPr>
          <p:cNvPr id="14"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Tree>
    <p:extLst>
      <p:ext uri="{BB962C8B-B14F-4D97-AF65-F5344CB8AC3E}">
        <p14:creationId xmlns:p14="http://schemas.microsoft.com/office/powerpoint/2010/main" val="158818469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12</a:t>
            </a:fld>
            <a:endParaRPr lang="fr-FR" sz="1200" b="0" strike="noStrike" spc="-1" dirty="0">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a:solidFill>
                  <a:srgbClr val="E84426"/>
                </a:solidFill>
              </a:rPr>
              <a:t>Précisions conjoncture régionale</a:t>
            </a:r>
            <a:endParaRPr lang="fr-FR" sz="2400" spc="-1" dirty="0">
              <a:solidFill>
                <a:srgbClr val="000000"/>
              </a:solidFill>
            </a:endParaRPr>
          </a:p>
        </p:txBody>
      </p:sp>
      <p:sp>
        <p:nvSpPr>
          <p:cNvPr id="111" name="CustomShape 5"/>
          <p:cNvSpPr/>
          <p:nvPr/>
        </p:nvSpPr>
        <p:spPr>
          <a:xfrm>
            <a:off x="971640" y="2279480"/>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2" name="ZoneTexte 1"/>
          <p:cNvSpPr txBox="1"/>
          <p:nvPr/>
        </p:nvSpPr>
        <p:spPr>
          <a:xfrm>
            <a:off x="851603" y="1826261"/>
            <a:ext cx="10223653" cy="310341"/>
          </a:xfrm>
          <a:prstGeom prst="rect">
            <a:avLst/>
          </a:prstGeom>
          <a:noFill/>
        </p:spPr>
        <p:txBody>
          <a:bodyPr wrap="square" rtlCol="0">
            <a:spAutoFit/>
          </a:bodyPr>
          <a:lstStyle/>
          <a:p>
            <a:pPr marL="285840" indent="-285480">
              <a:lnSpc>
                <a:spcPts val="1681"/>
              </a:lnSpc>
              <a:spcAft>
                <a:spcPts val="601"/>
              </a:spcAft>
              <a:buSzPct val="159982"/>
              <a:buBlip>
                <a:blip r:embed="rId4"/>
              </a:buBlip>
            </a:pPr>
            <a:r>
              <a:rPr lang="fr-FR" spc="-1" dirty="0" smtClean="0">
                <a:solidFill>
                  <a:srgbClr val="000000"/>
                </a:solidFill>
                <a:hlinkClick r:id="rId5"/>
              </a:rPr>
              <a:t> Panorama de la vie associative 2023, ORVA</a:t>
            </a:r>
            <a:endParaRPr lang="fr-FR" i="1" spc="-1" dirty="0">
              <a:solidFill>
                <a:srgbClr val="000000"/>
              </a:solidFill>
            </a:endParaRPr>
          </a:p>
        </p:txBody>
      </p:sp>
      <p:sp>
        <p:nvSpPr>
          <p:cNvPr id="15"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pic>
        <p:nvPicPr>
          <p:cNvPr id="4" name="Image 3"/>
          <p:cNvPicPr>
            <a:picLocks noChangeAspect="1"/>
          </p:cNvPicPr>
          <p:nvPr/>
        </p:nvPicPr>
        <p:blipFill>
          <a:blip r:embed="rId6"/>
          <a:stretch>
            <a:fillRect/>
          </a:stretch>
        </p:blipFill>
        <p:spPr>
          <a:xfrm>
            <a:off x="1966681" y="2190943"/>
            <a:ext cx="7465554" cy="4322556"/>
          </a:xfrm>
          <a:prstGeom prst="rect">
            <a:avLst/>
          </a:prstGeom>
        </p:spPr>
      </p:pic>
    </p:spTree>
    <p:extLst>
      <p:ext uri="{BB962C8B-B14F-4D97-AF65-F5344CB8AC3E}">
        <p14:creationId xmlns:p14="http://schemas.microsoft.com/office/powerpoint/2010/main" val="29485355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13</a:t>
            </a:fld>
            <a:endParaRPr lang="fr-FR" sz="1200" b="0" strike="noStrike" spc="-1" dirty="0">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a:solidFill>
                  <a:srgbClr val="E84426"/>
                </a:solidFill>
              </a:rPr>
              <a:t>Précisions conjoncture régionale</a:t>
            </a:r>
            <a:endParaRPr lang="fr-FR" sz="2400" spc="-1" dirty="0">
              <a:solidFill>
                <a:srgbClr val="000000"/>
              </a:solidFill>
            </a:endParaRPr>
          </a:p>
        </p:txBody>
      </p:sp>
      <p:sp>
        <p:nvSpPr>
          <p:cNvPr id="111" name="CustomShape 5"/>
          <p:cNvSpPr/>
          <p:nvPr/>
        </p:nvSpPr>
        <p:spPr>
          <a:xfrm>
            <a:off x="971640" y="2279480"/>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2" name="ZoneTexte 1"/>
          <p:cNvSpPr txBox="1"/>
          <p:nvPr/>
        </p:nvSpPr>
        <p:spPr>
          <a:xfrm>
            <a:off x="851603" y="1826261"/>
            <a:ext cx="10223653" cy="310341"/>
          </a:xfrm>
          <a:prstGeom prst="rect">
            <a:avLst/>
          </a:prstGeom>
          <a:noFill/>
        </p:spPr>
        <p:txBody>
          <a:bodyPr wrap="square" rtlCol="0">
            <a:spAutoFit/>
          </a:bodyPr>
          <a:lstStyle/>
          <a:p>
            <a:pPr marL="285840" indent="-285480">
              <a:lnSpc>
                <a:spcPts val="1681"/>
              </a:lnSpc>
              <a:spcAft>
                <a:spcPts val="601"/>
              </a:spcAft>
              <a:buSzPct val="159982"/>
              <a:buBlip>
                <a:blip r:embed="rId4"/>
              </a:buBlip>
            </a:pPr>
            <a:r>
              <a:rPr lang="fr-FR" spc="-1" dirty="0" smtClean="0">
                <a:solidFill>
                  <a:srgbClr val="000000"/>
                </a:solidFill>
              </a:rPr>
              <a:t> </a:t>
            </a:r>
            <a:r>
              <a:rPr lang="fr-FR" spc="-1" dirty="0" smtClean="0">
                <a:solidFill>
                  <a:srgbClr val="000000"/>
                </a:solidFill>
                <a:hlinkClick r:id="rId5"/>
              </a:rPr>
              <a:t>Panorama de la vie associative 2023, ORVA</a:t>
            </a:r>
            <a:endParaRPr lang="fr-FR" i="1" spc="-1" dirty="0">
              <a:solidFill>
                <a:srgbClr val="000000"/>
              </a:solidFill>
            </a:endParaRPr>
          </a:p>
        </p:txBody>
      </p:sp>
      <p:sp>
        <p:nvSpPr>
          <p:cNvPr id="15"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pic>
        <p:nvPicPr>
          <p:cNvPr id="3" name="Image 2"/>
          <p:cNvPicPr>
            <a:picLocks noChangeAspect="1"/>
          </p:cNvPicPr>
          <p:nvPr/>
        </p:nvPicPr>
        <p:blipFill>
          <a:blip r:embed="rId6"/>
          <a:stretch>
            <a:fillRect/>
          </a:stretch>
        </p:blipFill>
        <p:spPr>
          <a:xfrm>
            <a:off x="2188429" y="2136602"/>
            <a:ext cx="8365008" cy="4841704"/>
          </a:xfrm>
          <a:prstGeom prst="rect">
            <a:avLst/>
          </a:prstGeom>
        </p:spPr>
      </p:pic>
    </p:spTree>
    <p:extLst>
      <p:ext uri="{BB962C8B-B14F-4D97-AF65-F5344CB8AC3E}">
        <p14:creationId xmlns:p14="http://schemas.microsoft.com/office/powerpoint/2010/main" val="407757080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14</a:t>
            </a:fld>
            <a:endParaRPr lang="fr-FR" sz="1200" b="0" strike="noStrike" spc="-1" dirty="0">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smtClean="0">
                <a:solidFill>
                  <a:srgbClr val="E84426"/>
                </a:solidFill>
                <a:latin typeface="Arial"/>
              </a:rPr>
              <a:t>Etat des lieux du DLA en 2023			</a:t>
            </a:r>
            <a:endParaRPr lang="fr-FR" sz="2400" b="0" strike="noStrike" spc="-1" dirty="0">
              <a:solidFill>
                <a:srgbClr val="000000"/>
              </a:solidFill>
              <a:latin typeface="Arial"/>
            </a:endParaRPr>
          </a:p>
        </p:txBody>
      </p:sp>
      <p:sp>
        <p:nvSpPr>
          <p:cNvPr id="111" name="CustomShape 5"/>
          <p:cNvSpPr/>
          <p:nvPr/>
        </p:nvSpPr>
        <p:spPr>
          <a:xfrm>
            <a:off x="1057320" y="2447640"/>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2" name="ZoneTexte 1"/>
          <p:cNvSpPr txBox="1"/>
          <p:nvPr/>
        </p:nvSpPr>
        <p:spPr>
          <a:xfrm>
            <a:off x="4941540" y="5176694"/>
            <a:ext cx="6583580" cy="253916"/>
          </a:xfrm>
          <a:prstGeom prst="rect">
            <a:avLst/>
          </a:prstGeom>
          <a:noFill/>
        </p:spPr>
        <p:txBody>
          <a:bodyPr wrap="square" rtlCol="0">
            <a:spAutoFit/>
          </a:bodyPr>
          <a:lstStyle/>
          <a:p>
            <a:r>
              <a:rPr lang="fr-FR" sz="1050" i="1" u="sng" dirty="0" smtClean="0"/>
              <a:t>Lecture</a:t>
            </a:r>
            <a:r>
              <a:rPr lang="fr-FR" sz="1050" i="1" dirty="0" smtClean="0"/>
              <a:t> : 29% des structures accompagnées par le DLA pendant en 2023 avaient entre 1 et 9 ETP</a:t>
            </a:r>
            <a:endParaRPr lang="fr-FR" sz="1050" i="1" dirty="0"/>
          </a:p>
        </p:txBody>
      </p:sp>
      <p:sp>
        <p:nvSpPr>
          <p:cNvPr id="12" name="ZoneTexte 11"/>
          <p:cNvSpPr txBox="1"/>
          <p:nvPr/>
        </p:nvSpPr>
        <p:spPr>
          <a:xfrm>
            <a:off x="538290" y="5207929"/>
            <a:ext cx="3819238" cy="415498"/>
          </a:xfrm>
          <a:prstGeom prst="rect">
            <a:avLst/>
          </a:prstGeom>
          <a:noFill/>
        </p:spPr>
        <p:txBody>
          <a:bodyPr wrap="square" rtlCol="0">
            <a:spAutoFit/>
          </a:bodyPr>
          <a:lstStyle/>
          <a:p>
            <a:r>
              <a:rPr lang="fr-FR" sz="1050" i="1" u="sng" dirty="0" smtClean="0"/>
              <a:t>Lecture</a:t>
            </a:r>
            <a:r>
              <a:rPr lang="fr-FR" sz="1050" i="1" dirty="0" smtClean="0"/>
              <a:t> : 258 structures sur les 274 accompagnées en 2023 étaient des associations</a:t>
            </a:r>
            <a:endParaRPr lang="fr-FR" sz="1050" i="1" dirty="0"/>
          </a:p>
        </p:txBody>
      </p:sp>
      <p:graphicFrame>
        <p:nvGraphicFramePr>
          <p:cNvPr id="13" name="Graphique 12"/>
          <p:cNvGraphicFramePr>
            <a:graphicFrameLocks/>
          </p:cNvGraphicFramePr>
          <p:nvPr>
            <p:extLst>
              <p:ext uri="{D42A27DB-BD31-4B8C-83A1-F6EECF244321}">
                <p14:modId xmlns:p14="http://schemas.microsoft.com/office/powerpoint/2010/main" val="1196104445"/>
              </p:ext>
            </p:extLst>
          </p:nvPr>
        </p:nvGraphicFramePr>
        <p:xfrm>
          <a:off x="328680" y="2374221"/>
          <a:ext cx="4238459" cy="2711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p:cNvGraphicFramePr>
            <a:graphicFrameLocks/>
          </p:cNvGraphicFramePr>
          <p:nvPr>
            <p:extLst>
              <p:ext uri="{D42A27DB-BD31-4B8C-83A1-F6EECF244321}">
                <p14:modId xmlns:p14="http://schemas.microsoft.com/office/powerpoint/2010/main" val="474324107"/>
              </p:ext>
            </p:extLst>
          </p:nvPr>
        </p:nvGraphicFramePr>
        <p:xfrm>
          <a:off x="4933122" y="2312981"/>
          <a:ext cx="6420198" cy="3044210"/>
        </p:xfrm>
        <a:graphic>
          <a:graphicData uri="http://schemas.openxmlformats.org/drawingml/2006/chart">
            <c:chart xmlns:c="http://schemas.openxmlformats.org/drawingml/2006/chart" xmlns:r="http://schemas.openxmlformats.org/officeDocument/2006/relationships" r:id="rId5"/>
          </a:graphicData>
        </a:graphic>
      </p:graphicFrame>
      <p:sp>
        <p:nvSpPr>
          <p:cNvPr id="3" name="ZoneTexte 2"/>
          <p:cNvSpPr txBox="1"/>
          <p:nvPr/>
        </p:nvSpPr>
        <p:spPr>
          <a:xfrm>
            <a:off x="560781" y="5602172"/>
            <a:ext cx="3796747" cy="830997"/>
          </a:xfrm>
          <a:prstGeom prst="rect">
            <a:avLst/>
          </a:prstGeom>
          <a:noFill/>
        </p:spPr>
        <p:txBody>
          <a:bodyPr wrap="square" rtlCol="0">
            <a:spAutoFit/>
          </a:bodyPr>
          <a:lstStyle/>
          <a:p>
            <a:pPr marL="285750" indent="-285750">
              <a:buFont typeface="Arial" panose="020B0604020202020204" pitchFamily="34" charset="0"/>
              <a:buChar char="•"/>
            </a:pPr>
            <a:r>
              <a:rPr lang="fr-FR" sz="1200" dirty="0" smtClean="0"/>
              <a:t>95% des structures accompagnées sont des associations</a:t>
            </a:r>
          </a:p>
          <a:p>
            <a:pPr marL="285750" indent="-285750">
              <a:buFont typeface="Arial" panose="020B0604020202020204" pitchFamily="34" charset="0"/>
              <a:buChar char="•"/>
            </a:pPr>
            <a:r>
              <a:rPr lang="fr-FR" sz="1200" dirty="0" smtClean="0"/>
              <a:t>Parmi les structures commerciales de l’ESS, Il y 3 EA, 3 ETTI</a:t>
            </a:r>
            <a:endParaRPr lang="fr-FR" sz="1200" dirty="0"/>
          </a:p>
        </p:txBody>
      </p:sp>
      <p:sp>
        <p:nvSpPr>
          <p:cNvPr id="16"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
        <p:nvSpPr>
          <p:cNvPr id="4" name="ZoneTexte 3"/>
          <p:cNvSpPr txBox="1"/>
          <p:nvPr/>
        </p:nvSpPr>
        <p:spPr>
          <a:xfrm>
            <a:off x="1011456" y="1865227"/>
            <a:ext cx="10341864" cy="338554"/>
          </a:xfrm>
          <a:prstGeom prst="rect">
            <a:avLst/>
          </a:prstGeom>
          <a:noFill/>
          <a:ln>
            <a:solidFill>
              <a:srgbClr val="FFC000"/>
            </a:solidFill>
          </a:ln>
        </p:spPr>
        <p:txBody>
          <a:bodyPr wrap="square" rtlCol="0">
            <a:spAutoFit/>
          </a:bodyPr>
          <a:lstStyle/>
          <a:p>
            <a:r>
              <a:rPr lang="fr-FR" sz="1600" dirty="0" smtClean="0"/>
              <a:t>Attention : les données suivantes sont issues d’une extraction </a:t>
            </a:r>
            <a:r>
              <a:rPr lang="fr-FR" sz="1600" dirty="0" err="1" smtClean="0"/>
              <a:t>Enée</a:t>
            </a:r>
            <a:r>
              <a:rPr lang="fr-FR" sz="1600" dirty="0" smtClean="0"/>
              <a:t> et peuvent être erronées (erreurs de saisies)</a:t>
            </a:r>
            <a:endParaRPr lang="fr-FR" sz="1600" dirty="0"/>
          </a:p>
        </p:txBody>
      </p:sp>
    </p:spTree>
    <p:extLst>
      <p:ext uri="{BB962C8B-B14F-4D97-AF65-F5344CB8AC3E}">
        <p14:creationId xmlns:p14="http://schemas.microsoft.com/office/powerpoint/2010/main" val="386700526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15</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err="1">
                <a:solidFill>
                  <a:srgbClr val="E84426"/>
                </a:solidFill>
              </a:rPr>
              <a:t>Etat</a:t>
            </a:r>
            <a:r>
              <a:rPr lang="fr-FR" sz="2400" b="1" spc="-1" dirty="0">
                <a:solidFill>
                  <a:srgbClr val="E84426"/>
                </a:solidFill>
              </a:rPr>
              <a:t> des lieux du DLA en 2023			</a:t>
            </a:r>
            <a:endParaRPr lang="fr-FR" sz="2400" spc="-1" dirty="0">
              <a:solidFill>
                <a:srgbClr val="000000"/>
              </a:solidFill>
            </a:endParaRPr>
          </a:p>
        </p:txBody>
      </p:sp>
      <p:sp>
        <p:nvSpPr>
          <p:cNvPr id="111" name="CustomShape 5"/>
          <p:cNvSpPr/>
          <p:nvPr/>
        </p:nvSpPr>
        <p:spPr>
          <a:xfrm>
            <a:off x="971640" y="2262959"/>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13714" y="67329"/>
            <a:ext cx="8915040" cy="899280"/>
          </a:xfrm>
          <a:prstGeom prst="rect">
            <a:avLst/>
          </a:prstGeom>
          <a:ln>
            <a:noFill/>
          </a:ln>
        </p:spPr>
      </p:pic>
      <p:sp>
        <p:nvSpPr>
          <p:cNvPr id="10" name="ZoneTexte 9"/>
          <p:cNvSpPr txBox="1"/>
          <p:nvPr/>
        </p:nvSpPr>
        <p:spPr>
          <a:xfrm>
            <a:off x="3213714" y="5841779"/>
            <a:ext cx="7087145" cy="253916"/>
          </a:xfrm>
          <a:prstGeom prst="rect">
            <a:avLst/>
          </a:prstGeom>
          <a:noFill/>
        </p:spPr>
        <p:txBody>
          <a:bodyPr wrap="square" rtlCol="0">
            <a:spAutoFit/>
          </a:bodyPr>
          <a:lstStyle/>
          <a:p>
            <a:r>
              <a:rPr lang="fr-FR" sz="1050" i="1" u="sng" dirty="0" smtClean="0"/>
              <a:t>Lecture</a:t>
            </a:r>
            <a:r>
              <a:rPr lang="fr-FR" sz="1050" i="1" dirty="0" smtClean="0"/>
              <a:t> : 42 structures accompagnées en 2023 étaient des structures  de services aux personnes</a:t>
            </a:r>
            <a:endParaRPr lang="fr-FR" sz="1050" i="1" dirty="0"/>
          </a:p>
        </p:txBody>
      </p:sp>
      <p:graphicFrame>
        <p:nvGraphicFramePr>
          <p:cNvPr id="11" name="Graphique 10"/>
          <p:cNvGraphicFramePr>
            <a:graphicFrameLocks/>
          </p:cNvGraphicFramePr>
          <p:nvPr>
            <p:extLst>
              <p:ext uri="{D42A27DB-BD31-4B8C-83A1-F6EECF244321}">
                <p14:modId xmlns:p14="http://schemas.microsoft.com/office/powerpoint/2010/main" val="3599831483"/>
              </p:ext>
            </p:extLst>
          </p:nvPr>
        </p:nvGraphicFramePr>
        <p:xfrm>
          <a:off x="894522" y="1817281"/>
          <a:ext cx="10326756" cy="409677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
        <p:nvSpPr>
          <p:cNvPr id="13" name="ZoneTexte 12"/>
          <p:cNvSpPr txBox="1"/>
          <p:nvPr/>
        </p:nvSpPr>
        <p:spPr>
          <a:xfrm>
            <a:off x="879414" y="6073239"/>
            <a:ext cx="10341864" cy="338554"/>
          </a:xfrm>
          <a:prstGeom prst="rect">
            <a:avLst/>
          </a:prstGeom>
          <a:noFill/>
          <a:ln>
            <a:solidFill>
              <a:srgbClr val="FFC000"/>
            </a:solidFill>
          </a:ln>
        </p:spPr>
        <p:txBody>
          <a:bodyPr wrap="square" rtlCol="0">
            <a:spAutoFit/>
          </a:bodyPr>
          <a:lstStyle/>
          <a:p>
            <a:r>
              <a:rPr lang="fr-FR" sz="1600" dirty="0" smtClean="0"/>
              <a:t>Attention : les données suivantes sont issues d’une extraction </a:t>
            </a:r>
            <a:r>
              <a:rPr lang="fr-FR" sz="1600" dirty="0" err="1" smtClean="0"/>
              <a:t>Enée</a:t>
            </a:r>
            <a:r>
              <a:rPr lang="fr-FR" sz="1600" dirty="0" smtClean="0"/>
              <a:t> et peuvent être erronées (erreurs de saisies)</a:t>
            </a:r>
            <a:endParaRPr lang="fr-FR" sz="1600" dirty="0"/>
          </a:p>
        </p:txBody>
      </p:sp>
    </p:spTree>
    <p:extLst>
      <p:ext uri="{BB962C8B-B14F-4D97-AF65-F5344CB8AC3E}">
        <p14:creationId xmlns:p14="http://schemas.microsoft.com/office/powerpoint/2010/main" val="185044143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16</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err="1">
                <a:solidFill>
                  <a:srgbClr val="E84426"/>
                </a:solidFill>
              </a:rPr>
              <a:t>Etat</a:t>
            </a:r>
            <a:r>
              <a:rPr lang="fr-FR" sz="2400" b="1" spc="-1" dirty="0">
                <a:solidFill>
                  <a:srgbClr val="E84426"/>
                </a:solidFill>
              </a:rPr>
              <a:t> des lieux du DLA en 2023			</a:t>
            </a:r>
            <a:endParaRPr lang="fr-FR" sz="2400" spc="-1" dirty="0">
              <a:solidFill>
                <a:srgbClr val="000000"/>
              </a:solidFill>
            </a:endParaRPr>
          </a:p>
        </p:txBody>
      </p:sp>
      <p:sp>
        <p:nvSpPr>
          <p:cNvPr id="111" name="CustomShape 5"/>
          <p:cNvSpPr/>
          <p:nvPr/>
        </p:nvSpPr>
        <p:spPr>
          <a:xfrm>
            <a:off x="971640" y="2262959"/>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13714" y="67329"/>
            <a:ext cx="8915040" cy="899280"/>
          </a:xfrm>
          <a:prstGeom prst="rect">
            <a:avLst/>
          </a:prstGeom>
          <a:ln>
            <a:noFill/>
          </a:ln>
        </p:spPr>
      </p:pic>
      <p:sp>
        <p:nvSpPr>
          <p:cNvPr id="11" name="ZoneTexte 10"/>
          <p:cNvSpPr txBox="1"/>
          <p:nvPr/>
        </p:nvSpPr>
        <p:spPr>
          <a:xfrm>
            <a:off x="461175" y="6164553"/>
            <a:ext cx="10177669" cy="253916"/>
          </a:xfrm>
          <a:prstGeom prst="rect">
            <a:avLst/>
          </a:prstGeom>
          <a:noFill/>
        </p:spPr>
        <p:txBody>
          <a:bodyPr wrap="square" rtlCol="0">
            <a:spAutoFit/>
          </a:bodyPr>
          <a:lstStyle/>
          <a:p>
            <a:r>
              <a:rPr lang="fr-FR" sz="1050" i="1" u="sng" dirty="0" smtClean="0"/>
              <a:t>Lecture</a:t>
            </a:r>
            <a:r>
              <a:rPr lang="fr-FR" sz="1050" i="1" dirty="0" smtClean="0"/>
              <a:t> : En 2023, il y a eu 24 structures accompagnées en collectif sur leur projet et stratégie et 44 structures accompagnées sur la même thématique individuellement</a:t>
            </a:r>
            <a:endParaRPr lang="fr-FR" sz="1050" i="1" dirty="0"/>
          </a:p>
        </p:txBody>
      </p:sp>
      <p:graphicFrame>
        <p:nvGraphicFramePr>
          <p:cNvPr id="12" name="Graphique 11"/>
          <p:cNvGraphicFramePr>
            <a:graphicFrameLocks/>
          </p:cNvGraphicFramePr>
          <p:nvPr>
            <p:extLst>
              <p:ext uri="{D42A27DB-BD31-4B8C-83A1-F6EECF244321}">
                <p14:modId xmlns:p14="http://schemas.microsoft.com/office/powerpoint/2010/main" val="3926676095"/>
              </p:ext>
            </p:extLst>
          </p:nvPr>
        </p:nvGraphicFramePr>
        <p:xfrm>
          <a:off x="329766" y="1517547"/>
          <a:ext cx="11023554" cy="470895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
        <p:nvSpPr>
          <p:cNvPr id="14" name="ZoneTexte 13"/>
          <p:cNvSpPr txBox="1"/>
          <p:nvPr/>
        </p:nvSpPr>
        <p:spPr>
          <a:xfrm>
            <a:off x="971640" y="1859396"/>
            <a:ext cx="10341864" cy="338554"/>
          </a:xfrm>
          <a:prstGeom prst="rect">
            <a:avLst/>
          </a:prstGeom>
          <a:noFill/>
          <a:ln>
            <a:solidFill>
              <a:srgbClr val="FFC000"/>
            </a:solidFill>
          </a:ln>
        </p:spPr>
        <p:txBody>
          <a:bodyPr wrap="square" rtlCol="0">
            <a:spAutoFit/>
          </a:bodyPr>
          <a:lstStyle/>
          <a:p>
            <a:r>
              <a:rPr lang="fr-FR" sz="1600" dirty="0" smtClean="0"/>
              <a:t>Attention : les données suivantes sont issues d’une extraction </a:t>
            </a:r>
            <a:r>
              <a:rPr lang="fr-FR" sz="1600" dirty="0" err="1" smtClean="0"/>
              <a:t>Enée</a:t>
            </a:r>
            <a:r>
              <a:rPr lang="fr-FR" sz="1600" dirty="0" smtClean="0"/>
              <a:t> et peuvent être erronées (erreurs de saisies)</a:t>
            </a:r>
            <a:endParaRPr lang="fr-FR" sz="1600" dirty="0"/>
          </a:p>
        </p:txBody>
      </p:sp>
    </p:spTree>
    <p:extLst>
      <p:ext uri="{BB962C8B-B14F-4D97-AF65-F5344CB8AC3E}">
        <p14:creationId xmlns:p14="http://schemas.microsoft.com/office/powerpoint/2010/main" val="105416082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17</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smtClean="0">
                <a:solidFill>
                  <a:srgbClr val="E84426"/>
                </a:solidFill>
                <a:latin typeface="Arial"/>
              </a:rPr>
              <a:t>Etat des lieux du DLA en 2023</a:t>
            </a:r>
            <a:endParaRPr lang="fr-FR" sz="2400" b="0" strike="noStrike" spc="-1" dirty="0">
              <a:solidFill>
                <a:srgbClr val="000000"/>
              </a:solidFill>
              <a:latin typeface="Arial"/>
            </a:endParaRPr>
          </a:p>
        </p:txBody>
      </p:sp>
      <p:sp>
        <p:nvSpPr>
          <p:cNvPr id="111" name="CustomShape 5"/>
          <p:cNvSpPr/>
          <p:nvPr/>
        </p:nvSpPr>
        <p:spPr>
          <a:xfrm>
            <a:off x="904860" y="1817280"/>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spc="-1" dirty="0" smtClean="0">
                <a:latin typeface="Arial"/>
              </a:rPr>
              <a:t> 274 Structures accompagnés entre 2023</a:t>
            </a:r>
            <a:br>
              <a:rPr lang="fr-FR" sz="2000" spc="-1" dirty="0" smtClean="0">
                <a:latin typeface="Arial"/>
              </a:rPr>
            </a:br>
            <a:r>
              <a:rPr lang="fr-FR" sz="2000" spc="-1" dirty="0" smtClean="0">
                <a:latin typeface="Arial"/>
              </a:rPr>
              <a:t/>
            </a:r>
            <a:br>
              <a:rPr lang="fr-FR" sz="2000" spc="-1" dirty="0" smtClean="0">
                <a:latin typeface="Arial"/>
              </a:rPr>
            </a:br>
            <a:r>
              <a:rPr lang="fr-FR" sz="2000" spc="-1" dirty="0" smtClean="0">
                <a:latin typeface="Arial"/>
              </a:rPr>
              <a:t/>
            </a:r>
            <a:br>
              <a:rPr lang="fr-FR" sz="2000" spc="-1" dirty="0" smtClean="0">
                <a:latin typeface="Arial"/>
              </a:rPr>
            </a:b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graphicFrame>
        <p:nvGraphicFramePr>
          <p:cNvPr id="3" name="Tableau 2"/>
          <p:cNvGraphicFramePr>
            <a:graphicFrameLocks noGrp="1"/>
          </p:cNvGraphicFramePr>
          <p:nvPr>
            <p:extLst>
              <p:ext uri="{D42A27DB-BD31-4B8C-83A1-F6EECF244321}">
                <p14:modId xmlns:p14="http://schemas.microsoft.com/office/powerpoint/2010/main" val="1027196927"/>
              </p:ext>
            </p:extLst>
          </p:nvPr>
        </p:nvGraphicFramePr>
        <p:xfrm>
          <a:off x="745540" y="2138298"/>
          <a:ext cx="10020526" cy="3691965"/>
        </p:xfrm>
        <a:graphic>
          <a:graphicData uri="http://schemas.openxmlformats.org/drawingml/2006/table">
            <a:tbl>
              <a:tblPr/>
              <a:tblGrid>
                <a:gridCol w="3466224"/>
                <a:gridCol w="2388476"/>
                <a:gridCol w="2387600"/>
                <a:gridCol w="1778226"/>
              </a:tblGrid>
              <a:tr h="383391">
                <a:tc>
                  <a:txBody>
                    <a:bodyPr/>
                    <a:lstStyle/>
                    <a:p>
                      <a:pPr algn="l" fontAlgn="t"/>
                      <a:r>
                        <a:rPr lang="fr-FR" sz="1200" b="0" i="0" u="none" strike="noStrike" dirty="0">
                          <a:solidFill>
                            <a:srgbClr val="000000"/>
                          </a:solidFill>
                          <a:effectLst/>
                          <a:latin typeface="ARIAL" panose="020B0604020202020204" pitchFamily="34" charset="0"/>
                        </a:rPr>
                        <a:t>Sous-Thématique 1</a:t>
                      </a:r>
                    </a:p>
                  </a:txBody>
                  <a:tcPr marL="5668" marR="5668" marT="5668"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BABAB"/>
                      </a:solidFill>
                      <a:prstDash val="solid"/>
                      <a:round/>
                      <a:headEnd type="none" w="med" len="med"/>
                      <a:tailEnd type="none" w="med" len="med"/>
                    </a:lnB>
                  </a:tcPr>
                </a:tc>
                <a:tc>
                  <a:txBody>
                    <a:bodyPr/>
                    <a:lstStyle/>
                    <a:p>
                      <a:pPr algn="l" fontAlgn="t"/>
                      <a:r>
                        <a:rPr lang="fr-FR" sz="1200" b="0" i="0" u="none" strike="noStrike" dirty="0">
                          <a:solidFill>
                            <a:srgbClr val="000000"/>
                          </a:solidFill>
                          <a:effectLst/>
                          <a:latin typeface="ARIAL" panose="020B0604020202020204" pitchFamily="34" charset="0"/>
                        </a:rPr>
                        <a:t> </a:t>
                      </a:r>
                      <a:r>
                        <a:rPr lang="fr-FR" sz="1200" b="0" i="0" u="none" strike="noStrike" dirty="0" smtClean="0">
                          <a:solidFill>
                            <a:srgbClr val="000000"/>
                          </a:solidFill>
                          <a:effectLst/>
                          <a:latin typeface="ARIAL" panose="020B0604020202020204" pitchFamily="34" charset="0"/>
                        </a:rPr>
                        <a:t>Prestation</a:t>
                      </a:r>
                      <a:r>
                        <a:rPr lang="fr-FR" sz="1200" b="0" i="0" u="none" strike="noStrike" baseline="0" dirty="0" smtClean="0">
                          <a:solidFill>
                            <a:srgbClr val="000000"/>
                          </a:solidFill>
                          <a:effectLst/>
                          <a:latin typeface="ARIAL" panose="020B0604020202020204" pitchFamily="34" charset="0"/>
                        </a:rPr>
                        <a:t> conseil collectif (en €)</a:t>
                      </a:r>
                    </a:p>
                    <a:p>
                      <a:pPr algn="l" fontAlgn="t"/>
                      <a:r>
                        <a:rPr lang="fr-FR" sz="1200" b="0" i="0" u="none" strike="noStrike" baseline="0" dirty="0" smtClean="0">
                          <a:solidFill>
                            <a:srgbClr val="000000"/>
                          </a:solidFill>
                          <a:effectLst/>
                          <a:latin typeface="ARIAL" panose="020B0604020202020204" pitchFamily="34" charset="0"/>
                        </a:rPr>
                        <a:t>158 structures accompagnées</a:t>
                      </a:r>
                      <a:endParaRPr lang="fr-FR" sz="1200" b="0" i="0" u="none" strike="noStrike" dirty="0">
                        <a:solidFill>
                          <a:srgbClr val="000000"/>
                        </a:solidFill>
                        <a:effectLst/>
                        <a:latin typeface="ARIAL" panose="020B0604020202020204" pitchFamily="34" charset="0"/>
                      </a:endParaRPr>
                    </a:p>
                  </a:txBody>
                  <a:tcPr marL="5668" marR="5668" marT="5668" marB="0">
                    <a:lnL w="6350" cap="flat" cmpd="sng" algn="ctr">
                      <a:solidFill>
                        <a:srgbClr val="ABABAB"/>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ABABAB"/>
                      </a:solidFill>
                      <a:prstDash val="solid"/>
                      <a:round/>
                      <a:headEnd type="none" w="med" len="med"/>
                      <a:tailEnd type="none" w="med" len="med"/>
                    </a:lnB>
                  </a:tcPr>
                </a:tc>
                <a:tc>
                  <a:txBody>
                    <a:bodyPr/>
                    <a:lstStyle/>
                    <a:p>
                      <a:pPr algn="l" fontAlgn="t"/>
                      <a:r>
                        <a:rPr lang="fr-FR" sz="1200" b="0" i="0" u="none" strike="noStrike" dirty="0" smtClean="0">
                          <a:solidFill>
                            <a:srgbClr val="000000"/>
                          </a:solidFill>
                          <a:effectLst/>
                          <a:latin typeface="ARIAL" panose="020B0604020202020204" pitchFamily="34" charset="0"/>
                        </a:rPr>
                        <a:t> Prestation conseil individuel (en €) 116 structures accompagnées</a:t>
                      </a:r>
                      <a:endParaRPr lang="fr-FR" sz="1200" b="0" i="0" u="none" strike="noStrike" dirty="0">
                        <a:solidFill>
                          <a:srgbClr val="000000"/>
                        </a:solidFill>
                        <a:effectLst/>
                        <a:latin typeface="ARIAL" panose="020B0604020202020204" pitchFamily="34" charset="0"/>
                      </a:endParaRPr>
                    </a:p>
                  </a:txBody>
                  <a:tcPr marL="5668" marR="5668" marT="5668" marB="0">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ABABAB"/>
                      </a:solidFill>
                      <a:prstDash val="solid"/>
                      <a:round/>
                      <a:headEnd type="none" w="med" len="med"/>
                      <a:tailEnd type="none" w="med" len="med"/>
                    </a:lnB>
                  </a:tcPr>
                </a:tc>
                <a:tc>
                  <a:txBody>
                    <a:bodyPr/>
                    <a:lstStyle/>
                    <a:p>
                      <a:pPr algn="l" fontAlgn="t"/>
                      <a:r>
                        <a:rPr lang="fr-FR" sz="1200" b="0" i="0" u="none" strike="noStrike" dirty="0">
                          <a:solidFill>
                            <a:srgbClr val="000000"/>
                          </a:solidFill>
                          <a:effectLst/>
                          <a:latin typeface="ARIAL" panose="020B0604020202020204" pitchFamily="34" charset="0"/>
                        </a:rPr>
                        <a:t> </a:t>
                      </a:r>
                      <a:r>
                        <a:rPr lang="fr-FR" sz="1200" b="0" i="0" u="none" strike="noStrike" dirty="0" smtClean="0">
                          <a:solidFill>
                            <a:srgbClr val="000000"/>
                          </a:solidFill>
                          <a:effectLst/>
                          <a:latin typeface="ARIAL" panose="020B0604020202020204" pitchFamily="34" charset="0"/>
                        </a:rPr>
                        <a:t>Prestation conseil</a:t>
                      </a:r>
                      <a:r>
                        <a:rPr lang="fr-FR" sz="1200" b="0" i="0" u="none" strike="noStrike" baseline="0" dirty="0" smtClean="0">
                          <a:solidFill>
                            <a:srgbClr val="000000"/>
                          </a:solidFill>
                          <a:effectLst/>
                          <a:latin typeface="ARIAL" panose="020B0604020202020204" pitchFamily="34" charset="0"/>
                        </a:rPr>
                        <a:t> total (en €)</a:t>
                      </a:r>
                      <a:endParaRPr lang="fr-FR" sz="1200" b="0" i="0" u="none" strike="noStrike" dirty="0">
                        <a:solidFill>
                          <a:srgbClr val="000000"/>
                        </a:solidFill>
                        <a:effectLst/>
                        <a:latin typeface="ARIAL" panose="020B0604020202020204" pitchFamily="34" charset="0"/>
                      </a:endParaRPr>
                    </a:p>
                  </a:txBody>
                  <a:tcPr marL="5668" marR="5668" marT="5668"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BABAB"/>
                      </a:solidFill>
                      <a:prstDash val="solid"/>
                      <a:round/>
                      <a:headEnd type="none" w="med" len="med"/>
                      <a:tailEnd type="none" w="med" len="med"/>
                    </a:lnB>
                  </a:tcPr>
                </a:tc>
              </a:tr>
              <a:tr h="194622">
                <a:tc>
                  <a:txBody>
                    <a:bodyPr/>
                    <a:lstStyle/>
                    <a:p>
                      <a:pPr algn="l" fontAlgn="t"/>
                      <a:r>
                        <a:rPr lang="fr-FR" sz="1000" b="1" i="0" u="none" strike="noStrike" dirty="0">
                          <a:solidFill>
                            <a:srgbClr val="000000"/>
                          </a:solidFill>
                          <a:effectLst/>
                          <a:latin typeface="ARIAL" panose="020B0604020202020204" pitchFamily="34" charset="0"/>
                        </a:rPr>
                        <a:t>1.1 Projet et stratégie</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FFC000"/>
                    </a:solidFill>
                  </a:tcPr>
                </a:tc>
                <a:tc>
                  <a:txBody>
                    <a:bodyPr/>
                    <a:lstStyle/>
                    <a:p>
                      <a:pPr algn="l" fontAlgn="t"/>
                      <a:r>
                        <a:rPr lang="fr-FR" sz="1000" b="1" i="0" u="none" strike="noStrike" dirty="0">
                          <a:solidFill>
                            <a:srgbClr val="000000"/>
                          </a:solidFill>
                          <a:effectLst/>
                          <a:latin typeface="ARIAL" panose="020B0604020202020204" pitchFamily="34" charset="0"/>
                        </a:rPr>
                        <a:t>                    80 528 € </a:t>
                      </a:r>
                    </a:p>
                  </a:txBody>
                  <a:tcPr marL="6350" marR="6350" marT="6350" marB="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a:noFill/>
                    </a:lnB>
                    <a:solidFill>
                      <a:srgbClr val="FFC000"/>
                    </a:solidFill>
                  </a:tcPr>
                </a:tc>
                <a:tc>
                  <a:txBody>
                    <a:bodyPr/>
                    <a:lstStyle/>
                    <a:p>
                      <a:pPr algn="l" fontAlgn="t"/>
                      <a:r>
                        <a:rPr lang="fr-FR" sz="1000" b="1" i="0" u="none" strike="noStrike" dirty="0">
                          <a:solidFill>
                            <a:srgbClr val="000000"/>
                          </a:solidFill>
                          <a:effectLst/>
                          <a:latin typeface="ARIAL" panose="020B0604020202020204" pitchFamily="34" charset="0"/>
                        </a:rPr>
                        <a:t>                  220 803 € </a:t>
                      </a:r>
                    </a:p>
                  </a:txBody>
                  <a:tcPr marL="6350" marR="6350" marT="6350" marB="0">
                    <a:lnL w="6350" cap="flat" cmpd="sng" algn="ctr">
                      <a:no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a:noFill/>
                    </a:lnB>
                    <a:solidFill>
                      <a:srgbClr val="FFC000"/>
                    </a:solidFill>
                  </a:tcPr>
                </a:tc>
                <a:tc>
                  <a:txBody>
                    <a:bodyPr/>
                    <a:lstStyle/>
                    <a:p>
                      <a:pPr algn="l" fontAlgn="t"/>
                      <a:r>
                        <a:rPr lang="fr-FR" sz="1000" b="1" i="0" u="none" strike="noStrike" dirty="0">
                          <a:solidFill>
                            <a:srgbClr val="000000"/>
                          </a:solidFill>
                          <a:effectLst/>
                          <a:latin typeface="ARIAL" panose="020B0604020202020204" pitchFamily="34" charset="0"/>
                        </a:rPr>
                        <a:t>         301 331 €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FFC000"/>
                    </a:solidFill>
                  </a:tcPr>
                </a:tc>
              </a:tr>
              <a:tr h="194622">
                <a:tc>
                  <a:txBody>
                    <a:bodyPr/>
                    <a:lstStyle/>
                    <a:p>
                      <a:pPr algn="l" fontAlgn="t"/>
                      <a:r>
                        <a:rPr lang="fr-FR" sz="1000" b="0" i="0" u="none" strike="noStrike" dirty="0">
                          <a:solidFill>
                            <a:srgbClr val="000000"/>
                          </a:solidFill>
                          <a:effectLst/>
                          <a:latin typeface="ARIAL" panose="020B0604020202020204" pitchFamily="34" charset="0"/>
                        </a:rPr>
                        <a:t>1.2 Gouvernance</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tcPr>
                </a:tc>
                <a:tc>
                  <a:txBody>
                    <a:bodyPr/>
                    <a:lstStyle/>
                    <a:p>
                      <a:pPr algn="l" fontAlgn="t"/>
                      <a:r>
                        <a:rPr lang="fr-FR" sz="1000" b="0" i="0" u="none" strike="noStrike" dirty="0">
                          <a:solidFill>
                            <a:srgbClr val="000000"/>
                          </a:solidFill>
                          <a:effectLst/>
                          <a:latin typeface="ARIAL" panose="020B0604020202020204" pitchFamily="34" charset="0"/>
                        </a:rPr>
                        <a:t> </a:t>
                      </a:r>
                    </a:p>
                  </a:txBody>
                  <a:tcPr marL="6350" marR="6350" marT="6350" marB="0">
                    <a:lnL w="6350" cap="flat" cmpd="sng" algn="ctr">
                      <a:solidFill>
                        <a:srgbClr val="ABABAB"/>
                      </a:solidFill>
                      <a:prstDash val="solid"/>
                      <a:round/>
                      <a:headEnd type="none" w="med" len="med"/>
                      <a:tailEnd type="none" w="med" len="med"/>
                    </a:lnL>
                    <a:lnR>
                      <a:noFill/>
                    </a:lnR>
                    <a:lnT>
                      <a:noFill/>
                    </a:lnT>
                    <a:lnB>
                      <a:noFill/>
                    </a:lnB>
                  </a:tcPr>
                </a:tc>
                <a:tc>
                  <a:txBody>
                    <a:bodyPr/>
                    <a:lstStyle/>
                    <a:p>
                      <a:pPr algn="l" fontAlgn="t"/>
                      <a:r>
                        <a:rPr lang="fr-FR" sz="1000" b="0" i="0" u="none" strike="noStrike" dirty="0">
                          <a:solidFill>
                            <a:srgbClr val="000000"/>
                          </a:solidFill>
                          <a:effectLst/>
                          <a:latin typeface="ARIAL" panose="020B0604020202020204" pitchFamily="34" charset="0"/>
                        </a:rPr>
                        <a:t>                    12 000 € </a:t>
                      </a:r>
                    </a:p>
                  </a:txBody>
                  <a:tcPr marL="6350" marR="6350" marT="6350" marB="0">
                    <a:lnL w="6350" cap="flat" cmpd="sng" algn="ctr">
                      <a:noFill/>
                      <a:prstDash val="solid"/>
                      <a:round/>
                      <a:headEnd type="none" w="med" len="med"/>
                      <a:tailEnd type="none" w="med" len="med"/>
                    </a:lnL>
                    <a:lnR>
                      <a:noFill/>
                    </a:lnR>
                    <a:lnT>
                      <a:noFill/>
                    </a:lnT>
                    <a:lnB>
                      <a:noFill/>
                    </a:lnB>
                  </a:tcPr>
                </a:tc>
                <a:tc>
                  <a:txBody>
                    <a:bodyPr/>
                    <a:lstStyle/>
                    <a:p>
                      <a:pPr algn="l" fontAlgn="t"/>
                      <a:r>
                        <a:rPr lang="fr-FR" sz="1000" b="0" i="0" u="none" strike="noStrike" dirty="0">
                          <a:solidFill>
                            <a:srgbClr val="000000"/>
                          </a:solidFill>
                          <a:effectLst/>
                          <a:latin typeface="ARIAL" panose="020B0604020202020204" pitchFamily="34" charset="0"/>
                        </a:rPr>
                        <a:t>           12 000 €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94622">
                <a:tc>
                  <a:txBody>
                    <a:bodyPr/>
                    <a:lstStyle/>
                    <a:p>
                      <a:pPr algn="l" fontAlgn="t"/>
                      <a:r>
                        <a:rPr lang="fr-FR" sz="1000" b="0" i="0" u="none" strike="noStrike">
                          <a:solidFill>
                            <a:srgbClr val="000000"/>
                          </a:solidFill>
                          <a:effectLst/>
                          <a:latin typeface="ARIAL" panose="020B0604020202020204" pitchFamily="34" charset="0"/>
                        </a:rPr>
                        <a:t>1.4 Création, émergence d'une activité</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30 000 € </a:t>
                      </a:r>
                    </a:p>
                  </a:txBody>
                  <a:tcPr marL="6350" marR="6350" marT="6350" marB="0">
                    <a:lnL w="6350" cap="flat" cmpd="sng" algn="ctr">
                      <a:solidFill>
                        <a:srgbClr val="ABABAB"/>
                      </a:solidFill>
                      <a:prstDash val="solid"/>
                      <a:round/>
                      <a:headEnd type="none" w="med" len="med"/>
                      <a:tailEnd type="none" w="med" len="med"/>
                    </a:lnL>
                    <a:lnR>
                      <a:noFill/>
                    </a:lnR>
                    <a:lnT>
                      <a:noFill/>
                    </a:lnT>
                    <a:lnB>
                      <a:noFill/>
                    </a:lnB>
                  </a:tcPr>
                </a:tc>
                <a:tc>
                  <a:txBody>
                    <a:bodyPr/>
                    <a:lstStyle/>
                    <a:p>
                      <a:pPr algn="l" fontAlgn="t"/>
                      <a:r>
                        <a:rPr lang="fr-FR" sz="1000" b="1" i="0" u="none" strike="noStrike" dirty="0">
                          <a:solidFill>
                            <a:srgbClr val="000000"/>
                          </a:solidFill>
                          <a:effectLst/>
                          <a:latin typeface="ARIAL" panose="020B0604020202020204" pitchFamily="34" charset="0"/>
                        </a:rPr>
                        <a:t>                    46 550 € </a:t>
                      </a:r>
                    </a:p>
                  </a:txBody>
                  <a:tcPr marL="6350" marR="6350" marT="6350" marB="0">
                    <a:lnL w="6350" cap="flat" cmpd="sng" algn="ctr">
                      <a:noFill/>
                      <a:prstDash val="solid"/>
                      <a:round/>
                      <a:headEnd type="none" w="med" len="med"/>
                      <a:tailEnd type="none" w="med" len="med"/>
                    </a:lnL>
                    <a:lnR>
                      <a:noFill/>
                    </a:lnR>
                    <a:lnT>
                      <a:noFill/>
                    </a:lnT>
                    <a:lnB>
                      <a:noFill/>
                    </a:lnB>
                    <a:solidFill>
                      <a:srgbClr val="FFC000"/>
                    </a:solidFill>
                  </a:tcPr>
                </a:tc>
                <a:tc>
                  <a:txBody>
                    <a:bodyPr/>
                    <a:lstStyle/>
                    <a:p>
                      <a:pPr algn="l" fontAlgn="t"/>
                      <a:r>
                        <a:rPr lang="fr-FR" sz="1000" b="0" i="0" u="none" strike="noStrike" dirty="0">
                          <a:solidFill>
                            <a:srgbClr val="000000"/>
                          </a:solidFill>
                          <a:effectLst/>
                          <a:latin typeface="ARIAL" panose="020B0604020202020204" pitchFamily="34" charset="0"/>
                        </a:rPr>
                        <a:t>           76 550 €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94622">
                <a:tc>
                  <a:txBody>
                    <a:bodyPr/>
                    <a:lstStyle/>
                    <a:p>
                      <a:pPr algn="l" fontAlgn="t"/>
                      <a:r>
                        <a:rPr lang="fr-FR" sz="1000" b="0" i="0" u="none" strike="noStrike">
                          <a:solidFill>
                            <a:srgbClr val="000000"/>
                          </a:solidFill>
                          <a:effectLst/>
                          <a:latin typeface="ARIAL" panose="020B0604020202020204" pitchFamily="34" charset="0"/>
                        </a:rPr>
                        <a:t>2.1 Fonction employeur</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noFill/>
                  </a:tcPr>
                </a:tc>
                <a:tc>
                  <a:txBody>
                    <a:bodyPr/>
                    <a:lstStyle/>
                    <a:p>
                      <a:pPr algn="l" fontAlgn="t"/>
                      <a:r>
                        <a:rPr lang="fr-FR" sz="1000" b="1" i="0" u="none" strike="noStrike" dirty="0">
                          <a:solidFill>
                            <a:srgbClr val="000000"/>
                          </a:solidFill>
                          <a:effectLst/>
                          <a:latin typeface="ARIAL" panose="020B0604020202020204" pitchFamily="34" charset="0"/>
                        </a:rPr>
                        <a:t>                  183 720 € </a:t>
                      </a:r>
                    </a:p>
                  </a:txBody>
                  <a:tcPr marL="6350" marR="6350" marT="6350" marB="0">
                    <a:lnL w="6350" cap="flat" cmpd="sng" algn="ctr">
                      <a:solidFill>
                        <a:srgbClr val="ABABAB"/>
                      </a:solidFill>
                      <a:prstDash val="solid"/>
                      <a:round/>
                      <a:headEnd type="none" w="med" len="med"/>
                      <a:tailEnd type="none" w="med" len="med"/>
                    </a:lnL>
                    <a:lnR>
                      <a:noFill/>
                    </a:lnR>
                    <a:lnT>
                      <a:noFill/>
                    </a:lnT>
                    <a:lnB>
                      <a:noFill/>
                    </a:lnB>
                    <a:solidFill>
                      <a:srgbClr val="FFC000"/>
                    </a:solidFill>
                  </a:tcPr>
                </a:tc>
                <a:tc>
                  <a:txBody>
                    <a:bodyPr/>
                    <a:lstStyle/>
                    <a:p>
                      <a:pPr algn="l" fontAlgn="t"/>
                      <a:r>
                        <a:rPr lang="fr-FR" sz="1000" b="0" i="0" u="none" strike="noStrike">
                          <a:solidFill>
                            <a:srgbClr val="000000"/>
                          </a:solidFill>
                          <a:effectLst/>
                          <a:latin typeface="ARIAL" panose="020B0604020202020204" pitchFamily="34" charset="0"/>
                        </a:rPr>
                        <a:t>                      3 000 € </a:t>
                      </a:r>
                    </a:p>
                  </a:txBody>
                  <a:tcPr marL="6350" marR="6350" marT="6350" marB="0">
                    <a:lnL w="6350" cap="flat" cmpd="sng" algn="ctr">
                      <a:noFill/>
                      <a:prstDash val="solid"/>
                      <a:round/>
                      <a:headEnd type="none" w="med" len="med"/>
                      <a:tailEnd type="none" w="med" len="med"/>
                    </a:lnL>
                    <a:lnR>
                      <a:noFill/>
                    </a:lnR>
                    <a:lnT>
                      <a:noFill/>
                    </a:lnT>
                    <a:lnB>
                      <a:noFill/>
                    </a:lnB>
                  </a:tcPr>
                </a:tc>
                <a:tc>
                  <a:txBody>
                    <a:bodyPr/>
                    <a:lstStyle/>
                    <a:p>
                      <a:pPr algn="l" fontAlgn="t"/>
                      <a:r>
                        <a:rPr lang="fr-FR" sz="1000" b="1" i="0" u="none" strike="noStrike" dirty="0">
                          <a:solidFill>
                            <a:srgbClr val="000000"/>
                          </a:solidFill>
                          <a:effectLst/>
                          <a:latin typeface="ARIAL" panose="020B0604020202020204" pitchFamily="34" charset="0"/>
                        </a:rPr>
                        <a:t>         186 720 €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000"/>
                    </a:solidFill>
                  </a:tcPr>
                </a:tc>
              </a:tr>
              <a:tr h="194622">
                <a:tc>
                  <a:txBody>
                    <a:bodyPr/>
                    <a:lstStyle/>
                    <a:p>
                      <a:pPr algn="l" fontAlgn="t"/>
                      <a:r>
                        <a:rPr lang="fr-FR" sz="1000" b="0" i="0" u="none" strike="noStrike">
                          <a:solidFill>
                            <a:srgbClr val="000000"/>
                          </a:solidFill>
                          <a:effectLst/>
                          <a:latin typeface="ARIAL" panose="020B0604020202020204" pitchFamily="34" charset="0"/>
                        </a:rPr>
                        <a:t>2.2 Organisation interne</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noFill/>
                  </a:tcPr>
                </a:tc>
                <a:tc>
                  <a:txBody>
                    <a:bodyPr/>
                    <a:lstStyle/>
                    <a:p>
                      <a:pPr algn="l" fontAlgn="t"/>
                      <a:r>
                        <a:rPr lang="fr-FR" sz="1000" b="0" i="0" u="none" strike="noStrike">
                          <a:solidFill>
                            <a:srgbClr val="000000"/>
                          </a:solidFill>
                          <a:effectLst/>
                          <a:latin typeface="ARIAL" panose="020B0604020202020204" pitchFamily="34" charset="0"/>
                        </a:rPr>
                        <a:t>                      8 000 € </a:t>
                      </a:r>
                    </a:p>
                  </a:txBody>
                  <a:tcPr marL="6350" marR="6350" marT="6350" marB="0">
                    <a:lnL w="6350" cap="flat" cmpd="sng" algn="ctr">
                      <a:solidFill>
                        <a:srgbClr val="ABABAB"/>
                      </a:solidFill>
                      <a:prstDash val="solid"/>
                      <a:round/>
                      <a:headEnd type="none" w="med" len="med"/>
                      <a:tailEnd type="none" w="med" len="med"/>
                    </a:lnL>
                    <a:lnR>
                      <a:noFill/>
                    </a:lnR>
                    <a:lnT>
                      <a:noFill/>
                    </a:lnT>
                    <a:lnB>
                      <a:noFill/>
                    </a:lnB>
                    <a:noFill/>
                  </a:tcPr>
                </a:tc>
                <a:tc>
                  <a:txBody>
                    <a:bodyPr/>
                    <a:lstStyle/>
                    <a:p>
                      <a:pPr algn="l" fontAlgn="t"/>
                      <a:r>
                        <a:rPr lang="fr-FR" sz="1000" b="1" i="0" u="none" strike="noStrike" dirty="0">
                          <a:solidFill>
                            <a:srgbClr val="000000"/>
                          </a:solidFill>
                          <a:effectLst/>
                          <a:latin typeface="ARIAL" panose="020B0604020202020204" pitchFamily="34" charset="0"/>
                        </a:rPr>
                        <a:t>                    60 240 € </a:t>
                      </a:r>
                    </a:p>
                  </a:txBody>
                  <a:tcPr marL="6350" marR="6350" marT="6350" marB="0">
                    <a:lnL w="6350" cap="flat" cmpd="sng" algn="ctr">
                      <a:noFill/>
                      <a:prstDash val="solid"/>
                      <a:round/>
                      <a:headEnd type="none" w="med" len="med"/>
                      <a:tailEnd type="none" w="med" len="med"/>
                    </a:lnL>
                    <a:lnR>
                      <a:noFill/>
                    </a:lnR>
                    <a:lnT>
                      <a:noFill/>
                    </a:lnT>
                    <a:lnB>
                      <a:noFill/>
                    </a:lnB>
                    <a:solidFill>
                      <a:srgbClr val="FFC000"/>
                    </a:solidFill>
                  </a:tcPr>
                </a:tc>
                <a:tc>
                  <a:txBody>
                    <a:bodyPr/>
                    <a:lstStyle/>
                    <a:p>
                      <a:pPr algn="l" fontAlgn="t"/>
                      <a:r>
                        <a:rPr lang="fr-FR" sz="1000" b="0" i="0" u="none" strike="noStrike">
                          <a:solidFill>
                            <a:srgbClr val="000000"/>
                          </a:solidFill>
                          <a:effectLst/>
                          <a:latin typeface="ARIAL" panose="020B0604020202020204" pitchFamily="34" charset="0"/>
                        </a:rPr>
                        <a:t>           68 240 €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r>
              <a:tr h="194622">
                <a:tc>
                  <a:txBody>
                    <a:bodyPr/>
                    <a:lstStyle/>
                    <a:p>
                      <a:pPr algn="l" fontAlgn="t"/>
                      <a:r>
                        <a:rPr lang="fr-FR" sz="1000" b="0" i="0" u="none" strike="noStrike">
                          <a:solidFill>
                            <a:srgbClr val="000000"/>
                          </a:solidFill>
                          <a:effectLst/>
                          <a:latin typeface="ARIAL" panose="020B0604020202020204" pitchFamily="34" charset="0"/>
                        </a:rPr>
                        <a:t>2.3 Gestion et développement des compétences</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a:t>
                      </a:r>
                    </a:p>
                  </a:txBody>
                  <a:tcPr marL="6350" marR="6350" marT="6350" marB="0">
                    <a:lnL w="6350" cap="flat" cmpd="sng" algn="ctr">
                      <a:solidFill>
                        <a:srgbClr val="ABABAB"/>
                      </a:solidFill>
                      <a:prstDash val="solid"/>
                      <a:round/>
                      <a:headEnd type="none" w="med" len="med"/>
                      <a:tailEnd type="none" w="med" len="med"/>
                    </a:lnL>
                    <a:lnR>
                      <a:noFill/>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5 000 € </a:t>
                      </a:r>
                    </a:p>
                  </a:txBody>
                  <a:tcPr marL="6350" marR="6350" marT="6350" marB="0">
                    <a:lnL w="6350" cap="flat" cmpd="sng" algn="ctr">
                      <a:noFill/>
                      <a:prstDash val="solid"/>
                      <a:round/>
                      <a:headEnd type="none" w="med" len="med"/>
                      <a:tailEnd type="none" w="med" len="med"/>
                    </a:lnL>
                    <a:lnR>
                      <a:noFill/>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5 000 €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94622">
                <a:tc>
                  <a:txBody>
                    <a:bodyPr/>
                    <a:lstStyle/>
                    <a:p>
                      <a:pPr algn="l" fontAlgn="t"/>
                      <a:r>
                        <a:rPr lang="fr-FR" sz="1000" b="1" i="0" u="none" strike="noStrike" dirty="0">
                          <a:solidFill>
                            <a:srgbClr val="000000"/>
                          </a:solidFill>
                          <a:effectLst/>
                          <a:latin typeface="ARIAL" panose="020B0604020202020204" pitchFamily="34" charset="0"/>
                        </a:rPr>
                        <a:t>3.1 Diversification des financements et de l'activité</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rgbClr val="FFC000"/>
                    </a:solidFill>
                  </a:tcPr>
                </a:tc>
                <a:tc>
                  <a:txBody>
                    <a:bodyPr/>
                    <a:lstStyle/>
                    <a:p>
                      <a:pPr algn="l" fontAlgn="t"/>
                      <a:r>
                        <a:rPr lang="fr-FR" sz="1000" b="1" i="0" u="none" strike="noStrike" dirty="0">
                          <a:solidFill>
                            <a:srgbClr val="000000"/>
                          </a:solidFill>
                          <a:effectLst/>
                          <a:latin typeface="ARIAL" panose="020B0604020202020204" pitchFamily="34" charset="0"/>
                        </a:rPr>
                        <a:t>                  266 000 € </a:t>
                      </a:r>
                    </a:p>
                  </a:txBody>
                  <a:tcPr marL="6350" marR="6350" marT="6350" marB="0">
                    <a:lnL w="6350" cap="flat" cmpd="sng" algn="ctr">
                      <a:solidFill>
                        <a:srgbClr val="ABABAB"/>
                      </a:solidFill>
                      <a:prstDash val="solid"/>
                      <a:round/>
                      <a:headEnd type="none" w="med" len="med"/>
                      <a:tailEnd type="none" w="med" len="med"/>
                    </a:lnL>
                    <a:lnR>
                      <a:noFill/>
                    </a:lnR>
                    <a:lnT>
                      <a:noFill/>
                    </a:lnT>
                    <a:lnB>
                      <a:noFill/>
                    </a:lnB>
                    <a:solidFill>
                      <a:srgbClr val="FFC000"/>
                    </a:solidFill>
                  </a:tcPr>
                </a:tc>
                <a:tc>
                  <a:txBody>
                    <a:bodyPr/>
                    <a:lstStyle/>
                    <a:p>
                      <a:pPr algn="l" fontAlgn="t"/>
                      <a:r>
                        <a:rPr lang="fr-FR" sz="1000" b="1" i="0" u="none" strike="noStrike" dirty="0">
                          <a:solidFill>
                            <a:srgbClr val="000000"/>
                          </a:solidFill>
                          <a:effectLst/>
                          <a:latin typeface="ARIAL" panose="020B0604020202020204" pitchFamily="34" charset="0"/>
                        </a:rPr>
                        <a:t>                    28 000 € </a:t>
                      </a:r>
                    </a:p>
                  </a:txBody>
                  <a:tcPr marL="6350" marR="6350" marT="6350" marB="0">
                    <a:lnL w="6350" cap="flat" cmpd="sng" algn="ctr">
                      <a:noFill/>
                      <a:prstDash val="solid"/>
                      <a:round/>
                      <a:headEnd type="none" w="med" len="med"/>
                      <a:tailEnd type="none" w="med" len="med"/>
                    </a:lnL>
                    <a:lnR>
                      <a:noFill/>
                    </a:lnR>
                    <a:lnT>
                      <a:noFill/>
                    </a:lnT>
                    <a:lnB>
                      <a:noFill/>
                    </a:lnB>
                    <a:solidFill>
                      <a:srgbClr val="FFC000"/>
                    </a:solidFill>
                  </a:tcPr>
                </a:tc>
                <a:tc>
                  <a:txBody>
                    <a:bodyPr/>
                    <a:lstStyle/>
                    <a:p>
                      <a:pPr algn="l" fontAlgn="t"/>
                      <a:r>
                        <a:rPr lang="fr-FR" sz="1000" b="1" i="0" u="none" strike="noStrike" dirty="0">
                          <a:solidFill>
                            <a:srgbClr val="000000"/>
                          </a:solidFill>
                          <a:effectLst/>
                          <a:latin typeface="ARIAL" panose="020B0604020202020204" pitchFamily="34" charset="0"/>
                        </a:rPr>
                        <a:t>         294 000 €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000"/>
                    </a:solidFill>
                  </a:tcPr>
                </a:tc>
              </a:tr>
              <a:tr h="194622">
                <a:tc>
                  <a:txBody>
                    <a:bodyPr/>
                    <a:lstStyle/>
                    <a:p>
                      <a:pPr algn="l" fontAlgn="t"/>
                      <a:r>
                        <a:rPr lang="fr-FR" sz="1000" b="1" i="0" u="none" strike="noStrike">
                          <a:solidFill>
                            <a:srgbClr val="000000"/>
                          </a:solidFill>
                          <a:effectLst/>
                          <a:latin typeface="ARIAL" panose="020B0604020202020204" pitchFamily="34" charset="0"/>
                        </a:rPr>
                        <a:t>3.2 Outils de gestion, comptabilité, fiscalité</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rgbClr val="FFC000"/>
                    </a:solidFill>
                  </a:tcPr>
                </a:tc>
                <a:tc>
                  <a:txBody>
                    <a:bodyPr/>
                    <a:lstStyle/>
                    <a:p>
                      <a:pPr algn="l" fontAlgn="t"/>
                      <a:r>
                        <a:rPr lang="fr-FR" sz="1000" b="1" i="0" u="none" strike="noStrike">
                          <a:solidFill>
                            <a:srgbClr val="000000"/>
                          </a:solidFill>
                          <a:effectLst/>
                          <a:latin typeface="ARIAL" panose="020B0604020202020204" pitchFamily="34" charset="0"/>
                        </a:rPr>
                        <a:t>                  148 000 € </a:t>
                      </a:r>
                    </a:p>
                  </a:txBody>
                  <a:tcPr marL="6350" marR="6350" marT="6350" marB="0">
                    <a:lnL w="6350" cap="flat" cmpd="sng" algn="ctr">
                      <a:solidFill>
                        <a:srgbClr val="ABABAB"/>
                      </a:solidFill>
                      <a:prstDash val="solid"/>
                      <a:round/>
                      <a:headEnd type="none" w="med" len="med"/>
                      <a:tailEnd type="none" w="med" len="med"/>
                    </a:lnL>
                    <a:lnR>
                      <a:noFill/>
                    </a:lnR>
                    <a:lnT>
                      <a:noFill/>
                    </a:lnT>
                    <a:lnB>
                      <a:noFill/>
                    </a:lnB>
                    <a:solidFill>
                      <a:srgbClr val="FFC000"/>
                    </a:solidFill>
                  </a:tcPr>
                </a:tc>
                <a:tc>
                  <a:txBody>
                    <a:bodyPr/>
                    <a:lstStyle/>
                    <a:p>
                      <a:pPr algn="l" fontAlgn="t"/>
                      <a:r>
                        <a:rPr lang="fr-FR" sz="1000" b="1" i="0" u="none" strike="noStrike" dirty="0">
                          <a:solidFill>
                            <a:srgbClr val="000000"/>
                          </a:solidFill>
                          <a:effectLst/>
                          <a:latin typeface="ARIAL" panose="020B0604020202020204" pitchFamily="34" charset="0"/>
                        </a:rPr>
                        <a:t>                    24 400 € </a:t>
                      </a:r>
                    </a:p>
                  </a:txBody>
                  <a:tcPr marL="6350" marR="6350" marT="6350" marB="0">
                    <a:lnL w="6350" cap="flat" cmpd="sng" algn="ctr">
                      <a:noFill/>
                      <a:prstDash val="solid"/>
                      <a:round/>
                      <a:headEnd type="none" w="med" len="med"/>
                      <a:tailEnd type="none" w="med" len="med"/>
                    </a:lnL>
                    <a:lnR>
                      <a:noFill/>
                    </a:lnR>
                    <a:lnT>
                      <a:noFill/>
                    </a:lnT>
                    <a:lnB>
                      <a:noFill/>
                    </a:lnB>
                    <a:solidFill>
                      <a:srgbClr val="FFC000"/>
                    </a:solidFill>
                  </a:tcPr>
                </a:tc>
                <a:tc>
                  <a:txBody>
                    <a:bodyPr/>
                    <a:lstStyle/>
                    <a:p>
                      <a:pPr algn="l" fontAlgn="t"/>
                      <a:r>
                        <a:rPr lang="fr-FR" sz="1000" b="1" i="0" u="none" strike="noStrike" dirty="0">
                          <a:solidFill>
                            <a:srgbClr val="000000"/>
                          </a:solidFill>
                          <a:effectLst/>
                          <a:latin typeface="ARIAL" panose="020B0604020202020204" pitchFamily="34" charset="0"/>
                        </a:rPr>
                        <a:t>         172 400 €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000"/>
                    </a:solidFill>
                  </a:tcPr>
                </a:tc>
              </a:tr>
              <a:tr h="194622">
                <a:tc>
                  <a:txBody>
                    <a:bodyPr/>
                    <a:lstStyle/>
                    <a:p>
                      <a:pPr algn="l" fontAlgn="t"/>
                      <a:r>
                        <a:rPr lang="fr-FR" sz="1000" b="0" i="0" u="none" strike="noStrike">
                          <a:solidFill>
                            <a:srgbClr val="000000"/>
                          </a:solidFill>
                          <a:effectLst/>
                          <a:latin typeface="ARIAL" panose="020B0604020202020204" pitchFamily="34" charset="0"/>
                        </a:rPr>
                        <a:t>3.3 Restructuration économique et financière</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noFill/>
                  </a:tcPr>
                </a:tc>
                <a:tc>
                  <a:txBody>
                    <a:bodyPr/>
                    <a:lstStyle/>
                    <a:p>
                      <a:pPr algn="l" fontAlgn="t"/>
                      <a:r>
                        <a:rPr lang="fr-FR" sz="1000" b="0" i="0" u="none" strike="noStrike">
                          <a:solidFill>
                            <a:srgbClr val="000000"/>
                          </a:solidFill>
                          <a:effectLst/>
                          <a:latin typeface="ARIAL" panose="020B0604020202020204" pitchFamily="34" charset="0"/>
                        </a:rPr>
                        <a:t>                    21 425 € </a:t>
                      </a:r>
                    </a:p>
                  </a:txBody>
                  <a:tcPr marL="6350" marR="6350" marT="6350" marB="0">
                    <a:lnL w="6350" cap="flat" cmpd="sng" algn="ctr">
                      <a:solidFill>
                        <a:srgbClr val="ABABAB"/>
                      </a:solidFill>
                      <a:prstDash val="solid"/>
                      <a:round/>
                      <a:headEnd type="none" w="med" len="med"/>
                      <a:tailEnd type="none" w="med" len="med"/>
                    </a:lnL>
                    <a:lnR>
                      <a:noFill/>
                    </a:lnR>
                    <a:lnT>
                      <a:noFill/>
                    </a:lnT>
                    <a:lnB>
                      <a:noFill/>
                    </a:lnB>
                    <a:noFill/>
                  </a:tcPr>
                </a:tc>
                <a:tc>
                  <a:txBody>
                    <a:bodyPr/>
                    <a:lstStyle/>
                    <a:p>
                      <a:pPr algn="l" fontAlgn="t"/>
                      <a:endParaRPr lang="fr-FR" sz="1000" b="0" i="0" u="none" strike="noStrike">
                        <a:solidFill>
                          <a:srgbClr val="000000"/>
                        </a:solidFill>
                        <a:effectLst/>
                        <a:latin typeface="ARIAL" panose="020B0604020202020204" pitchFamily="34" charset="0"/>
                      </a:endParaRPr>
                    </a:p>
                  </a:txBody>
                  <a:tcPr marL="6350" marR="6350" marT="6350" marB="0">
                    <a:lnL w="6350" cap="flat" cmpd="sng" algn="ctr">
                      <a:noFill/>
                      <a:prstDash val="solid"/>
                      <a:round/>
                      <a:headEnd type="none" w="med" len="med"/>
                      <a:tailEnd type="none" w="med" len="med"/>
                    </a:lnL>
                    <a:lnR>
                      <a:noFill/>
                    </a:lnR>
                    <a:lnT>
                      <a:noFill/>
                    </a:lnT>
                    <a:lnB>
                      <a:noFill/>
                    </a:lnB>
                  </a:tcPr>
                </a:tc>
                <a:tc>
                  <a:txBody>
                    <a:bodyPr/>
                    <a:lstStyle/>
                    <a:p>
                      <a:pPr algn="l" fontAlgn="t"/>
                      <a:r>
                        <a:rPr lang="fr-FR" sz="1000" b="0" i="0" u="none" strike="noStrike" dirty="0">
                          <a:solidFill>
                            <a:srgbClr val="000000"/>
                          </a:solidFill>
                          <a:effectLst/>
                          <a:latin typeface="ARIAL" panose="020B0604020202020204" pitchFamily="34" charset="0"/>
                        </a:rPr>
                        <a:t>           21 425 €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r>
              <a:tr h="194622">
                <a:tc>
                  <a:txBody>
                    <a:bodyPr/>
                    <a:lstStyle/>
                    <a:p>
                      <a:pPr algn="l" fontAlgn="t"/>
                      <a:r>
                        <a:rPr lang="fr-FR" sz="1000" b="0" i="0" u="none" strike="noStrike">
                          <a:solidFill>
                            <a:srgbClr val="000000"/>
                          </a:solidFill>
                          <a:effectLst/>
                          <a:latin typeface="ARIAL" panose="020B0604020202020204" pitchFamily="34" charset="0"/>
                        </a:rPr>
                        <a:t>3.4 Adaptation aux obligations réglementaires</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a:t>
                      </a:r>
                    </a:p>
                  </a:txBody>
                  <a:tcPr marL="6350" marR="6350" marT="6350" marB="0">
                    <a:lnL w="6350" cap="flat" cmpd="sng" algn="ctr">
                      <a:solidFill>
                        <a:srgbClr val="ABABAB"/>
                      </a:solidFill>
                      <a:prstDash val="solid"/>
                      <a:round/>
                      <a:headEnd type="none" w="med" len="med"/>
                      <a:tailEnd type="none" w="med" len="med"/>
                    </a:lnL>
                    <a:lnR>
                      <a:noFill/>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4 500 € </a:t>
                      </a:r>
                    </a:p>
                  </a:txBody>
                  <a:tcPr marL="6350" marR="6350" marT="6350" marB="0">
                    <a:lnL w="6350" cap="flat" cmpd="sng" algn="ctr">
                      <a:noFill/>
                      <a:prstDash val="solid"/>
                      <a:round/>
                      <a:headEnd type="none" w="med" len="med"/>
                      <a:tailEnd type="none" w="med" len="med"/>
                    </a:lnL>
                    <a:lnR>
                      <a:noFill/>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4 500 €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94622">
                <a:tc>
                  <a:txBody>
                    <a:bodyPr/>
                    <a:lstStyle/>
                    <a:p>
                      <a:pPr algn="l" fontAlgn="t"/>
                      <a:r>
                        <a:rPr lang="fr-FR" sz="1000" b="0" i="0" u="none" strike="noStrike" dirty="0">
                          <a:solidFill>
                            <a:srgbClr val="000000"/>
                          </a:solidFill>
                          <a:effectLst/>
                          <a:latin typeface="ARIAL" panose="020B0604020202020204" pitchFamily="34" charset="0"/>
                        </a:rPr>
                        <a:t>3.5 Stratégie commerciale et de communication</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37 886 € </a:t>
                      </a:r>
                    </a:p>
                  </a:txBody>
                  <a:tcPr marL="6350" marR="6350" marT="6350" marB="0">
                    <a:lnL w="6350" cap="flat" cmpd="sng" algn="ctr">
                      <a:solidFill>
                        <a:srgbClr val="ABABAB"/>
                      </a:solidFill>
                      <a:prstDash val="solid"/>
                      <a:round/>
                      <a:headEnd type="none" w="med" len="med"/>
                      <a:tailEnd type="none" w="med" len="med"/>
                    </a:lnL>
                    <a:lnR>
                      <a:noFill/>
                    </a:lnR>
                    <a:lnT>
                      <a:noFill/>
                    </a:lnT>
                    <a:lnB>
                      <a:noFill/>
                    </a:lnB>
                    <a:noFill/>
                  </a:tcPr>
                </a:tc>
                <a:tc>
                  <a:txBody>
                    <a:bodyPr/>
                    <a:lstStyle/>
                    <a:p>
                      <a:pPr algn="l" fontAlgn="t"/>
                      <a:r>
                        <a:rPr lang="fr-FR" sz="1000" b="0" i="0" u="none" strike="noStrike">
                          <a:solidFill>
                            <a:srgbClr val="000000"/>
                          </a:solidFill>
                          <a:effectLst/>
                          <a:latin typeface="ARIAL" panose="020B0604020202020204" pitchFamily="34" charset="0"/>
                        </a:rPr>
                        <a:t>                    28 400 € </a:t>
                      </a:r>
                    </a:p>
                  </a:txBody>
                  <a:tcPr marL="6350" marR="6350" marT="6350" marB="0">
                    <a:lnL w="6350" cap="flat" cmpd="sng" algn="ctr">
                      <a:noFill/>
                      <a:prstDash val="solid"/>
                      <a:round/>
                      <a:headEnd type="none" w="med" len="med"/>
                      <a:tailEnd type="none" w="med" len="med"/>
                    </a:lnL>
                    <a:lnR>
                      <a:noFill/>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66 286 €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94622">
                <a:tc>
                  <a:txBody>
                    <a:bodyPr/>
                    <a:lstStyle/>
                    <a:p>
                      <a:pPr algn="l" fontAlgn="t"/>
                      <a:r>
                        <a:rPr lang="fr-FR" sz="1000" b="1" i="0" u="none" strike="noStrike" dirty="0">
                          <a:solidFill>
                            <a:srgbClr val="000000"/>
                          </a:solidFill>
                          <a:effectLst/>
                          <a:latin typeface="ARIAL" panose="020B0604020202020204" pitchFamily="34" charset="0"/>
                        </a:rPr>
                        <a:t>4.1 Dynamique partenariale et de coopération</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tcPr>
                </a:tc>
                <a:tc>
                  <a:txBody>
                    <a:bodyPr/>
                    <a:lstStyle/>
                    <a:p>
                      <a:pPr algn="l" fontAlgn="t"/>
                      <a:r>
                        <a:rPr lang="fr-FR" sz="1000" b="1" i="0" u="none" strike="noStrike" dirty="0">
                          <a:solidFill>
                            <a:srgbClr val="000000"/>
                          </a:solidFill>
                          <a:effectLst/>
                          <a:latin typeface="ARIAL" panose="020B0604020202020204" pitchFamily="34" charset="0"/>
                        </a:rPr>
                        <a:t>                  119 896 € </a:t>
                      </a:r>
                    </a:p>
                  </a:txBody>
                  <a:tcPr marL="6350" marR="6350" marT="6350" marB="0">
                    <a:lnL w="6350" cap="flat" cmpd="sng" algn="ctr">
                      <a:solidFill>
                        <a:srgbClr val="ABABAB"/>
                      </a:solidFill>
                      <a:prstDash val="solid"/>
                      <a:round/>
                      <a:headEnd type="none" w="med" len="med"/>
                      <a:tailEnd type="none" w="med" len="med"/>
                    </a:lnL>
                    <a:lnR>
                      <a:noFill/>
                    </a:lnR>
                    <a:lnT>
                      <a:noFill/>
                    </a:lnT>
                    <a:lnB>
                      <a:noFill/>
                    </a:lnB>
                    <a:solidFill>
                      <a:srgbClr val="FFC000"/>
                    </a:solidFill>
                  </a:tcPr>
                </a:tc>
                <a:tc>
                  <a:txBody>
                    <a:bodyPr/>
                    <a:lstStyle/>
                    <a:p>
                      <a:pPr algn="l" fontAlgn="t"/>
                      <a:r>
                        <a:rPr lang="fr-FR" sz="1000" b="0" i="0" u="none" strike="noStrike">
                          <a:solidFill>
                            <a:srgbClr val="000000"/>
                          </a:solidFill>
                          <a:effectLst/>
                          <a:latin typeface="ARIAL" panose="020B0604020202020204" pitchFamily="34" charset="0"/>
                        </a:rPr>
                        <a:t>                      5 000 € </a:t>
                      </a:r>
                    </a:p>
                  </a:txBody>
                  <a:tcPr marL="6350" marR="6350" marT="6350" marB="0">
                    <a:lnL w="6350" cap="flat" cmpd="sng" algn="ctr">
                      <a:noFill/>
                      <a:prstDash val="solid"/>
                      <a:round/>
                      <a:headEnd type="none" w="med" len="med"/>
                      <a:tailEnd type="none" w="med" len="med"/>
                    </a:lnL>
                    <a:lnR>
                      <a:noFill/>
                    </a:lnR>
                    <a:lnT>
                      <a:noFill/>
                    </a:lnT>
                    <a:lnB>
                      <a:noFill/>
                    </a:lnB>
                  </a:tcPr>
                </a:tc>
                <a:tc>
                  <a:txBody>
                    <a:bodyPr/>
                    <a:lstStyle/>
                    <a:p>
                      <a:pPr algn="l" fontAlgn="t"/>
                      <a:r>
                        <a:rPr lang="fr-FR" sz="1000" b="1" i="0" u="none" strike="noStrike" dirty="0">
                          <a:solidFill>
                            <a:srgbClr val="000000"/>
                          </a:solidFill>
                          <a:effectLst/>
                          <a:latin typeface="ARIAL" panose="020B0604020202020204" pitchFamily="34" charset="0"/>
                        </a:rPr>
                        <a:t>         124 896 €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000"/>
                    </a:solidFill>
                  </a:tcPr>
                </a:tc>
              </a:tr>
              <a:tr h="194622">
                <a:tc>
                  <a:txBody>
                    <a:bodyPr/>
                    <a:lstStyle/>
                    <a:p>
                      <a:pPr algn="l" fontAlgn="t"/>
                      <a:r>
                        <a:rPr lang="fr-FR" sz="1000" b="0" i="0" u="none" strike="noStrike">
                          <a:solidFill>
                            <a:srgbClr val="000000"/>
                          </a:solidFill>
                          <a:effectLst/>
                          <a:latin typeface="ARIAL" panose="020B0604020202020204" pitchFamily="34" charset="0"/>
                        </a:rPr>
                        <a:t>4.2 Mutualisation, rapprochement, fusion</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noFill/>
                  </a:tcPr>
                </a:tc>
                <a:tc>
                  <a:txBody>
                    <a:bodyPr/>
                    <a:lstStyle/>
                    <a:p>
                      <a:pPr algn="l" fontAlgn="t"/>
                      <a:r>
                        <a:rPr lang="fr-FR" sz="1000" b="0" i="0" u="none" strike="noStrike">
                          <a:solidFill>
                            <a:srgbClr val="000000"/>
                          </a:solidFill>
                          <a:effectLst/>
                          <a:latin typeface="ARIAL" panose="020B0604020202020204" pitchFamily="34" charset="0"/>
                        </a:rPr>
                        <a:t>                    27 636 € </a:t>
                      </a:r>
                    </a:p>
                  </a:txBody>
                  <a:tcPr marL="6350" marR="6350" marT="6350" marB="0">
                    <a:lnL w="6350" cap="flat" cmpd="sng" algn="ctr">
                      <a:solidFill>
                        <a:srgbClr val="ABABAB"/>
                      </a:solidFill>
                      <a:prstDash val="solid"/>
                      <a:round/>
                      <a:headEnd type="none" w="med" len="med"/>
                      <a:tailEnd type="none" w="med" len="med"/>
                    </a:lnL>
                    <a:lnR>
                      <a:noFill/>
                    </a:lnR>
                    <a:lnT>
                      <a:noFill/>
                    </a:lnT>
                    <a:lnB>
                      <a:noFill/>
                    </a:lnB>
                    <a:noFill/>
                  </a:tcPr>
                </a:tc>
                <a:tc>
                  <a:txBody>
                    <a:bodyPr/>
                    <a:lstStyle/>
                    <a:p>
                      <a:pPr algn="l" fontAlgn="t"/>
                      <a:r>
                        <a:rPr lang="fr-FR" sz="1000" b="0" i="0" u="none" strike="noStrike">
                          <a:solidFill>
                            <a:srgbClr val="000000"/>
                          </a:solidFill>
                          <a:effectLst/>
                          <a:latin typeface="ARIAL" panose="020B0604020202020204" pitchFamily="34" charset="0"/>
                        </a:rPr>
                        <a:t>                      9 500 € </a:t>
                      </a:r>
                    </a:p>
                  </a:txBody>
                  <a:tcPr marL="6350" marR="6350" marT="6350" marB="0">
                    <a:lnL w="6350" cap="flat" cmpd="sng" algn="ctr">
                      <a:noFill/>
                      <a:prstDash val="solid"/>
                      <a:round/>
                      <a:headEnd type="none" w="med" len="med"/>
                      <a:tailEnd type="none" w="med" len="med"/>
                    </a:lnL>
                    <a:lnR>
                      <a:noFill/>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37 136 €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r>
              <a:tr h="194622">
                <a:tc>
                  <a:txBody>
                    <a:bodyPr/>
                    <a:lstStyle/>
                    <a:p>
                      <a:pPr algn="l" fontAlgn="t"/>
                      <a:r>
                        <a:rPr lang="fr-FR" sz="1000" b="0" i="0" u="none" strike="noStrike">
                          <a:solidFill>
                            <a:srgbClr val="000000"/>
                          </a:solidFill>
                          <a:effectLst/>
                          <a:latin typeface="ARIAL" panose="020B0604020202020204" pitchFamily="34" charset="0"/>
                        </a:rPr>
                        <a:t>4.3 Accompagnement de filières</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1 600 € </a:t>
                      </a:r>
                    </a:p>
                  </a:txBody>
                  <a:tcPr marL="6350" marR="6350" marT="6350" marB="0">
                    <a:lnL w="6350" cap="flat" cmpd="sng" algn="ctr">
                      <a:solidFill>
                        <a:srgbClr val="ABABAB"/>
                      </a:solidFill>
                      <a:prstDash val="solid"/>
                      <a:round/>
                      <a:headEnd type="none" w="med" len="med"/>
                      <a:tailEnd type="none" w="med" len="med"/>
                    </a:lnL>
                    <a:lnR>
                      <a:noFill/>
                    </a:lnR>
                    <a:lnT>
                      <a:noFill/>
                    </a:lnT>
                    <a:lnB>
                      <a:noFill/>
                    </a:lnB>
                    <a:noFill/>
                  </a:tcPr>
                </a:tc>
                <a:tc>
                  <a:txBody>
                    <a:bodyPr/>
                    <a:lstStyle/>
                    <a:p>
                      <a:pPr algn="l" fontAlgn="t"/>
                      <a:r>
                        <a:rPr lang="fr-FR" sz="1000" b="0" i="0" u="none" strike="noStrike">
                          <a:solidFill>
                            <a:srgbClr val="000000"/>
                          </a:solidFill>
                          <a:effectLst/>
                          <a:latin typeface="ARIAL" panose="020B0604020202020204" pitchFamily="34" charset="0"/>
                        </a:rPr>
                        <a:t>                      4 980 € </a:t>
                      </a:r>
                    </a:p>
                  </a:txBody>
                  <a:tcPr marL="6350" marR="6350" marT="6350" marB="0">
                    <a:lnL w="6350" cap="flat" cmpd="sng" algn="ctr">
                      <a:noFill/>
                      <a:prstDash val="solid"/>
                      <a:round/>
                      <a:headEnd type="none" w="med" len="med"/>
                      <a:tailEnd type="none" w="med" len="med"/>
                    </a:lnL>
                    <a:lnR>
                      <a:noFill/>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6 580 €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94622">
                <a:tc>
                  <a:txBody>
                    <a:bodyPr/>
                    <a:lstStyle/>
                    <a:p>
                      <a:pPr algn="l" fontAlgn="t"/>
                      <a:r>
                        <a:rPr lang="fr-FR" sz="1000" b="0" i="0" u="none" strike="noStrike">
                          <a:solidFill>
                            <a:srgbClr val="000000"/>
                          </a:solidFill>
                          <a:effectLst/>
                          <a:latin typeface="ARIAL" panose="020B0604020202020204" pitchFamily="34" charset="0"/>
                        </a:rPr>
                        <a:t>5. Autres</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a:t>
                      </a:r>
                    </a:p>
                  </a:txBody>
                  <a:tcPr marL="6350" marR="6350" marT="6350" marB="0">
                    <a:lnL w="6350" cap="flat" cmpd="sng" algn="ctr">
                      <a:solidFill>
                        <a:srgbClr val="ABABAB"/>
                      </a:solidFill>
                      <a:prstDash val="solid"/>
                      <a:round/>
                      <a:headEnd type="none" w="med" len="med"/>
                      <a:tailEnd type="none" w="med" len="med"/>
                    </a:lnL>
                    <a:lnR>
                      <a:noFill/>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13 615 € </a:t>
                      </a:r>
                    </a:p>
                  </a:txBody>
                  <a:tcPr marL="6350" marR="6350" marT="6350" marB="0">
                    <a:lnL w="6350" cap="flat" cmpd="sng" algn="ctr">
                      <a:noFill/>
                      <a:prstDash val="solid"/>
                      <a:round/>
                      <a:headEnd type="none" w="med" len="med"/>
                      <a:tailEnd type="none" w="med" len="med"/>
                    </a:lnL>
                    <a:lnR>
                      <a:noFill/>
                    </a:lnR>
                    <a:lnT>
                      <a:noFill/>
                    </a:lnT>
                    <a:lnB>
                      <a:noFill/>
                    </a:lnB>
                  </a:tcPr>
                </a:tc>
                <a:tc>
                  <a:txBody>
                    <a:bodyPr/>
                    <a:lstStyle/>
                    <a:p>
                      <a:pPr algn="l" fontAlgn="t"/>
                      <a:r>
                        <a:rPr lang="fr-FR" sz="1000" b="0" i="0" u="none" strike="noStrike">
                          <a:solidFill>
                            <a:srgbClr val="000000"/>
                          </a:solidFill>
                          <a:effectLst/>
                          <a:latin typeface="ARIAL" panose="020B0604020202020204" pitchFamily="34" charset="0"/>
                        </a:rPr>
                        <a:t>           13 615 €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94622">
                <a:tc>
                  <a:txBody>
                    <a:bodyPr/>
                    <a:lstStyle/>
                    <a:p>
                      <a:pPr algn="l" fontAlgn="t"/>
                      <a:r>
                        <a:rPr lang="fr-FR" sz="1000" b="0" i="0" u="none" strike="noStrike">
                          <a:solidFill>
                            <a:srgbClr val="000000"/>
                          </a:solidFill>
                          <a:effectLst/>
                          <a:latin typeface="ARIAL" panose="020B0604020202020204" pitchFamily="34" charset="0"/>
                        </a:rPr>
                        <a:t>(vide)</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                    89 000 € </a:t>
                      </a:r>
                    </a:p>
                  </a:txBody>
                  <a:tcPr marL="6350" marR="6350" marT="6350" marB="0">
                    <a:lnL w="6350" cap="flat" cmpd="sng" algn="ctr">
                      <a:solidFill>
                        <a:srgbClr val="ABABAB"/>
                      </a:solidFill>
                      <a:prstDash val="solid"/>
                      <a:round/>
                      <a:headEnd type="none" w="med" len="med"/>
                      <a:tailEnd type="none" w="med" len="med"/>
                    </a:lnL>
                    <a:lnR>
                      <a:noFill/>
                    </a:lnR>
                    <a:lnT>
                      <a:noFill/>
                    </a:lnT>
                    <a:lnB w="6350" cap="flat" cmpd="sng" algn="ctr">
                      <a:solidFill>
                        <a:srgbClr val="ABABAB"/>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                  110 000 € </a:t>
                      </a:r>
                    </a:p>
                  </a:txBody>
                  <a:tcPr marL="6350" marR="6350" marT="6350" marB="0">
                    <a:lnL w="6350" cap="flat" cmpd="sng" algn="ctr">
                      <a:noFill/>
                      <a:prstDash val="solid"/>
                      <a:round/>
                      <a:headEnd type="none" w="med" len="med"/>
                      <a:tailEnd type="none" w="med" len="med"/>
                    </a:lnL>
                    <a:lnR>
                      <a:noFill/>
                    </a:lnR>
                    <a:lnT>
                      <a:noFill/>
                    </a:lnT>
                    <a:lnB w="6350" cap="flat" cmpd="sng" algn="ctr">
                      <a:solidFill>
                        <a:srgbClr val="ABABAB"/>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         199 000 €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tcPr>
                </a:tc>
              </a:tr>
              <a:tr h="194622">
                <a:tc>
                  <a:txBody>
                    <a:bodyPr/>
                    <a:lstStyle/>
                    <a:p>
                      <a:pPr algn="l" fontAlgn="t"/>
                      <a:r>
                        <a:rPr lang="fr-FR" sz="1000" b="0" i="0" u="none" strike="noStrike" dirty="0">
                          <a:solidFill>
                            <a:srgbClr val="000000"/>
                          </a:solidFill>
                          <a:effectLst/>
                          <a:latin typeface="ARIAL" panose="020B0604020202020204" pitchFamily="34" charset="0"/>
                        </a:rPr>
                        <a:t>Total général</a:t>
                      </a:r>
                    </a:p>
                  </a:txBody>
                  <a:tcPr marL="6350" marR="6350" marT="6350"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r-FR" sz="1000" b="0" i="0" u="none" strike="noStrike" dirty="0">
                          <a:solidFill>
                            <a:srgbClr val="000000"/>
                          </a:solidFill>
                          <a:effectLst/>
                          <a:latin typeface="ARIAL" panose="020B0604020202020204" pitchFamily="34" charset="0"/>
                        </a:rPr>
                        <a:t>               1 013 691 € </a:t>
                      </a:r>
                    </a:p>
                  </a:txBody>
                  <a:tcPr marL="6350" marR="6350" marT="6350" marB="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                  575 988 € </a:t>
                      </a:r>
                    </a:p>
                  </a:txBody>
                  <a:tcPr marL="6350" marR="6350" marT="6350" marB="0">
                    <a:lnL w="6350" cap="flat" cmpd="sng" algn="ctr">
                      <a:no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r-FR" sz="1000" b="0" i="0" u="none" strike="noStrike" dirty="0">
                          <a:solidFill>
                            <a:srgbClr val="000000"/>
                          </a:solidFill>
                          <a:effectLst/>
                          <a:latin typeface="ARIAL" panose="020B0604020202020204" pitchFamily="34" charset="0"/>
                        </a:rPr>
                        <a:t>      1 589 679 € </a:t>
                      </a:r>
                    </a:p>
                  </a:txBody>
                  <a:tcPr marL="6350" marR="6350" marT="635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ZoneTexte 9"/>
          <p:cNvSpPr txBox="1"/>
          <p:nvPr/>
        </p:nvSpPr>
        <p:spPr>
          <a:xfrm>
            <a:off x="426208" y="5830263"/>
            <a:ext cx="10054634" cy="415498"/>
          </a:xfrm>
          <a:prstGeom prst="rect">
            <a:avLst/>
          </a:prstGeom>
          <a:noFill/>
        </p:spPr>
        <p:txBody>
          <a:bodyPr wrap="square" rtlCol="0">
            <a:spAutoFit/>
          </a:bodyPr>
          <a:lstStyle/>
          <a:p>
            <a:r>
              <a:rPr lang="fr-FR" sz="1050" i="1" u="sng" dirty="0" smtClean="0"/>
              <a:t>Lecture</a:t>
            </a:r>
            <a:r>
              <a:rPr lang="fr-FR" sz="1050" i="1" dirty="0" smtClean="0"/>
              <a:t> : En 2023, la thématique d’accompagnement Projet et stratégie a représenté 80 528€ de prestations conseil collectives et 220 803€ de prestations conseil individuelles. Représentant au total 301 331€ de prestation conseil engagé.</a:t>
            </a:r>
          </a:p>
        </p:txBody>
      </p:sp>
      <p:sp>
        <p:nvSpPr>
          <p:cNvPr id="11" name="ZoneTexte 10"/>
          <p:cNvSpPr txBox="1"/>
          <p:nvPr/>
        </p:nvSpPr>
        <p:spPr>
          <a:xfrm>
            <a:off x="424202" y="6306150"/>
            <a:ext cx="10341864" cy="338554"/>
          </a:xfrm>
          <a:prstGeom prst="rect">
            <a:avLst/>
          </a:prstGeom>
          <a:noFill/>
          <a:ln>
            <a:solidFill>
              <a:srgbClr val="FFC000"/>
            </a:solidFill>
          </a:ln>
        </p:spPr>
        <p:txBody>
          <a:bodyPr wrap="square" rtlCol="0">
            <a:spAutoFit/>
          </a:bodyPr>
          <a:lstStyle/>
          <a:p>
            <a:r>
              <a:rPr lang="fr-FR" sz="1600" dirty="0" smtClean="0"/>
              <a:t>Attention : les données suivantes sont issues d’une extraction </a:t>
            </a:r>
            <a:r>
              <a:rPr lang="fr-FR" sz="1600" dirty="0" err="1" smtClean="0"/>
              <a:t>Enée</a:t>
            </a:r>
            <a:r>
              <a:rPr lang="fr-FR" sz="1600" dirty="0" smtClean="0"/>
              <a:t> et peuvent être erronées (erreurs de saisies)</a:t>
            </a:r>
            <a:endParaRPr lang="fr-FR" sz="1600" dirty="0"/>
          </a:p>
        </p:txBody>
      </p:sp>
    </p:spTree>
    <p:extLst>
      <p:ext uri="{BB962C8B-B14F-4D97-AF65-F5344CB8AC3E}">
        <p14:creationId xmlns:p14="http://schemas.microsoft.com/office/powerpoint/2010/main" val="136735301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18</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smtClean="0">
                <a:solidFill>
                  <a:srgbClr val="E84426"/>
                </a:solidFill>
                <a:latin typeface="Arial"/>
              </a:rPr>
              <a:t>Suivi des décisions de la triennale en cours</a:t>
            </a:r>
            <a:endParaRPr lang="fr-FR" sz="2400" b="0" strike="noStrike" spc="-1" dirty="0">
              <a:solidFill>
                <a:srgbClr val="000000"/>
              </a:solidFill>
              <a:latin typeface="Arial"/>
            </a:endParaRPr>
          </a:p>
        </p:txBody>
      </p:sp>
      <p:sp>
        <p:nvSpPr>
          <p:cNvPr id="111" name="CustomShape 5"/>
          <p:cNvSpPr/>
          <p:nvPr/>
        </p:nvSpPr>
        <p:spPr>
          <a:xfrm>
            <a:off x="904860" y="1817280"/>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graphicFrame>
        <p:nvGraphicFramePr>
          <p:cNvPr id="2" name="Tableau 1"/>
          <p:cNvGraphicFramePr>
            <a:graphicFrameLocks noGrp="1"/>
          </p:cNvGraphicFramePr>
          <p:nvPr>
            <p:extLst>
              <p:ext uri="{D42A27DB-BD31-4B8C-83A1-F6EECF244321}">
                <p14:modId xmlns:p14="http://schemas.microsoft.com/office/powerpoint/2010/main" val="1545776467"/>
              </p:ext>
            </p:extLst>
          </p:nvPr>
        </p:nvGraphicFramePr>
        <p:xfrm>
          <a:off x="535615" y="1984837"/>
          <a:ext cx="11120170" cy="4558135"/>
        </p:xfrm>
        <a:graphic>
          <a:graphicData uri="http://schemas.openxmlformats.org/drawingml/2006/table">
            <a:tbl>
              <a:tblPr firstRow="1" bandRow="1">
                <a:tableStyleId>{21E4AEA4-8DFA-4A89-87EB-49C32662AFE0}</a:tableStyleId>
              </a:tblPr>
              <a:tblGrid>
                <a:gridCol w="498055"/>
                <a:gridCol w="4641573"/>
                <a:gridCol w="5980542"/>
              </a:tblGrid>
              <a:tr h="548453">
                <a:tc rowSpan="7">
                  <a:txBody>
                    <a:bodyPr/>
                    <a:lstStyle/>
                    <a:p>
                      <a:pPr algn="ctr"/>
                      <a:r>
                        <a:rPr lang="fr-FR" b="1" dirty="0" smtClean="0">
                          <a:solidFill>
                            <a:schemeClr val="tx1"/>
                          </a:solidFill>
                        </a:rPr>
                        <a:t>Approche thématique</a:t>
                      </a:r>
                      <a:endParaRPr lang="fr-FR" b="1" dirty="0">
                        <a:solidFill>
                          <a:schemeClr val="tx1"/>
                        </a:solidFill>
                      </a:endParaRPr>
                    </a:p>
                  </a:txBody>
                  <a:tcPr vert="vert270">
                    <a:solidFill>
                      <a:srgbClr val="FCECE8"/>
                    </a:solidFill>
                  </a:tcPr>
                </a:tc>
                <a:tc>
                  <a:txBody>
                    <a:bodyPr/>
                    <a:lstStyle/>
                    <a:p>
                      <a:r>
                        <a:rPr lang="fr-FR" dirty="0" smtClean="0"/>
                        <a:t>Priorités 2023</a:t>
                      </a:r>
                      <a:endParaRPr lang="fr-FR" dirty="0"/>
                    </a:p>
                  </a:txBody>
                  <a:tcPr/>
                </a:tc>
                <a:tc>
                  <a:txBody>
                    <a:bodyPr/>
                    <a:lstStyle/>
                    <a:p>
                      <a:r>
                        <a:rPr lang="fr-FR" dirty="0" smtClean="0"/>
                        <a:t>Actions 2023</a:t>
                      </a:r>
                      <a:endParaRPr lang="fr-FR" dirty="0"/>
                    </a:p>
                  </a:txBody>
                  <a:tcPr/>
                </a:tc>
              </a:tr>
              <a:tr h="515018">
                <a:tc vMerge="1">
                  <a:txBody>
                    <a:bodyPr/>
                    <a:lstStyle/>
                    <a:p>
                      <a:pPr marL="467995" indent="-144145" algn="just" defTabSz="914400" rtl="0" eaLnBrk="1" latinLnBrk="0" hangingPunct="1">
                        <a:lnSpc>
                          <a:spcPct val="130000"/>
                        </a:lnSpc>
                        <a:spcAft>
                          <a:spcPts val="0"/>
                        </a:spcAft>
                      </a:pPr>
                      <a:endPar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rPr>
                        <a:t>Gouvernance et implication des </a:t>
                      </a: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bénévoles</a:t>
                      </a:r>
                      <a:endPar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Action d’animation régionale en 2023 et en 2024 </a:t>
                      </a:r>
                    </a:p>
                    <a:p>
                      <a:pPr algn="just">
                        <a:lnSpc>
                          <a:spcPct val="130000"/>
                        </a:lnSpc>
                        <a:spcAft>
                          <a:spcPts val="0"/>
                        </a:spcAft>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2 accompagnement ayant</a:t>
                      </a:r>
                      <a:r>
                        <a:rPr lang="fr-FR" sz="1000" kern="1200" baseline="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 comme thématique principale leur gouvernance</a:t>
                      </a:r>
                    </a:p>
                  </a:txBody>
                  <a:tcPr marL="36195" marR="36195" marT="53975" marB="17780" anchor="ctr"/>
                </a:tc>
              </a:tr>
              <a:tr h="658919">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marR="0" lvl="0" indent="-144145" algn="just" defTabSz="914400" rtl="0" eaLnBrk="1" fontAlgn="auto" latinLnBrk="0" hangingPunct="1">
                        <a:lnSpc>
                          <a:spcPct val="130000"/>
                        </a:lnSpc>
                        <a:spcBef>
                          <a:spcPts val="0"/>
                        </a:spcBef>
                        <a:spcAft>
                          <a:spcPts val="0"/>
                        </a:spcAft>
                        <a:buClrTx/>
                        <a:buSzTx/>
                        <a:buFontTx/>
                        <a:buNone/>
                        <a:tabLst/>
                        <a:defRPr/>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Les formes innovantes de coopérations (mutualisation) sous forme accompagnement collectif</a:t>
                      </a:r>
                    </a:p>
                  </a:txBody>
                  <a:tcPr marL="36195" marR="36195" marT="53975" marB="17780" anchor="ct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fr-FR" sz="1000" kern="1200" baseline="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12 structures accompagnées en collectif sur la mutualisation (3 accompagnements) et 2 accompagnements individuels</a:t>
                      </a:r>
                      <a:endPar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534463">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it-IT" sz="1000" dirty="0">
                          <a:effectLst/>
                          <a:latin typeface="Arial" panose="020B0604020202020204" pitchFamily="34" charset="0"/>
                          <a:ea typeface="Arial" panose="020B0604020202020204" pitchFamily="34" charset="0"/>
                          <a:cs typeface="Times New Roman" panose="02020603050405020304" pitchFamily="18" charset="0"/>
                        </a:rPr>
                        <a:t>Décliner le plan régional Santé au Travail (2021 – 2025) / mise en lien avec le pôle T de la DREETS</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Prise de contact de Leslie Martin avec la DREETS. Une piste de travail a été envisagée, concernant la réalisation d’un webinaire sur les risques psycho-sociaux, à destination des CMDLA et des associations. </a:t>
                      </a:r>
                    </a:p>
                  </a:txBody>
                  <a:tcPr marL="36195" marR="36195" marT="53975" marB="17780" anchor="ctr"/>
                </a:tc>
              </a:tr>
              <a:tr h="756000">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Mettre l’accent sur le post crise-covid : dans le suivi des structures accompagnées ainsi que la reprise d’activité</a:t>
                      </a:r>
                    </a:p>
                  </a:txBody>
                  <a:tcPr marL="36195" marR="36195" marT="53975" marB="17780" anchor="ctr"/>
                </a:tc>
                <a:tc>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Pris en compte dans les accompagnements et éléments amenés en comités d’appui. Précision</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 d’autres crises se cumulent </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681047">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Formalisation des projets stratégiques / définition du plan de développement </a:t>
                      </a:r>
                      <a:r>
                        <a:rPr lang="fr-FR" sz="1000" i="1" dirty="0">
                          <a:effectLst/>
                          <a:latin typeface="Arial" panose="020B0604020202020204" pitchFamily="34" charset="0"/>
                          <a:ea typeface="Arial" panose="020B0604020202020204" pitchFamily="34" charset="0"/>
                          <a:cs typeface="Times New Roman" panose="02020603050405020304" pitchFamily="18" charset="0"/>
                        </a:rPr>
                        <a:t>(</a:t>
                      </a:r>
                      <a:r>
                        <a:rPr lang="fr-FR" sz="1000" b="1" i="1" dirty="0">
                          <a:effectLst/>
                          <a:latin typeface="Arial" panose="020B0604020202020204" pitchFamily="34" charset="0"/>
                          <a:ea typeface="Arial" panose="020B0604020202020204" pitchFamily="34" charset="0"/>
                          <a:cs typeface="Times New Roman" panose="02020603050405020304" pitchFamily="18" charset="0"/>
                        </a:rPr>
                        <a:t>mettre en lien avec une véritable stratégie d’investissement au besoin</a:t>
                      </a:r>
                      <a:r>
                        <a:rPr lang="fr-FR" sz="1000" i="1" dirty="0">
                          <a:effectLst/>
                          <a:latin typeface="Arial" panose="020B0604020202020204" pitchFamily="34" charset="0"/>
                          <a:ea typeface="Arial" panose="020B0604020202020204" pitchFamily="34" charset="0"/>
                          <a:cs typeface="Times New Roman" panose="02020603050405020304" pitchFamily="18" charset="0"/>
                        </a:rPr>
                        <a:t>)</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68</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structures accompagnées sur leur projet, 14 sur la création d’une nouvelle activité et 19 sur leur stratégie commerciale ; Pas de possibilité d’évaluer le nombre d’accompagnement sur la stratégie d’investissement au vu de l’outil de reporting </a:t>
                      </a:r>
                      <a:r>
                        <a:rPr lang="fr-FR" sz="1000" baseline="0" dirty="0" err="1" smtClean="0">
                          <a:effectLst/>
                          <a:latin typeface="Arial" panose="020B0604020202020204" pitchFamily="34" charset="0"/>
                          <a:ea typeface="Arial" panose="020B0604020202020204" pitchFamily="34" charset="0"/>
                          <a:cs typeface="Times New Roman" panose="02020603050405020304" pitchFamily="18" charset="0"/>
                        </a:rPr>
                        <a:t>Enée</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 Rencontre du DLA62 sur la stratégie d’investissement au premier semestre 2023</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681047">
                <a:tc vMerge="1">
                  <a:txBody>
                    <a:bodyPr/>
                    <a:lstStyle/>
                    <a:p>
                      <a:pPr algn="ctr"/>
                      <a:endParaRPr lang="fr-FR" b="1" dirty="0">
                        <a:solidFill>
                          <a:schemeClr val="tx1"/>
                        </a:solidFill>
                      </a:endParaRPr>
                    </a:p>
                  </a:txBody>
                  <a:tcPr vert="vert270">
                    <a:solidFill>
                      <a:srgbClr val="FCECE8"/>
                    </a:solidFill>
                  </a:tcP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Définition Modèle Économique</a:t>
                      </a:r>
                    </a:p>
                  </a:txBody>
                  <a:tcPr marL="36195" marR="36195" marT="53975" marB="17780" anchor="ctr"/>
                </a:tc>
                <a:tc>
                  <a:txBody>
                    <a:bodyPr/>
                    <a:lstStyle/>
                    <a:p>
                      <a:pPr algn="just">
                        <a:lnSpc>
                          <a:spcPct val="130000"/>
                        </a:lnSpc>
                        <a:spcAft>
                          <a:spcPts val="0"/>
                        </a:spcAft>
                      </a:pP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Pas de possibilité d’évaluer le nombre d’accompagnement sur le modèle économique ; 61 accompagnements sur des thématiques proches</a:t>
                      </a:r>
                    </a:p>
                    <a:p>
                      <a:pPr algn="just">
                        <a:lnSpc>
                          <a:spcPct val="130000"/>
                        </a:lnSpc>
                        <a:spcAft>
                          <a:spcPts val="0"/>
                        </a:spcAft>
                      </a:pP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Travail sur les MSE en interDLA (une journée thématique)</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bl>
          </a:graphicData>
        </a:graphic>
      </p:graphicFrame>
      <p:sp>
        <p:nvSpPr>
          <p:cNvPr id="12"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Tree>
    <p:extLst>
      <p:ext uri="{BB962C8B-B14F-4D97-AF65-F5344CB8AC3E}">
        <p14:creationId xmlns:p14="http://schemas.microsoft.com/office/powerpoint/2010/main" val="10005568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19</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smtClean="0">
                <a:solidFill>
                  <a:srgbClr val="E84426"/>
                </a:solidFill>
                <a:latin typeface="Arial"/>
              </a:rPr>
              <a:t>Suivi des décisions de la triennale en cours</a:t>
            </a:r>
            <a:endParaRPr lang="fr-FR" sz="2400" b="0" strike="noStrike" spc="-1" dirty="0">
              <a:solidFill>
                <a:srgbClr val="000000"/>
              </a:solidFill>
              <a:latin typeface="Arial"/>
            </a:endParaRPr>
          </a:p>
        </p:txBody>
      </p:sp>
      <p:sp>
        <p:nvSpPr>
          <p:cNvPr id="111" name="CustomShape 5"/>
          <p:cNvSpPr/>
          <p:nvPr/>
        </p:nvSpPr>
        <p:spPr>
          <a:xfrm>
            <a:off x="904860" y="1817280"/>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graphicFrame>
        <p:nvGraphicFramePr>
          <p:cNvPr id="2" name="Tableau 1"/>
          <p:cNvGraphicFramePr>
            <a:graphicFrameLocks noGrp="1"/>
          </p:cNvGraphicFramePr>
          <p:nvPr>
            <p:extLst>
              <p:ext uri="{D42A27DB-BD31-4B8C-83A1-F6EECF244321}">
                <p14:modId xmlns:p14="http://schemas.microsoft.com/office/powerpoint/2010/main" val="3926286168"/>
              </p:ext>
            </p:extLst>
          </p:nvPr>
        </p:nvGraphicFramePr>
        <p:xfrm>
          <a:off x="432295" y="2162110"/>
          <a:ext cx="10251201" cy="2801744"/>
        </p:xfrm>
        <a:graphic>
          <a:graphicData uri="http://schemas.openxmlformats.org/drawingml/2006/table">
            <a:tbl>
              <a:tblPr firstRow="1" bandRow="1">
                <a:tableStyleId>{21E4AEA4-8DFA-4A89-87EB-49C32662AFE0}</a:tableStyleId>
              </a:tblPr>
              <a:tblGrid>
                <a:gridCol w="700766"/>
                <a:gridCol w="3806687"/>
                <a:gridCol w="5743748"/>
              </a:tblGrid>
              <a:tr h="533524">
                <a:tc rowSpan="5">
                  <a:txBody>
                    <a:bodyPr/>
                    <a:lstStyle/>
                    <a:p>
                      <a:pPr algn="ctr"/>
                      <a:r>
                        <a:rPr lang="fr-FR" dirty="0" smtClean="0">
                          <a:solidFill>
                            <a:schemeClr val="tx1"/>
                          </a:solidFill>
                        </a:rPr>
                        <a:t>Approche Sectorielle</a:t>
                      </a:r>
                      <a:endParaRPr lang="fr-FR" dirty="0">
                        <a:solidFill>
                          <a:schemeClr val="tx1"/>
                        </a:solidFill>
                      </a:endParaRPr>
                    </a:p>
                  </a:txBody>
                  <a:tcPr vert="vert270">
                    <a:solidFill>
                      <a:srgbClr val="FCECE8"/>
                    </a:solidFill>
                  </a:tcPr>
                </a:tc>
                <a:tc>
                  <a:txBody>
                    <a:bodyPr/>
                    <a:lstStyle/>
                    <a:p>
                      <a:r>
                        <a:rPr lang="fr-FR" dirty="0" smtClean="0"/>
                        <a:t>Priorités 2023</a:t>
                      </a:r>
                      <a:endParaRPr lang="fr-FR" dirty="0"/>
                    </a:p>
                  </a:txBody>
                  <a:tcPr/>
                </a:tc>
                <a:tc>
                  <a:txBody>
                    <a:bodyPr/>
                    <a:lstStyle/>
                    <a:p>
                      <a:r>
                        <a:rPr lang="fr-FR" dirty="0" smtClean="0"/>
                        <a:t>Actions 2023</a:t>
                      </a:r>
                      <a:endParaRPr lang="fr-FR" dirty="0"/>
                    </a:p>
                  </a:txBody>
                  <a:tcPr/>
                </a:tc>
              </a:tr>
              <a:tr h="0">
                <a:tc vMerge="1">
                  <a:txBody>
                    <a:bodyPr/>
                    <a:lstStyle/>
                    <a:p>
                      <a:pPr marL="467995" indent="-144145" algn="just">
                        <a:lnSpc>
                          <a:spcPct val="130000"/>
                        </a:lnSpc>
                        <a:spcAft>
                          <a:spcPts val="0"/>
                        </a:spcAft>
                      </a:pPr>
                      <a:endPar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defTabSz="914400" rtl="0" eaLnBrk="1" latinLnBrk="0" hangingPunct="1">
                        <a:lnSpc>
                          <a:spcPct val="130000"/>
                        </a:lnSpc>
                        <a:spcAft>
                          <a:spcPts val="0"/>
                        </a:spcAft>
                      </a:pPr>
                      <a:r>
                        <a:rPr lang="it-IT"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rPr>
                        <a:t>Priorité aux Services à la Personne sur les thématiques du développement / recrutement, la réorganisation</a:t>
                      </a:r>
                      <a:endPar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42</a:t>
                      </a:r>
                      <a:r>
                        <a:rPr lang="fr-FR" sz="1000" kern="1200" baseline="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 Structures accompagnées dont 10 sur la fonction employeur, 3 sur l’organisation interne et 3 sur des questions de développement </a:t>
                      </a:r>
                      <a:endPar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0">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EPHAD : gestion du patrimoine ; montage juridique ; gestions des charges</a:t>
                      </a:r>
                    </a:p>
                  </a:txBody>
                  <a:tcPr marL="36195" marR="36195" marT="53975" marB="17780" anchor="ctr"/>
                </a:tc>
                <a:tc>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1</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EPHAD accompagné sur la création d’une activité et sur la stratégie de mécénat</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0">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Petite enfance</a:t>
                      </a:r>
                    </a:p>
                  </a:txBody>
                  <a:tcPr marL="36195" marR="36195" marT="53975" marB="17780" anchor="ctr"/>
                </a:tc>
                <a:tc>
                  <a:txBody>
                    <a:bodyPr/>
                    <a:lstStyle/>
                    <a:p>
                      <a:pPr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Rencontre avec le réseau Colline Acepp et échange sur le </a:t>
                      </a:r>
                      <a:r>
                        <a:rPr lang="fr-FR" sz="1000" dirty="0" smtClean="0">
                          <a:effectLst/>
                          <a:latin typeface="Arial" panose="020B0604020202020204" pitchFamily="34" charset="0"/>
                          <a:ea typeface="Arial" panose="020B0604020202020204" pitchFamily="34" charset="0"/>
                          <a:cs typeface="Times New Roman" panose="02020603050405020304" pitchFamily="18" charset="0"/>
                        </a:rPr>
                        <a:t>dispositif</a:t>
                      </a:r>
                    </a:p>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14</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structures travaillant sur la petite enfance accompagnées dont 10 sur la diversification de leurs financements</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0">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Salles de spectacles et festivals</a:t>
                      </a:r>
                    </a:p>
                  </a:txBody>
                  <a:tcPr marL="36195" marR="36195" marT="53975" marB="17780" anchor="ctr"/>
                </a:tc>
                <a:tc>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10</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salles de spectacles accompagnées sur des thématiques variées</a:t>
                      </a:r>
                    </a:p>
                    <a:p>
                      <a:pPr algn="just">
                        <a:lnSpc>
                          <a:spcPct val="130000"/>
                        </a:lnSpc>
                        <a:spcAft>
                          <a:spcPts val="0"/>
                        </a:spcAft>
                      </a:pP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Difficulté d’identifier les festivals quand il ne s’agit pas de l’activité principale (recherche pas code APE)</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bl>
          </a:graphicData>
        </a:graphic>
      </p:graphicFrame>
      <p:sp>
        <p:nvSpPr>
          <p:cNvPr id="12"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Tree>
    <p:extLst>
      <p:ext uri="{BB962C8B-B14F-4D97-AF65-F5344CB8AC3E}">
        <p14:creationId xmlns:p14="http://schemas.microsoft.com/office/powerpoint/2010/main" val="244756722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102"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5D29D186-BE30-4B78-A042-3BCE04E85BDF}" type="slidenum">
              <a:rPr lang="fr-FR" sz="1200" b="0" strike="noStrike" spc="-1">
                <a:solidFill>
                  <a:srgbClr val="000000"/>
                </a:solidFill>
                <a:latin typeface="Arial"/>
              </a:rPr>
              <a:t>2</a:t>
            </a:fld>
            <a:endParaRPr lang="fr-FR" sz="1200" b="0" strike="noStrike" spc="-1" dirty="0">
              <a:latin typeface="Times New Roman"/>
            </a:endParaRPr>
          </a:p>
        </p:txBody>
      </p:sp>
      <p:sp>
        <p:nvSpPr>
          <p:cNvPr id="103" name="CustomShape 4"/>
          <p:cNvSpPr/>
          <p:nvPr/>
        </p:nvSpPr>
        <p:spPr>
          <a:xfrm>
            <a:off x="971640" y="879840"/>
            <a:ext cx="10515240" cy="707400"/>
          </a:xfrm>
          <a:prstGeom prst="rect">
            <a:avLst/>
          </a:prstGeom>
          <a:noFill/>
          <a:ln>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fr-FR" sz="3000" b="1" strike="noStrike" spc="-1" dirty="0">
                <a:solidFill>
                  <a:srgbClr val="E84426"/>
                </a:solidFill>
                <a:latin typeface="Arial"/>
              </a:rPr>
              <a:t>Ordre du jour</a:t>
            </a:r>
            <a:endParaRPr lang="fr-FR" sz="3000" b="0" strike="noStrike" spc="-1" dirty="0">
              <a:latin typeface="Arial"/>
            </a:endParaRPr>
          </a:p>
        </p:txBody>
      </p:sp>
      <p:sp>
        <p:nvSpPr>
          <p:cNvPr id="104" name="CustomShape 5"/>
          <p:cNvSpPr/>
          <p:nvPr/>
        </p:nvSpPr>
        <p:spPr>
          <a:xfrm>
            <a:off x="971640" y="1587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05" name="CustomShape 6"/>
          <p:cNvSpPr/>
          <p:nvPr/>
        </p:nvSpPr>
        <p:spPr>
          <a:xfrm>
            <a:off x="811080" y="1779120"/>
            <a:ext cx="10675800" cy="48552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20000"/>
              </a:lnSpc>
              <a:spcAft>
                <a:spcPts val="601"/>
              </a:spcAft>
              <a:buSzPct val="159982"/>
              <a:buBlip>
                <a:blip r:embed="rId3"/>
              </a:buBlip>
            </a:pPr>
            <a:r>
              <a:rPr lang="fr-FR" sz="1600" b="0" strike="noStrike" spc="-1" dirty="0">
                <a:solidFill>
                  <a:srgbClr val="000000"/>
                </a:solidFill>
                <a:latin typeface="Arial"/>
              </a:rPr>
              <a:t> Tour de table des </a:t>
            </a:r>
            <a:r>
              <a:rPr lang="fr-FR" sz="1600" b="0" strike="noStrike" spc="-1" dirty="0" smtClean="0">
                <a:solidFill>
                  <a:srgbClr val="000000"/>
                </a:solidFill>
                <a:latin typeface="Arial"/>
              </a:rPr>
              <a:t>actualités							</a:t>
            </a:r>
            <a:r>
              <a:rPr lang="fr-FR" sz="1600" b="0" i="1" strike="noStrike" spc="-1" dirty="0" smtClean="0">
                <a:solidFill>
                  <a:srgbClr val="000000"/>
                </a:solidFill>
                <a:latin typeface="Arial"/>
              </a:rPr>
              <a:t>20 min</a:t>
            </a:r>
            <a:endParaRPr lang="fr-FR" sz="1600" b="0" i="1" strike="noStrike" spc="-1" dirty="0">
              <a:latin typeface="Arial"/>
            </a:endParaRPr>
          </a:p>
          <a:p>
            <a:pPr marL="285840" indent="-285480">
              <a:lnSpc>
                <a:spcPct val="120000"/>
              </a:lnSpc>
              <a:spcAft>
                <a:spcPts val="601"/>
              </a:spcAft>
              <a:buSzPct val="159982"/>
              <a:buBlip>
                <a:blip r:embed="rId4"/>
              </a:buBlip>
            </a:pPr>
            <a:r>
              <a:rPr lang="it-IT" sz="1600" b="0" strike="noStrike" spc="-1" dirty="0">
                <a:solidFill>
                  <a:srgbClr val="000000"/>
                </a:solidFill>
                <a:latin typeface="Arial"/>
              </a:rPr>
              <a:t> </a:t>
            </a:r>
            <a:r>
              <a:rPr lang="it-IT" sz="1600" b="0" strike="noStrike" spc="-1" dirty="0" smtClean="0">
                <a:solidFill>
                  <a:srgbClr val="000000"/>
                </a:solidFill>
                <a:latin typeface="Arial"/>
              </a:rPr>
              <a:t>Etat des lieux </a:t>
            </a:r>
            <a:r>
              <a:rPr lang="it-IT" sz="1600" spc="-1" dirty="0" smtClean="0">
                <a:solidFill>
                  <a:srgbClr val="000000"/>
                </a:solidFill>
                <a:latin typeface="Arial"/>
              </a:rPr>
              <a:t>des enjeux et situations des structures ESS 				</a:t>
            </a:r>
            <a:r>
              <a:rPr lang="it-IT" sz="1600" i="1" spc="-1" dirty="0" smtClean="0">
                <a:solidFill>
                  <a:srgbClr val="000000"/>
                </a:solidFill>
                <a:latin typeface="Arial"/>
              </a:rPr>
              <a:t>15 min</a:t>
            </a:r>
            <a:endParaRPr lang="it-IT" sz="1600" b="0" i="1" strike="noStrike" spc="-1" dirty="0" smtClean="0">
              <a:solidFill>
                <a:srgbClr val="000000"/>
              </a:solidFill>
              <a:latin typeface="Arial"/>
            </a:endParaRPr>
          </a:p>
          <a:p>
            <a:pPr marL="285840" indent="-285480">
              <a:lnSpc>
                <a:spcPct val="120000"/>
              </a:lnSpc>
              <a:spcAft>
                <a:spcPts val="601"/>
              </a:spcAft>
              <a:buSzPct val="159982"/>
              <a:buBlip>
                <a:blip r:embed="rId4"/>
              </a:buBlip>
            </a:pPr>
            <a:r>
              <a:rPr lang="it-IT" sz="1600" spc="-1" dirty="0" smtClean="0">
                <a:solidFill>
                  <a:srgbClr val="000000"/>
                </a:solidFill>
                <a:latin typeface="Arial"/>
              </a:rPr>
              <a:t> Partage des analyses des pilotes sur les besoins d’accompagnements ESS			</a:t>
            </a:r>
            <a:r>
              <a:rPr lang="it-IT" sz="1600" i="1" spc="-1" dirty="0" smtClean="0">
                <a:solidFill>
                  <a:srgbClr val="000000"/>
                </a:solidFill>
                <a:latin typeface="Arial"/>
              </a:rPr>
              <a:t>45 min</a:t>
            </a:r>
          </a:p>
          <a:p>
            <a:pPr marL="743040" lvl="1" indent="-285480">
              <a:lnSpc>
                <a:spcPct val="120000"/>
              </a:lnSpc>
              <a:spcAft>
                <a:spcPts val="601"/>
              </a:spcAft>
              <a:buSzPct val="159982"/>
              <a:buBlip>
                <a:blip r:embed="rId4"/>
              </a:buBlip>
            </a:pPr>
            <a:r>
              <a:rPr lang="it-IT" sz="1600" spc="-1" dirty="0">
                <a:solidFill>
                  <a:srgbClr val="000000"/>
                </a:solidFill>
                <a:latin typeface="Arial"/>
              </a:rPr>
              <a:t> </a:t>
            </a:r>
            <a:r>
              <a:rPr lang="it-IT" sz="1600" spc="-1" dirty="0" smtClean="0">
                <a:solidFill>
                  <a:srgbClr val="000000"/>
                </a:solidFill>
                <a:latin typeface="Arial"/>
              </a:rPr>
              <a:t>Retour des évènements par les pilotes</a:t>
            </a:r>
          </a:p>
          <a:p>
            <a:pPr marL="743040" lvl="1" indent="-285480">
              <a:lnSpc>
                <a:spcPct val="120000"/>
              </a:lnSpc>
              <a:spcAft>
                <a:spcPts val="601"/>
              </a:spcAft>
              <a:buSzPct val="159982"/>
              <a:buBlip>
                <a:blip r:embed="rId4"/>
              </a:buBlip>
            </a:pPr>
            <a:r>
              <a:rPr lang="it-IT" sz="1600" spc="-1" dirty="0">
                <a:solidFill>
                  <a:srgbClr val="000000"/>
                </a:solidFill>
                <a:latin typeface="Arial"/>
              </a:rPr>
              <a:t> </a:t>
            </a:r>
            <a:r>
              <a:rPr lang="it-IT" sz="1600" spc="-1" dirty="0" smtClean="0">
                <a:solidFill>
                  <a:srgbClr val="000000"/>
                </a:solidFill>
                <a:latin typeface="Arial"/>
              </a:rPr>
              <a:t>Définition des priorités d’accompagnement et d’animation souhaitées pour le DLA </a:t>
            </a:r>
            <a:endParaRPr lang="fr-FR" sz="1600" spc="-1" dirty="0">
              <a:solidFill>
                <a:srgbClr val="000000"/>
              </a:solidFill>
            </a:endParaRPr>
          </a:p>
          <a:p>
            <a:pPr marL="285840" indent="-285480">
              <a:lnSpc>
                <a:spcPct val="120000"/>
              </a:lnSpc>
              <a:spcAft>
                <a:spcPts val="601"/>
              </a:spcAft>
              <a:buSzPct val="159982"/>
              <a:buBlip>
                <a:blip r:embed="rId4"/>
              </a:buBlip>
            </a:pPr>
            <a:r>
              <a:rPr lang="fr-FR" sz="1600" spc="-1" dirty="0" smtClean="0">
                <a:solidFill>
                  <a:srgbClr val="000000"/>
                </a:solidFill>
              </a:rPr>
              <a:t> Financement du dispositif </a:t>
            </a:r>
            <a:r>
              <a:rPr lang="fr-FR" sz="1600" spc="-1" dirty="0" err="1" smtClean="0">
                <a:solidFill>
                  <a:srgbClr val="000000"/>
                </a:solidFill>
              </a:rPr>
              <a:t>Etat</a:t>
            </a:r>
            <a:r>
              <a:rPr lang="fr-FR" sz="1600" spc="-1" dirty="0" smtClean="0">
                <a:solidFill>
                  <a:srgbClr val="000000"/>
                </a:solidFill>
              </a:rPr>
              <a:t> – Banque des Territoires – Conseil Régional 			</a:t>
            </a:r>
            <a:r>
              <a:rPr lang="fr-FR" sz="1600" i="1" spc="-1" dirty="0" smtClean="0">
                <a:solidFill>
                  <a:srgbClr val="000000"/>
                </a:solidFill>
              </a:rPr>
              <a:t>20 min</a:t>
            </a:r>
          </a:p>
          <a:p>
            <a:pPr marL="743040" lvl="1" indent="-285480">
              <a:lnSpc>
                <a:spcPct val="120000"/>
              </a:lnSpc>
              <a:spcAft>
                <a:spcPts val="601"/>
              </a:spcAft>
              <a:buSzPct val="159982"/>
              <a:buBlip>
                <a:blip r:embed="rId4"/>
              </a:buBlip>
            </a:pPr>
            <a:r>
              <a:rPr lang="fr-FR" sz="1600" b="0" strike="noStrike" spc="-1" dirty="0" smtClean="0">
                <a:solidFill>
                  <a:srgbClr val="000000"/>
                </a:solidFill>
                <a:latin typeface="Arial"/>
              </a:rPr>
              <a:t> Répartition des financements</a:t>
            </a:r>
          </a:p>
          <a:p>
            <a:pPr marL="743040" lvl="1" indent="-285480">
              <a:lnSpc>
                <a:spcPct val="120000"/>
              </a:lnSpc>
              <a:spcAft>
                <a:spcPts val="601"/>
              </a:spcAft>
              <a:buSzPct val="159982"/>
              <a:buBlip>
                <a:blip r:embed="rId4"/>
              </a:buBlip>
            </a:pPr>
            <a:r>
              <a:rPr lang="fr-FR" sz="1600" spc="-1" dirty="0" smtClean="0">
                <a:solidFill>
                  <a:srgbClr val="000000"/>
                </a:solidFill>
                <a:latin typeface="Arial"/>
              </a:rPr>
              <a:t> Calendrier des demandes de financements </a:t>
            </a:r>
          </a:p>
          <a:p>
            <a:pPr marL="743040" lvl="1" indent="-285480">
              <a:lnSpc>
                <a:spcPct val="120000"/>
              </a:lnSpc>
              <a:spcAft>
                <a:spcPts val="601"/>
              </a:spcAft>
              <a:buSzPct val="159982"/>
              <a:buBlip>
                <a:blip r:embed="rId4"/>
              </a:buBlip>
            </a:pPr>
            <a:r>
              <a:rPr lang="fr-FR" sz="1600" spc="-1" dirty="0" smtClean="0">
                <a:solidFill>
                  <a:srgbClr val="000000"/>
                </a:solidFill>
                <a:latin typeface="Arial"/>
              </a:rPr>
              <a:t> Évolution depuis 2023 de la période de fin de l’activité DLA pour la DREETS </a:t>
            </a:r>
            <a:r>
              <a:rPr lang="it-IT" sz="1600" b="0" strike="noStrike" spc="-1" dirty="0" smtClean="0">
                <a:solidFill>
                  <a:srgbClr val="000000"/>
                </a:solidFill>
                <a:latin typeface="Arial"/>
              </a:rPr>
              <a:t> </a:t>
            </a:r>
            <a:endParaRPr lang="fr-FR" sz="1600" b="0" strike="noStrike" spc="-1" dirty="0" smtClean="0">
              <a:solidFill>
                <a:srgbClr val="000000"/>
              </a:solidFill>
              <a:latin typeface="Arial"/>
            </a:endParaRPr>
          </a:p>
          <a:p>
            <a:pPr marL="285840" indent="-285480">
              <a:lnSpc>
                <a:spcPct val="120000"/>
              </a:lnSpc>
              <a:spcAft>
                <a:spcPts val="601"/>
              </a:spcAft>
              <a:buSzPct val="159982"/>
              <a:buBlip>
                <a:blip r:embed="rId4"/>
              </a:buBlip>
            </a:pPr>
            <a:r>
              <a:rPr lang="fr-FR" sz="1600" spc="-1" dirty="0">
                <a:solidFill>
                  <a:srgbClr val="000000"/>
                </a:solidFill>
                <a:latin typeface="Arial"/>
              </a:rPr>
              <a:t> </a:t>
            </a:r>
            <a:r>
              <a:rPr lang="fr-FR" sz="1600" spc="-1" dirty="0" smtClean="0">
                <a:solidFill>
                  <a:srgbClr val="000000"/>
                </a:solidFill>
                <a:latin typeface="Arial"/>
              </a:rPr>
              <a:t>Points divers sur le pilotage 							</a:t>
            </a:r>
            <a:r>
              <a:rPr lang="fr-FR" sz="1600" i="1" spc="-1" dirty="0" smtClean="0">
                <a:solidFill>
                  <a:srgbClr val="000000"/>
                </a:solidFill>
                <a:latin typeface="Arial"/>
              </a:rPr>
              <a:t>25 min</a:t>
            </a:r>
          </a:p>
          <a:p>
            <a:pPr marL="743040" lvl="1" indent="-285480">
              <a:lnSpc>
                <a:spcPct val="120000"/>
              </a:lnSpc>
              <a:spcAft>
                <a:spcPts val="601"/>
              </a:spcAft>
              <a:buSzPct val="159982"/>
              <a:buBlip>
                <a:blip r:embed="rId4"/>
              </a:buBlip>
            </a:pPr>
            <a:r>
              <a:rPr lang="fr-FR" sz="1600" spc="-1" dirty="0" smtClean="0">
                <a:solidFill>
                  <a:srgbClr val="000000"/>
                </a:solidFill>
                <a:latin typeface="Arial"/>
              </a:rPr>
              <a:t> Futur ENT</a:t>
            </a:r>
            <a:r>
              <a:rPr lang="it-IT" sz="1600" spc="-1" dirty="0" smtClean="0">
                <a:solidFill>
                  <a:srgbClr val="000000"/>
                </a:solidFill>
              </a:rPr>
              <a:t> Actualisation </a:t>
            </a:r>
            <a:r>
              <a:rPr lang="it-IT" sz="1600" spc="-1" dirty="0">
                <a:solidFill>
                  <a:srgbClr val="000000"/>
                </a:solidFill>
              </a:rPr>
              <a:t>du réglement </a:t>
            </a:r>
            <a:r>
              <a:rPr lang="it-IT" sz="1600" spc="-1" dirty="0" smtClean="0">
                <a:solidFill>
                  <a:srgbClr val="000000"/>
                </a:solidFill>
              </a:rPr>
              <a:t>intérieur du DLA HdF</a:t>
            </a:r>
          </a:p>
          <a:p>
            <a:pPr marL="743040" lvl="1" indent="-285480">
              <a:lnSpc>
                <a:spcPct val="120000"/>
              </a:lnSpc>
              <a:spcAft>
                <a:spcPts val="601"/>
              </a:spcAft>
              <a:buSzPct val="159982"/>
              <a:buBlip>
                <a:blip r:embed="rId4"/>
              </a:buBlip>
            </a:pPr>
            <a:r>
              <a:rPr lang="fr-FR" sz="1600" b="0" strike="noStrike" spc="-1" dirty="0" smtClean="0">
                <a:latin typeface="Arial"/>
              </a:rPr>
              <a:t> Règlement intérieur non validé</a:t>
            </a:r>
          </a:p>
          <a:p>
            <a:pPr marL="743040" lvl="1" indent="-285480">
              <a:lnSpc>
                <a:spcPct val="120000"/>
              </a:lnSpc>
              <a:spcAft>
                <a:spcPts val="601"/>
              </a:spcAft>
              <a:buSzPct val="159982"/>
              <a:buBlip>
                <a:blip r:embed="rId4"/>
              </a:buBlip>
            </a:pPr>
            <a:r>
              <a:rPr lang="fr-FR" sz="1600" spc="-1" dirty="0">
                <a:latin typeface="Arial"/>
              </a:rPr>
              <a:t> </a:t>
            </a:r>
            <a:r>
              <a:rPr lang="fr-FR" sz="1600" spc="-1" dirty="0" smtClean="0">
                <a:latin typeface="Arial"/>
              </a:rPr>
              <a:t>Relation prestataires</a:t>
            </a:r>
            <a:endParaRPr lang="fr-FR" sz="1600" b="0" strike="noStrike" spc="-1" dirty="0">
              <a:latin typeface="Arial"/>
            </a:endParaRPr>
          </a:p>
        </p:txBody>
      </p:sp>
      <p:pic>
        <p:nvPicPr>
          <p:cNvPr id="106" name="Image 1"/>
          <p:cNvPicPr/>
          <p:nvPr/>
        </p:nvPicPr>
        <p:blipFill>
          <a:blip r:embed="rId5"/>
          <a:stretch/>
        </p:blipFill>
        <p:spPr>
          <a:xfrm>
            <a:off x="3276720" y="12240"/>
            <a:ext cx="8915040" cy="899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20</a:t>
            </a:fld>
            <a:endParaRPr lang="fr-FR" sz="1200" b="0" strike="noStrike" spc="-1" dirty="0">
              <a:latin typeface="Times New Roman"/>
            </a:endParaRPr>
          </a:p>
        </p:txBody>
      </p:sp>
      <p:sp>
        <p:nvSpPr>
          <p:cNvPr id="110" name="TextShape 4"/>
          <p:cNvSpPr txBox="1"/>
          <p:nvPr/>
        </p:nvSpPr>
        <p:spPr>
          <a:xfrm>
            <a:off x="1057320" y="2850119"/>
            <a:ext cx="9523594" cy="3354738"/>
          </a:xfrm>
          <a:prstGeom prst="rect">
            <a:avLst/>
          </a:prstGeom>
          <a:noFill/>
          <a:ln>
            <a:noFill/>
          </a:ln>
        </p:spPr>
        <p:txBody>
          <a:bodyPr anchor="b">
            <a:normAutofit/>
          </a:bodyPr>
          <a:lstStyle/>
          <a:p>
            <a:pPr marL="360">
              <a:lnSpc>
                <a:spcPts val="1681"/>
              </a:lnSpc>
              <a:spcAft>
                <a:spcPts val="601"/>
              </a:spcAft>
              <a:buSzPct val="160081"/>
            </a:pPr>
            <a:r>
              <a:rPr lang="fr-FR" sz="3600" b="1" spc="-1" dirty="0">
                <a:solidFill>
                  <a:srgbClr val="E84426"/>
                </a:solidFill>
              </a:rPr>
              <a:t>Partage des analyses des pilotes sur les </a:t>
            </a:r>
            <a:endParaRPr lang="fr-FR" sz="3600" b="1" spc="-1" dirty="0" smtClean="0">
              <a:solidFill>
                <a:srgbClr val="E84426"/>
              </a:solidFill>
            </a:endParaRPr>
          </a:p>
          <a:p>
            <a:pPr marL="360">
              <a:lnSpc>
                <a:spcPts val="1681"/>
              </a:lnSpc>
              <a:spcAft>
                <a:spcPts val="601"/>
              </a:spcAft>
              <a:buSzPct val="160081"/>
            </a:pPr>
            <a:endParaRPr lang="fr-FR" sz="3600" b="1" spc="-1" dirty="0" smtClean="0">
              <a:solidFill>
                <a:srgbClr val="E84426"/>
              </a:solidFill>
            </a:endParaRPr>
          </a:p>
          <a:p>
            <a:pPr marL="360">
              <a:lnSpc>
                <a:spcPts val="1681"/>
              </a:lnSpc>
              <a:spcAft>
                <a:spcPts val="601"/>
              </a:spcAft>
              <a:buSzPct val="160081"/>
            </a:pPr>
            <a:r>
              <a:rPr lang="fr-FR" sz="3600" b="1" spc="-1" dirty="0" smtClean="0">
                <a:solidFill>
                  <a:srgbClr val="E84426"/>
                </a:solidFill>
              </a:rPr>
              <a:t>besoins </a:t>
            </a:r>
            <a:r>
              <a:rPr lang="fr-FR" sz="3600" b="1" spc="-1" dirty="0">
                <a:solidFill>
                  <a:srgbClr val="E84426"/>
                </a:solidFill>
              </a:rPr>
              <a:t>d’accompagnement de </a:t>
            </a:r>
            <a:r>
              <a:rPr lang="fr-FR" sz="3600" b="1" spc="-1" dirty="0" smtClean="0">
                <a:solidFill>
                  <a:srgbClr val="E84426"/>
                </a:solidFill>
              </a:rPr>
              <a:t>l’ESS suite</a:t>
            </a:r>
          </a:p>
          <a:p>
            <a:pPr marL="360">
              <a:lnSpc>
                <a:spcPts val="1681"/>
              </a:lnSpc>
              <a:spcAft>
                <a:spcPts val="601"/>
              </a:spcAft>
              <a:buSzPct val="160081"/>
            </a:pPr>
            <a:endParaRPr lang="fr-FR" sz="3600" b="1" spc="-1" dirty="0">
              <a:solidFill>
                <a:srgbClr val="E84426"/>
              </a:solidFill>
            </a:endParaRPr>
          </a:p>
          <a:p>
            <a:pPr marL="360">
              <a:lnSpc>
                <a:spcPts val="1681"/>
              </a:lnSpc>
              <a:spcAft>
                <a:spcPts val="601"/>
              </a:spcAft>
              <a:buSzPct val="160081"/>
            </a:pPr>
            <a:r>
              <a:rPr lang="fr-FR" sz="3600" b="1" spc="-1" dirty="0" smtClean="0">
                <a:solidFill>
                  <a:srgbClr val="E84426"/>
                </a:solidFill>
              </a:rPr>
              <a:t>aux </a:t>
            </a:r>
            <a:r>
              <a:rPr lang="fr-FR" sz="3600" b="1" spc="-1" dirty="0">
                <a:solidFill>
                  <a:srgbClr val="E84426"/>
                </a:solidFill>
              </a:rPr>
              <a:t>participations à des évènements ESS </a:t>
            </a:r>
            <a:endParaRPr lang="fr-FR" sz="3600" b="1" spc="-1" dirty="0" smtClean="0">
              <a:solidFill>
                <a:srgbClr val="E84426"/>
              </a:solidFill>
            </a:endParaRPr>
          </a:p>
          <a:p>
            <a:pPr marL="360">
              <a:lnSpc>
                <a:spcPts val="1681"/>
              </a:lnSpc>
              <a:spcAft>
                <a:spcPts val="601"/>
              </a:spcAft>
              <a:buSzPct val="160081"/>
            </a:pPr>
            <a:endParaRPr lang="fr-FR" sz="3600" b="1" spc="-1" dirty="0">
              <a:solidFill>
                <a:srgbClr val="E84426"/>
              </a:solidFill>
            </a:endParaRPr>
          </a:p>
          <a:p>
            <a:pPr marL="360">
              <a:lnSpc>
                <a:spcPts val="1681"/>
              </a:lnSpc>
              <a:spcAft>
                <a:spcPts val="601"/>
              </a:spcAft>
              <a:buSzPct val="160081"/>
            </a:pPr>
            <a:r>
              <a:rPr lang="fr-FR" sz="3600" b="1" spc="-1" dirty="0" smtClean="0">
                <a:solidFill>
                  <a:srgbClr val="E84426"/>
                </a:solidFill>
              </a:rPr>
              <a:t>régionaux </a:t>
            </a:r>
            <a:r>
              <a:rPr lang="fr-FR" sz="3600" b="1" spc="-1" dirty="0">
                <a:solidFill>
                  <a:srgbClr val="E84426"/>
                </a:solidFill>
              </a:rPr>
              <a:t>ou départementaux </a:t>
            </a:r>
            <a:r>
              <a:rPr lang="fr-FR" sz="3600" b="1" spc="-1" dirty="0" smtClean="0">
                <a:solidFill>
                  <a:srgbClr val="E84426"/>
                </a:solidFill>
              </a:rPr>
              <a:t>par </a:t>
            </a:r>
            <a:r>
              <a:rPr lang="fr-FR" sz="3600" b="1" spc="-1" dirty="0">
                <a:solidFill>
                  <a:srgbClr val="E84426"/>
                </a:solidFill>
              </a:rPr>
              <a:t>les </a:t>
            </a:r>
          </a:p>
          <a:p>
            <a:pPr marL="360">
              <a:lnSpc>
                <a:spcPts val="1681"/>
              </a:lnSpc>
              <a:spcAft>
                <a:spcPts val="601"/>
              </a:spcAft>
              <a:buSzPct val="160081"/>
            </a:pPr>
            <a:endParaRPr lang="fr-FR" sz="3600" b="1" spc="-1" dirty="0" smtClean="0">
              <a:solidFill>
                <a:srgbClr val="E84426"/>
              </a:solidFill>
            </a:endParaRPr>
          </a:p>
          <a:p>
            <a:pPr marL="360">
              <a:lnSpc>
                <a:spcPts val="1681"/>
              </a:lnSpc>
              <a:spcAft>
                <a:spcPts val="601"/>
              </a:spcAft>
              <a:buSzPct val="160081"/>
            </a:pPr>
            <a:r>
              <a:rPr lang="fr-FR" sz="3600" b="1" spc="-1" dirty="0">
                <a:solidFill>
                  <a:srgbClr val="E84426"/>
                </a:solidFill>
              </a:rPr>
              <a:t>p</a:t>
            </a:r>
            <a:r>
              <a:rPr lang="fr-FR" sz="3600" b="1" spc="-1" dirty="0" smtClean="0">
                <a:solidFill>
                  <a:srgbClr val="E84426"/>
                </a:solidFill>
              </a:rPr>
              <a:t>ilotes</a:t>
            </a:r>
            <a:endParaRPr lang="fr-FR" sz="3600" b="1" spc="-1" dirty="0">
              <a:solidFill>
                <a:srgbClr val="E84426"/>
              </a:solidFill>
            </a:endParaRPr>
          </a:p>
          <a:p>
            <a:pPr marL="360" algn="r">
              <a:lnSpc>
                <a:spcPts val="1681"/>
              </a:lnSpc>
              <a:spcAft>
                <a:spcPts val="601"/>
              </a:spcAft>
              <a:buSzPct val="160081"/>
            </a:pPr>
            <a:r>
              <a:rPr lang="fr-FR" sz="3600" i="1" spc="-1" dirty="0" smtClean="0">
                <a:solidFill>
                  <a:srgbClr val="E84426"/>
                </a:solidFill>
              </a:rPr>
              <a:t>Discussion 45 minutes</a:t>
            </a:r>
            <a:endParaRPr lang="fr-FR" sz="3600" i="1" spc="-1" dirty="0">
              <a:solidFill>
                <a:srgbClr val="E84426"/>
              </a:solidFil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Tree>
    <p:extLst>
      <p:ext uri="{BB962C8B-B14F-4D97-AF65-F5344CB8AC3E}">
        <p14:creationId xmlns:p14="http://schemas.microsoft.com/office/powerpoint/2010/main" val="355749045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2"/>
          <p:cNvSpPr txBox="1"/>
          <p:nvPr/>
        </p:nvSpPr>
        <p:spPr>
          <a:xfrm>
            <a:off x="4028320" y="635580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28"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95C4AEBB-FCB1-4042-9EDA-9A6C686410D1}" type="slidenum">
              <a:rPr lang="fr-FR" sz="1200" b="0" strike="noStrike" spc="-1">
                <a:solidFill>
                  <a:srgbClr val="000000"/>
                </a:solidFill>
                <a:latin typeface="Arial"/>
              </a:rPr>
              <a:t>21</a:t>
            </a:fld>
            <a:endParaRPr lang="fr-FR" sz="1200" b="0" strike="noStrike" spc="-1">
              <a:latin typeface="Times New Roman"/>
            </a:endParaRPr>
          </a:p>
        </p:txBody>
      </p:sp>
      <p:sp>
        <p:nvSpPr>
          <p:cNvPr id="129"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it-IT" sz="2400" b="1" spc="-1" dirty="0" smtClean="0">
                <a:solidFill>
                  <a:srgbClr val="E84426"/>
                </a:solidFill>
                <a:latin typeface="Arial"/>
              </a:rPr>
              <a:t>Partage des analyses des pilotes besoins d’accompagnement</a:t>
            </a:r>
            <a:endParaRPr lang="fr-FR" sz="2400" b="0" strike="noStrike" spc="-1" dirty="0">
              <a:solidFill>
                <a:srgbClr val="000000"/>
              </a:solidFill>
              <a:latin typeface="Arial"/>
            </a:endParaRPr>
          </a:p>
        </p:txBody>
      </p:sp>
      <p:sp>
        <p:nvSpPr>
          <p:cNvPr id="130" name="CustomShape 5"/>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31" name="CustomShape 6"/>
          <p:cNvSpPr/>
          <p:nvPr/>
        </p:nvSpPr>
        <p:spPr>
          <a:xfrm>
            <a:off x="971640" y="1936800"/>
            <a:ext cx="10000800" cy="44190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120000"/>
              </a:lnSpc>
              <a:spcBef>
                <a:spcPts val="1001"/>
              </a:spcBef>
            </a:pPr>
            <a:endParaRPr lang="fr-FR" sz="2000" b="0" strike="noStrike" spc="-1" dirty="0">
              <a:latin typeface="Arial"/>
            </a:endParaRPr>
          </a:p>
        </p:txBody>
      </p:sp>
      <p:pic>
        <p:nvPicPr>
          <p:cNvPr id="132" name="Image 11"/>
          <p:cNvPicPr/>
          <p:nvPr/>
        </p:nvPicPr>
        <p:blipFill>
          <a:blip r:embed="rId3"/>
          <a:stretch/>
        </p:blipFill>
        <p:spPr>
          <a:xfrm>
            <a:off x="3276720" y="12240"/>
            <a:ext cx="8915040" cy="899280"/>
          </a:xfrm>
          <a:prstGeom prst="rect">
            <a:avLst/>
          </a:prstGeom>
          <a:ln>
            <a:noFill/>
          </a:ln>
        </p:spPr>
      </p:pic>
      <p:sp>
        <p:nvSpPr>
          <p:cNvPr id="10" name="ZoneTexte 9"/>
          <p:cNvSpPr txBox="1"/>
          <p:nvPr/>
        </p:nvSpPr>
        <p:spPr>
          <a:xfrm>
            <a:off x="750004" y="1886701"/>
            <a:ext cx="10223653" cy="2716128"/>
          </a:xfrm>
          <a:prstGeom prst="rect">
            <a:avLst/>
          </a:prstGeom>
          <a:noFill/>
        </p:spPr>
        <p:txBody>
          <a:bodyPr wrap="square" rtlCol="0">
            <a:spAutoFit/>
          </a:bodyPr>
          <a:lstStyle/>
          <a:p>
            <a:endParaRPr lang="fr-FR" dirty="0" smtClean="0"/>
          </a:p>
          <a:p>
            <a:pPr marL="285840" indent="-285480">
              <a:lnSpc>
                <a:spcPts val="1681"/>
              </a:lnSpc>
              <a:spcAft>
                <a:spcPts val="601"/>
              </a:spcAft>
              <a:buSzPct val="159982"/>
              <a:buBlip>
                <a:blip r:embed="rId4"/>
              </a:buBlip>
            </a:pPr>
            <a:r>
              <a:rPr lang="fr-FR" spc="-1" dirty="0" smtClean="0">
                <a:solidFill>
                  <a:srgbClr val="000000"/>
                </a:solidFill>
              </a:rPr>
              <a:t> Réunions de l’ESS (GT des interlocuteurs ESS dans les DREETS et les préfectures) : thématiques abordées : DLA ; diminution des financement de l’ESS ; création d’une plateforme de centralisation ESUS ; définition d’une lettre de mission pour l’ESS afin de penser et </a:t>
            </a:r>
            <a:r>
              <a:rPr lang="fr-FR" spc="-1" dirty="0" err="1" smtClean="0">
                <a:solidFill>
                  <a:srgbClr val="000000"/>
                </a:solidFill>
              </a:rPr>
              <a:t>normer</a:t>
            </a:r>
            <a:r>
              <a:rPr lang="fr-FR" spc="-1" dirty="0" smtClean="0">
                <a:solidFill>
                  <a:srgbClr val="000000"/>
                </a:solidFill>
              </a:rPr>
              <a:t> l’articulation préfecture – direction régionale sur les sujets ESS</a:t>
            </a:r>
          </a:p>
          <a:p>
            <a:pPr marL="285840" indent="-285480">
              <a:lnSpc>
                <a:spcPts val="1681"/>
              </a:lnSpc>
              <a:spcAft>
                <a:spcPts val="601"/>
              </a:spcAft>
              <a:buSzPct val="159982"/>
              <a:buBlip>
                <a:blip r:embed="rId4"/>
              </a:buBlip>
            </a:pPr>
            <a:r>
              <a:rPr lang="fr-FR" spc="-1" dirty="0" smtClean="0">
                <a:solidFill>
                  <a:srgbClr val="000000"/>
                </a:solidFill>
              </a:rPr>
              <a:t> Conférence de </a:t>
            </a:r>
            <a:r>
              <a:rPr lang="fr-FR" spc="-1" dirty="0" smtClean="0">
                <a:solidFill>
                  <a:srgbClr val="000000"/>
                </a:solidFill>
              </a:rPr>
              <a:t>l’ESS : non abordé </a:t>
            </a:r>
          </a:p>
          <a:p>
            <a:pPr marL="285840" indent="-285480">
              <a:lnSpc>
                <a:spcPts val="1681"/>
              </a:lnSpc>
              <a:spcAft>
                <a:spcPts val="601"/>
              </a:spcAft>
              <a:buSzPct val="159982"/>
              <a:buBlip>
                <a:blip r:embed="rId4"/>
              </a:buBlip>
            </a:pPr>
            <a:r>
              <a:rPr lang="fr-FR" spc="-1" dirty="0" smtClean="0">
                <a:solidFill>
                  <a:srgbClr val="000000"/>
                </a:solidFill>
              </a:rPr>
              <a:t> </a:t>
            </a:r>
            <a:r>
              <a:rPr lang="fr-FR" spc="-1" dirty="0" smtClean="0">
                <a:solidFill>
                  <a:srgbClr val="000000"/>
                </a:solidFill>
              </a:rPr>
              <a:t>Mois de </a:t>
            </a:r>
            <a:r>
              <a:rPr lang="fr-FR" spc="-1" dirty="0">
                <a:solidFill>
                  <a:srgbClr val="000000"/>
                </a:solidFill>
              </a:rPr>
              <a:t>l’ESS : non abordé </a:t>
            </a:r>
            <a:endParaRPr lang="fr-FR" spc="-1" dirty="0" smtClean="0">
              <a:solidFill>
                <a:srgbClr val="000000"/>
              </a:solidFill>
            </a:endParaRPr>
          </a:p>
          <a:p>
            <a:pPr marL="285840" indent="-285480">
              <a:lnSpc>
                <a:spcPts val="1681"/>
              </a:lnSpc>
              <a:spcAft>
                <a:spcPts val="601"/>
              </a:spcAft>
              <a:buSzPct val="159982"/>
              <a:buBlip>
                <a:blip r:embed="rId4"/>
              </a:buBlip>
            </a:pPr>
            <a:r>
              <a:rPr lang="fr-FR" spc="-1" dirty="0" smtClean="0">
                <a:solidFill>
                  <a:srgbClr val="000000"/>
                </a:solidFill>
              </a:rPr>
              <a:t> Dynamique inter-réseaux de </a:t>
            </a:r>
            <a:r>
              <a:rPr lang="fr-FR" spc="-1" dirty="0">
                <a:solidFill>
                  <a:srgbClr val="000000"/>
                </a:solidFill>
              </a:rPr>
              <a:t>l’ESS : non abordé </a:t>
            </a:r>
            <a:endParaRPr lang="fr-FR" spc="-1" dirty="0" smtClean="0">
              <a:solidFill>
                <a:srgbClr val="000000"/>
              </a:solidFill>
            </a:endParaRPr>
          </a:p>
          <a:p>
            <a:pPr marL="285840" indent="-285480">
              <a:lnSpc>
                <a:spcPts val="1681"/>
              </a:lnSpc>
              <a:spcAft>
                <a:spcPts val="601"/>
              </a:spcAft>
              <a:buSzPct val="159982"/>
              <a:buBlip>
                <a:blip r:embed="rId4"/>
              </a:buBlip>
            </a:pPr>
            <a:r>
              <a:rPr lang="fr-FR" spc="-1" dirty="0" smtClean="0">
                <a:solidFill>
                  <a:srgbClr val="000000"/>
                </a:solidFill>
              </a:rPr>
              <a:t> Co-tech </a:t>
            </a:r>
            <a:r>
              <a:rPr lang="fr-FR" spc="-1" dirty="0">
                <a:solidFill>
                  <a:srgbClr val="000000"/>
                </a:solidFill>
              </a:rPr>
              <a:t>ESS : non abordé </a:t>
            </a:r>
            <a:endParaRPr lang="fr-FR" spc="-1" dirty="0" smtClean="0">
              <a:solidFill>
                <a:srgbClr val="000000"/>
              </a:solidFill>
            </a:endParaRPr>
          </a:p>
          <a:p>
            <a:pPr marL="285840" indent="-285480">
              <a:lnSpc>
                <a:spcPts val="1681"/>
              </a:lnSpc>
              <a:spcAft>
                <a:spcPts val="601"/>
              </a:spcAft>
              <a:buSzPct val="159982"/>
              <a:buBlip>
                <a:blip r:embed="rId4"/>
              </a:buBlip>
            </a:pPr>
            <a:r>
              <a:rPr lang="fr-FR" spc="-1" dirty="0">
                <a:solidFill>
                  <a:srgbClr val="000000"/>
                </a:solidFill>
              </a:rPr>
              <a:t> </a:t>
            </a:r>
            <a:r>
              <a:rPr lang="fr-FR" spc="-1" dirty="0" smtClean="0">
                <a:solidFill>
                  <a:srgbClr val="000000"/>
                </a:solidFill>
              </a:rPr>
              <a:t> Autre(s) évènement(s</a:t>
            </a:r>
            <a:r>
              <a:rPr lang="fr-FR" spc="-1" dirty="0">
                <a:solidFill>
                  <a:srgbClr val="000000"/>
                </a:solidFill>
              </a:rPr>
              <a:t>) : non abordé </a:t>
            </a:r>
            <a:endParaRPr lang="fr-FR" spc="-1" dirty="0" smtClean="0">
              <a:solidFill>
                <a:srgbClr val="000000"/>
              </a:solidFill>
            </a:endParaRPr>
          </a:p>
        </p:txBody>
      </p:sp>
      <p:sp>
        <p:nvSpPr>
          <p:cNvPr id="11"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Tree>
    <p:extLst>
      <p:ext uri="{BB962C8B-B14F-4D97-AF65-F5344CB8AC3E}">
        <p14:creationId xmlns:p14="http://schemas.microsoft.com/office/powerpoint/2010/main" val="90151804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22</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smtClean="0">
                <a:solidFill>
                  <a:srgbClr val="E84426"/>
                </a:solidFill>
                <a:latin typeface="Arial"/>
              </a:rPr>
              <a:t>Définition des priorités d’accompagnement et d’animation souhaitées</a:t>
            </a:r>
            <a:endParaRPr lang="fr-FR" sz="2400" b="0" strike="noStrike" spc="-1" dirty="0">
              <a:solidFill>
                <a:srgbClr val="000000"/>
              </a:solidFill>
              <a:latin typeface="Arial"/>
            </a:endParaRPr>
          </a:p>
        </p:txBody>
      </p:sp>
      <p:sp>
        <p:nvSpPr>
          <p:cNvPr id="111" name="CustomShape 5"/>
          <p:cNvSpPr/>
          <p:nvPr/>
        </p:nvSpPr>
        <p:spPr>
          <a:xfrm>
            <a:off x="904860" y="1817280"/>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10"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graphicFrame>
        <p:nvGraphicFramePr>
          <p:cNvPr id="11" name="Tableau 10"/>
          <p:cNvGraphicFramePr>
            <a:graphicFrameLocks noGrp="1"/>
          </p:cNvGraphicFramePr>
          <p:nvPr>
            <p:extLst>
              <p:ext uri="{D42A27DB-BD31-4B8C-83A1-F6EECF244321}">
                <p14:modId xmlns:p14="http://schemas.microsoft.com/office/powerpoint/2010/main" val="3082869934"/>
              </p:ext>
            </p:extLst>
          </p:nvPr>
        </p:nvGraphicFramePr>
        <p:xfrm>
          <a:off x="602406" y="1790252"/>
          <a:ext cx="11120171" cy="5031108"/>
        </p:xfrm>
        <a:graphic>
          <a:graphicData uri="http://schemas.openxmlformats.org/drawingml/2006/table">
            <a:tbl>
              <a:tblPr firstRow="1" bandRow="1">
                <a:tableStyleId>{21E4AEA4-8DFA-4A89-87EB-49C32662AFE0}</a:tableStyleId>
              </a:tblPr>
              <a:tblGrid>
                <a:gridCol w="323873"/>
                <a:gridCol w="3018300"/>
                <a:gridCol w="3888999"/>
                <a:gridCol w="3888999"/>
              </a:tblGrid>
              <a:tr h="0">
                <a:tc rowSpan="7">
                  <a:txBody>
                    <a:bodyPr/>
                    <a:lstStyle/>
                    <a:p>
                      <a:pPr algn="ctr"/>
                      <a:r>
                        <a:rPr lang="fr-FR" b="1" dirty="0" smtClean="0">
                          <a:solidFill>
                            <a:schemeClr val="tx1"/>
                          </a:solidFill>
                        </a:rPr>
                        <a:t>Approche thématique</a:t>
                      </a:r>
                      <a:endParaRPr lang="fr-FR" b="1" dirty="0">
                        <a:solidFill>
                          <a:schemeClr val="tx1"/>
                        </a:solidFill>
                      </a:endParaRPr>
                    </a:p>
                  </a:txBody>
                  <a:tcPr vert="vert270">
                    <a:solidFill>
                      <a:srgbClr val="FCECE8"/>
                    </a:solidFill>
                  </a:tcPr>
                </a:tc>
                <a:tc>
                  <a:txBody>
                    <a:bodyPr/>
                    <a:lstStyle/>
                    <a:p>
                      <a:r>
                        <a:rPr lang="fr-FR" dirty="0" smtClean="0"/>
                        <a:t>Priorités 2023</a:t>
                      </a:r>
                      <a:endParaRPr lang="fr-FR" dirty="0"/>
                    </a:p>
                  </a:txBody>
                  <a:tcPr/>
                </a:tc>
                <a:tc>
                  <a:txBody>
                    <a:bodyPr/>
                    <a:lstStyle/>
                    <a:p>
                      <a:r>
                        <a:rPr lang="fr-FR" dirty="0" smtClean="0"/>
                        <a:t>Actions 2023</a:t>
                      </a:r>
                      <a:endParaRPr lang="fr-FR" dirty="0"/>
                    </a:p>
                  </a:txBody>
                  <a:tcPr/>
                </a:tc>
                <a:tc>
                  <a:txBody>
                    <a:bodyPr/>
                    <a:lstStyle/>
                    <a:p>
                      <a:r>
                        <a:rPr lang="fr-FR" dirty="0" smtClean="0"/>
                        <a:t>Priorités 2024</a:t>
                      </a:r>
                      <a:endParaRPr lang="fr-FR" dirty="0"/>
                    </a:p>
                  </a:txBody>
                  <a:tcPr/>
                </a:tc>
              </a:tr>
              <a:tr h="0">
                <a:tc vMerge="1">
                  <a:txBody>
                    <a:bodyPr/>
                    <a:lstStyle/>
                    <a:p>
                      <a:pPr marL="467995" indent="-144145" algn="just" defTabSz="914400" rtl="0" eaLnBrk="1" latinLnBrk="0" hangingPunct="1">
                        <a:lnSpc>
                          <a:spcPct val="130000"/>
                        </a:lnSpc>
                        <a:spcAft>
                          <a:spcPts val="0"/>
                        </a:spcAft>
                      </a:pPr>
                      <a:endPar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rPr>
                        <a:t>Gouvernance et implication des </a:t>
                      </a: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bénévoles</a:t>
                      </a:r>
                      <a:endPar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Action d’animation régionale en 2023 et en 2024 </a:t>
                      </a:r>
                    </a:p>
                    <a:p>
                      <a:pPr algn="just">
                        <a:lnSpc>
                          <a:spcPct val="130000"/>
                        </a:lnSpc>
                        <a:spcAft>
                          <a:spcPts val="0"/>
                        </a:spcAft>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2 accompagnement ayant</a:t>
                      </a:r>
                      <a:r>
                        <a:rPr lang="fr-FR" sz="1000" kern="1200" baseline="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 comme thématique principale leur </a:t>
                      </a:r>
                      <a:r>
                        <a:rPr lang="fr-FR" sz="1000" kern="1200" baseline="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gouvernance</a:t>
                      </a:r>
                      <a:endParaRPr lang="fr-FR" sz="1000" kern="1200" baseline="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Renouvellement des gouvernances</a:t>
                      </a:r>
                    </a:p>
                    <a:p>
                      <a:pPr algn="just">
                        <a:lnSpc>
                          <a:spcPct val="130000"/>
                        </a:lnSpc>
                        <a:spcAft>
                          <a:spcPts val="0"/>
                        </a:spcAft>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Transmission de témoin / transition (direction ou gouvernance)</a:t>
                      </a:r>
                      <a:endPar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0">
                <a:tc vMerge="1">
                  <a:txBody>
                    <a:bodyPr/>
                    <a:lstStyle/>
                    <a:p>
                      <a:endParaRPr lang="fr-FR"/>
                    </a:p>
                  </a:txBody>
                  <a:tcPr/>
                </a:tc>
                <a:tc>
                  <a:txBody>
                    <a:bodyPr/>
                    <a:lstStyle/>
                    <a:p>
                      <a:pPr marL="467995" marR="0" lvl="0" indent="-144145" algn="just" defTabSz="914400" rtl="0" eaLnBrk="1" fontAlgn="auto" latinLnBrk="0" hangingPunct="1">
                        <a:lnSpc>
                          <a:spcPct val="130000"/>
                        </a:lnSpc>
                        <a:spcBef>
                          <a:spcPts val="0"/>
                        </a:spcBef>
                        <a:spcAft>
                          <a:spcPts val="0"/>
                        </a:spcAft>
                        <a:buClrTx/>
                        <a:buSzTx/>
                        <a:buFontTx/>
                        <a:buNone/>
                        <a:tabLst/>
                        <a:defRPr/>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Les formes innovantes de coopérations (mutualisation) sous forme accompagnement collectif</a:t>
                      </a:r>
                    </a:p>
                  </a:txBody>
                  <a:tcPr marL="36195" marR="36195" marT="53975" marB="17780" anchor="ct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fr-FR" sz="1000" kern="1200" baseline="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12 structures accompagnées en collectif sur la mutualisation (3 accompagnements) et 2 accompagnements individuels</a:t>
                      </a:r>
                      <a:endPar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Dynamique de mutualisation, coopération, formalisation d’une offre commune</a:t>
                      </a:r>
                    </a:p>
                  </a:txBody>
                  <a:tcPr marL="36195" marR="36195" marT="53975" marB="17780" anchor="ctr"/>
                </a:tc>
              </a:tr>
              <a:tr h="0">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it-IT" sz="1000" dirty="0">
                          <a:effectLst/>
                          <a:latin typeface="Arial" panose="020B0604020202020204" pitchFamily="34" charset="0"/>
                          <a:ea typeface="Arial" panose="020B0604020202020204" pitchFamily="34" charset="0"/>
                          <a:cs typeface="Times New Roman" panose="02020603050405020304" pitchFamily="18" charset="0"/>
                        </a:rPr>
                        <a:t>Décliner le plan régional Santé au Travail (2021 – 2025) / mise en lien avec le pôle T de la DREETS</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Prise de contact de Leslie Martin avec la DREETS. Une piste de travail a été envisagée, concernant la réalisation d’un webinaire sur les risques psycho-sociaux, à destination des CMDLA et des associations. </a:t>
                      </a:r>
                    </a:p>
                  </a:txBody>
                  <a:tcPr marL="36195" marR="36195" marT="53975" marB="17780" anchor="ct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RH (organisation interne, prévention des RPS dont l’épuisement professionnel, fonction employeur)</a:t>
                      </a:r>
                    </a:p>
                    <a:p>
                      <a:pPr marL="0" marR="0" lvl="0" indent="0" algn="just" defTabSz="914400" rtl="0" eaLnBrk="1" fontAlgn="auto" latinLnBrk="0" hangingPunct="1">
                        <a:lnSpc>
                          <a:spcPct val="130000"/>
                        </a:lnSpc>
                        <a:spcBef>
                          <a:spcPts val="0"/>
                        </a:spcBef>
                        <a:spcAft>
                          <a:spcPts val="0"/>
                        </a:spcAft>
                        <a:buClrTx/>
                        <a:buSzTx/>
                        <a:buFontTx/>
                        <a:buNone/>
                        <a:tabLst/>
                        <a:defRPr/>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Transmission de témoin / transition (direction ou gouvernance)</a:t>
                      </a:r>
                    </a:p>
                  </a:txBody>
                  <a:tcPr marL="36195" marR="36195" marT="53975" marB="17780" anchor="ctr"/>
                </a:tc>
              </a:tr>
              <a:tr h="0">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Mettre l’accent sur le post crise-covid : dans le suivi des structures accompagnées ainsi que la reprise d’activité</a:t>
                      </a:r>
                    </a:p>
                  </a:txBody>
                  <a:tcPr marL="36195" marR="36195" marT="53975" marB="17780" anchor="ctr"/>
                </a:tc>
                <a:tc>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Pris en compte dans les accompagnements et éléments amenés en comités d’appui. Précision</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 d’autres crises se cumulent </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Transition </a:t>
                      </a:r>
                      <a:r>
                        <a:rPr lang="fr-FR" sz="1000" dirty="0" err="1" smtClean="0">
                          <a:effectLst/>
                          <a:latin typeface="Arial" panose="020B0604020202020204" pitchFamily="34" charset="0"/>
                          <a:ea typeface="Arial" panose="020B0604020202020204" pitchFamily="34" charset="0"/>
                          <a:cs typeface="Times New Roman" panose="02020603050405020304" pitchFamily="18" charset="0"/>
                        </a:rPr>
                        <a:t>Ecologique</a:t>
                      </a:r>
                      <a:r>
                        <a:rPr lang="fr-FR" sz="1000" dirty="0" smtClean="0">
                          <a:effectLst/>
                          <a:latin typeface="Arial" panose="020B0604020202020204" pitchFamily="34" charset="0"/>
                          <a:ea typeface="Arial" panose="020B0604020202020204" pitchFamily="34" charset="0"/>
                          <a:cs typeface="Times New Roman" panose="02020603050405020304" pitchFamily="18" charset="0"/>
                        </a:rPr>
                        <a:t> des structures de l’ESS</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0">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Formalisation des projets stratégiques / définition du plan de développement </a:t>
                      </a:r>
                      <a:r>
                        <a:rPr lang="fr-FR" sz="1000" i="1" dirty="0">
                          <a:effectLst/>
                          <a:latin typeface="Arial" panose="020B0604020202020204" pitchFamily="34" charset="0"/>
                          <a:ea typeface="Arial" panose="020B0604020202020204" pitchFamily="34" charset="0"/>
                          <a:cs typeface="Times New Roman" panose="02020603050405020304" pitchFamily="18" charset="0"/>
                        </a:rPr>
                        <a:t>(</a:t>
                      </a:r>
                      <a:r>
                        <a:rPr lang="fr-FR" sz="1000" b="1" i="1" dirty="0">
                          <a:effectLst/>
                          <a:latin typeface="Arial" panose="020B0604020202020204" pitchFamily="34" charset="0"/>
                          <a:ea typeface="Arial" panose="020B0604020202020204" pitchFamily="34" charset="0"/>
                          <a:cs typeface="Times New Roman" panose="02020603050405020304" pitchFamily="18" charset="0"/>
                        </a:rPr>
                        <a:t>mettre en lien avec une véritable stratégie d’investissement au besoin</a:t>
                      </a:r>
                      <a:r>
                        <a:rPr lang="fr-FR" sz="1000" i="1" dirty="0">
                          <a:effectLst/>
                          <a:latin typeface="Arial" panose="020B0604020202020204" pitchFamily="34" charset="0"/>
                          <a:ea typeface="Arial" panose="020B0604020202020204" pitchFamily="34" charset="0"/>
                          <a:cs typeface="Times New Roman" panose="02020603050405020304" pitchFamily="18" charset="0"/>
                        </a:rPr>
                        <a:t>)</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68</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structures accompagnées sur leur projet, 14 sur la création d’une nouvelle activité et 19 sur leur stratégie commerciale ; Pas de possibilité d’évaluer le nombre d’accompagnement sur la stratégie d’investissement au vu de l’outil de reporting </a:t>
                      </a:r>
                      <a:r>
                        <a:rPr lang="fr-FR" sz="1000" baseline="0" dirty="0" err="1" smtClean="0">
                          <a:effectLst/>
                          <a:latin typeface="Arial" panose="020B0604020202020204" pitchFamily="34" charset="0"/>
                          <a:ea typeface="Arial" panose="020B0604020202020204" pitchFamily="34" charset="0"/>
                          <a:cs typeface="Times New Roman" panose="02020603050405020304" pitchFamily="18" charset="0"/>
                        </a:rPr>
                        <a:t>Enée</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 Rencontre du DLA62 sur la stratégie d’investissement au premier semestre 2023</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Formalisation ou renouvellement des projets associatifs</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0">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Définition Modèle Économique</a:t>
                      </a:r>
                    </a:p>
                  </a:txBody>
                  <a:tcPr marL="36195" marR="36195" marT="53975" marB="17780" anchor="ctr"/>
                </a:tc>
                <a:tc>
                  <a:txBody>
                    <a:bodyPr/>
                    <a:lstStyle/>
                    <a:p>
                      <a:pPr algn="just">
                        <a:lnSpc>
                          <a:spcPct val="130000"/>
                        </a:lnSpc>
                        <a:spcAft>
                          <a:spcPts val="0"/>
                        </a:spcAft>
                      </a:pP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Pas de possibilité d’évaluer le nombre d’accompagnement sur le modèle économique ; 61 accompagnements sur des thématiques proches</a:t>
                      </a:r>
                    </a:p>
                    <a:p>
                      <a:pPr algn="just">
                        <a:lnSpc>
                          <a:spcPct val="130000"/>
                        </a:lnSpc>
                        <a:spcAft>
                          <a:spcPts val="0"/>
                        </a:spcAft>
                      </a:pP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Travail sur les MSE en interDLA (une journée thématique)</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fr-FR" sz="1000" kern="1200" dirty="0" err="1"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Evolution</a:t>
                      </a: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 du modèle économique des structures de l’ESS (développement, hybridation des ressources, définition d’une stratégie d’investissement)</a:t>
                      </a:r>
                    </a:p>
                  </a:txBody>
                  <a:tcPr marL="36195" marR="36195" marT="53975" marB="17780" anchor="ctr"/>
                </a:tc>
              </a:tr>
            </a:tbl>
          </a:graphicData>
        </a:graphic>
      </p:graphicFrame>
    </p:spTree>
    <p:extLst>
      <p:ext uri="{BB962C8B-B14F-4D97-AF65-F5344CB8AC3E}">
        <p14:creationId xmlns:p14="http://schemas.microsoft.com/office/powerpoint/2010/main" val="222321626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23</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smtClean="0">
                <a:solidFill>
                  <a:srgbClr val="E84426"/>
                </a:solidFill>
                <a:latin typeface="Arial"/>
              </a:rPr>
              <a:t>Définition des priorités d’accompagnement et d’animation souhaitées</a:t>
            </a:r>
            <a:endParaRPr lang="fr-FR" sz="2400" b="0" strike="noStrike" spc="-1" dirty="0">
              <a:solidFill>
                <a:srgbClr val="000000"/>
              </a:solidFill>
              <a:latin typeface="Arial"/>
            </a:endParaRPr>
          </a:p>
        </p:txBody>
      </p:sp>
      <p:sp>
        <p:nvSpPr>
          <p:cNvPr id="111" name="CustomShape 5"/>
          <p:cNvSpPr/>
          <p:nvPr/>
        </p:nvSpPr>
        <p:spPr>
          <a:xfrm>
            <a:off x="904860" y="1817280"/>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10"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graphicFrame>
        <p:nvGraphicFramePr>
          <p:cNvPr id="12" name="Tableau 11"/>
          <p:cNvGraphicFramePr>
            <a:graphicFrameLocks noGrp="1"/>
          </p:cNvGraphicFramePr>
          <p:nvPr>
            <p:extLst>
              <p:ext uri="{D42A27DB-BD31-4B8C-83A1-F6EECF244321}">
                <p14:modId xmlns:p14="http://schemas.microsoft.com/office/powerpoint/2010/main" val="3346926671"/>
              </p:ext>
            </p:extLst>
          </p:nvPr>
        </p:nvGraphicFramePr>
        <p:xfrm>
          <a:off x="432295" y="2162110"/>
          <a:ext cx="10858557" cy="3792344"/>
        </p:xfrm>
        <a:graphic>
          <a:graphicData uri="http://schemas.openxmlformats.org/drawingml/2006/table">
            <a:tbl>
              <a:tblPr firstRow="1" bandRow="1">
                <a:tableStyleId>{21E4AEA4-8DFA-4A89-87EB-49C32662AFE0}</a:tableStyleId>
              </a:tblPr>
              <a:tblGrid>
                <a:gridCol w="449123"/>
                <a:gridCol w="2439715"/>
                <a:gridCol w="3681182"/>
                <a:gridCol w="4288537"/>
              </a:tblGrid>
              <a:tr h="533524">
                <a:tc rowSpan="5">
                  <a:txBody>
                    <a:bodyPr/>
                    <a:lstStyle/>
                    <a:p>
                      <a:pPr algn="ctr"/>
                      <a:r>
                        <a:rPr lang="fr-FR" dirty="0" smtClean="0">
                          <a:solidFill>
                            <a:schemeClr val="tx1"/>
                          </a:solidFill>
                        </a:rPr>
                        <a:t>Approche Sectorielle</a:t>
                      </a:r>
                      <a:endParaRPr lang="fr-FR" dirty="0">
                        <a:solidFill>
                          <a:schemeClr val="tx1"/>
                        </a:solidFill>
                      </a:endParaRPr>
                    </a:p>
                  </a:txBody>
                  <a:tcPr vert="vert270">
                    <a:solidFill>
                      <a:srgbClr val="FCECE8"/>
                    </a:solidFill>
                  </a:tcPr>
                </a:tc>
                <a:tc>
                  <a:txBody>
                    <a:bodyPr/>
                    <a:lstStyle/>
                    <a:p>
                      <a:r>
                        <a:rPr lang="fr-FR" dirty="0" smtClean="0"/>
                        <a:t>Priorités 2023</a:t>
                      </a:r>
                      <a:endParaRPr lang="fr-FR" dirty="0"/>
                    </a:p>
                  </a:txBody>
                  <a:tcPr/>
                </a:tc>
                <a:tc>
                  <a:txBody>
                    <a:bodyPr/>
                    <a:lstStyle/>
                    <a:p>
                      <a:r>
                        <a:rPr lang="fr-FR" dirty="0" smtClean="0"/>
                        <a:t>Actions 2023</a:t>
                      </a:r>
                      <a:endParaRPr lang="fr-FR" dirty="0"/>
                    </a:p>
                  </a:txBody>
                  <a:tcPr/>
                </a:tc>
                <a:tc>
                  <a:txBody>
                    <a:bodyPr/>
                    <a:lstStyle/>
                    <a:p>
                      <a:r>
                        <a:rPr lang="fr-FR" dirty="0" smtClean="0"/>
                        <a:t>Priorités 2024 </a:t>
                      </a:r>
                      <a:endParaRPr lang="fr-FR" dirty="0"/>
                    </a:p>
                  </a:txBody>
                  <a:tcPr/>
                </a:tc>
              </a:tr>
              <a:tr h="0">
                <a:tc vMerge="1">
                  <a:txBody>
                    <a:bodyPr/>
                    <a:lstStyle/>
                    <a:p>
                      <a:endParaRPr lang="fr-FR"/>
                    </a:p>
                  </a:txBody>
                  <a:tcPr/>
                </a:tc>
                <a:tc>
                  <a:txBody>
                    <a:bodyPr/>
                    <a:lstStyle/>
                    <a:p>
                      <a:pPr marL="467995" indent="-144145" algn="just" defTabSz="914400" rtl="0" eaLnBrk="1" latinLnBrk="0" hangingPunct="1">
                        <a:lnSpc>
                          <a:spcPct val="130000"/>
                        </a:lnSpc>
                        <a:spcAft>
                          <a:spcPts val="0"/>
                        </a:spcAft>
                      </a:pPr>
                      <a:r>
                        <a:rPr lang="it-IT"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rPr>
                        <a:t>Priorité aux Services à la Personne sur les thématiques du développement / recrutement, la réorganisation</a:t>
                      </a:r>
                      <a:endPar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kern="120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42</a:t>
                      </a:r>
                      <a:r>
                        <a:rPr lang="fr-FR" sz="1000" kern="1200" baseline="0" dirty="0" smtClean="0">
                          <a:solidFill>
                            <a:schemeClr val="dk1"/>
                          </a:solidFill>
                          <a:effectLst/>
                          <a:latin typeface="Arial" panose="020B0604020202020204" pitchFamily="34" charset="0"/>
                          <a:ea typeface="Arial" panose="020B0604020202020204" pitchFamily="34" charset="0"/>
                          <a:cs typeface="Times New Roman" panose="02020603050405020304" pitchFamily="18" charset="0"/>
                        </a:rPr>
                        <a:t> Structures accompagnées dont 10 sur la fonction employeur, 3 sur l’organisation interne et 3 sur des questions de développement </a:t>
                      </a:r>
                      <a:endParaRPr lang="fr-FR" sz="1000" kern="1200" dirty="0">
                        <a:solidFill>
                          <a:schemeClr val="dk1"/>
                        </a:solidFill>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rowSpan="3">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Structures du médico social</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0">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EPHAD : gestion du patrimoine ; montage juridique ; gestions des charges</a:t>
                      </a:r>
                    </a:p>
                  </a:txBody>
                  <a:tcPr marL="36195" marR="36195" marT="53975" marB="17780" anchor="ctr"/>
                </a:tc>
                <a:tc>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1</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EPHAD accompagné sur la création d’une activité et sur la stratégie de mécénat</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vMerge="1">
                  <a:txBody>
                    <a:bodyPr/>
                    <a:lstStyle/>
                    <a:p>
                      <a:pPr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0">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Petite enfance</a:t>
                      </a:r>
                    </a:p>
                  </a:txBody>
                  <a:tcPr marL="36195" marR="36195" marT="53975" marB="17780" anchor="ctr"/>
                </a:tc>
                <a:tc>
                  <a:txBody>
                    <a:bodyPr/>
                    <a:lstStyle/>
                    <a:p>
                      <a:pPr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Rencontre avec le réseau Colline Acepp et échange sur le </a:t>
                      </a:r>
                      <a:r>
                        <a:rPr lang="fr-FR" sz="1000" dirty="0" smtClean="0">
                          <a:effectLst/>
                          <a:latin typeface="Arial" panose="020B0604020202020204" pitchFamily="34" charset="0"/>
                          <a:ea typeface="Arial" panose="020B0604020202020204" pitchFamily="34" charset="0"/>
                          <a:cs typeface="Times New Roman" panose="02020603050405020304" pitchFamily="18" charset="0"/>
                        </a:rPr>
                        <a:t>dispositif</a:t>
                      </a:r>
                    </a:p>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14</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structures travaillant sur la petite enfance accompagnées dont 10 sur la diversification de leurs financements</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vMerge="1">
                  <a:txBody>
                    <a:bodyPr/>
                    <a:lstStyle/>
                    <a:p>
                      <a:pPr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r h="0">
                <a:tc vMerge="1">
                  <a:txBody>
                    <a:bodyPr/>
                    <a:lstStyle/>
                    <a:p>
                      <a:pPr marL="467995" indent="-144145" algn="just">
                        <a:lnSpc>
                          <a:spcPct val="130000"/>
                        </a:lnSpc>
                        <a:spcAft>
                          <a:spcPts val="0"/>
                        </a:spcAft>
                      </a:pP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marL="467995" indent="-144145" algn="just">
                        <a:lnSpc>
                          <a:spcPct val="130000"/>
                        </a:lnSpc>
                        <a:spcAft>
                          <a:spcPts val="0"/>
                        </a:spcAft>
                      </a:pPr>
                      <a:r>
                        <a:rPr lang="fr-FR" sz="1000" dirty="0">
                          <a:effectLst/>
                          <a:latin typeface="Arial" panose="020B0604020202020204" pitchFamily="34" charset="0"/>
                          <a:ea typeface="Arial" panose="020B0604020202020204" pitchFamily="34" charset="0"/>
                          <a:cs typeface="Times New Roman" panose="02020603050405020304" pitchFamily="18" charset="0"/>
                        </a:rPr>
                        <a:t>Salles de spectacles et festivals</a:t>
                      </a:r>
                    </a:p>
                  </a:txBody>
                  <a:tcPr marL="36195" marR="36195" marT="53975" marB="17780" anchor="ctr"/>
                </a:tc>
                <a:tc>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10</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salles de spectacles accompagnées sur des thématiques variées</a:t>
                      </a:r>
                    </a:p>
                    <a:p>
                      <a:pPr algn="just">
                        <a:lnSpc>
                          <a:spcPct val="130000"/>
                        </a:lnSpc>
                        <a:spcAft>
                          <a:spcPts val="0"/>
                        </a:spcAft>
                      </a:pP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Difficulté d’identifier les festivals quand il ne s’agit pas de l’activité principale (recherche pas code APE)</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c>
                  <a:txBody>
                    <a:bodyPr/>
                    <a:lstStyle/>
                    <a:p>
                      <a:pPr algn="just">
                        <a:lnSpc>
                          <a:spcPct val="130000"/>
                        </a:lnSpc>
                        <a:spcAft>
                          <a:spcPts val="0"/>
                        </a:spcAft>
                      </a:pPr>
                      <a:r>
                        <a:rPr lang="fr-FR" sz="1000" dirty="0" smtClean="0">
                          <a:effectLst/>
                          <a:latin typeface="Arial" panose="020B0604020202020204" pitchFamily="34" charset="0"/>
                          <a:ea typeface="Arial" panose="020B0604020202020204" pitchFamily="34" charset="0"/>
                          <a:cs typeface="Times New Roman" panose="02020603050405020304" pitchFamily="18" charset="0"/>
                        </a:rPr>
                        <a:t>Associations</a:t>
                      </a:r>
                      <a:r>
                        <a:rPr lang="fr-FR" sz="1000" baseline="0" dirty="0" smtClean="0">
                          <a:effectLst/>
                          <a:latin typeface="Arial" panose="020B0604020202020204" pitchFamily="34" charset="0"/>
                          <a:ea typeface="Arial" panose="020B0604020202020204" pitchFamily="34" charset="0"/>
                          <a:cs typeface="Times New Roman" panose="02020603050405020304" pitchFamily="18" charset="0"/>
                        </a:rPr>
                        <a:t> sportives</a:t>
                      </a:r>
                      <a:endParaRPr lang="fr-FR" sz="100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53975" marB="17780" anchor="ctr"/>
                </a:tc>
              </a:tr>
            </a:tbl>
          </a:graphicData>
        </a:graphic>
      </p:graphicFrame>
    </p:spTree>
    <p:extLst>
      <p:ext uri="{BB962C8B-B14F-4D97-AF65-F5344CB8AC3E}">
        <p14:creationId xmlns:p14="http://schemas.microsoft.com/office/powerpoint/2010/main" val="97507964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24</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smtClean="0">
                <a:solidFill>
                  <a:srgbClr val="E84426"/>
                </a:solidFill>
                <a:latin typeface="Arial"/>
              </a:rPr>
              <a:t>Définition des priorités d’accompagnement et d’animation souhaitées</a:t>
            </a:r>
            <a:endParaRPr lang="fr-FR" sz="2400" b="0" strike="noStrike" spc="-1" dirty="0">
              <a:solidFill>
                <a:srgbClr val="000000"/>
              </a:solidFill>
              <a:latin typeface="Arial"/>
            </a:endParaRPr>
          </a:p>
        </p:txBody>
      </p:sp>
      <p:sp>
        <p:nvSpPr>
          <p:cNvPr id="111" name="CustomShape 5"/>
          <p:cNvSpPr/>
          <p:nvPr/>
        </p:nvSpPr>
        <p:spPr>
          <a:xfrm>
            <a:off x="904860" y="1817280"/>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10"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
        <p:nvSpPr>
          <p:cNvPr id="2" name="ZoneTexte 1"/>
          <p:cNvSpPr txBox="1"/>
          <p:nvPr/>
        </p:nvSpPr>
        <p:spPr>
          <a:xfrm>
            <a:off x="1143000" y="2752344"/>
            <a:ext cx="9784080" cy="2031325"/>
          </a:xfrm>
          <a:prstGeom prst="rect">
            <a:avLst/>
          </a:prstGeom>
          <a:noFill/>
        </p:spPr>
        <p:txBody>
          <a:bodyPr wrap="square" rtlCol="0">
            <a:spAutoFit/>
          </a:bodyPr>
          <a:lstStyle/>
          <a:p>
            <a:r>
              <a:rPr lang="fr-FR" dirty="0" smtClean="0"/>
              <a:t>Thématiques socles pour l’animation territoriales</a:t>
            </a:r>
          </a:p>
          <a:p>
            <a:pPr marL="742950" lvl="1" indent="-285750">
              <a:buFont typeface="Courier New" panose="02070309020205020404" pitchFamily="49" charset="0"/>
              <a:buChar char="o"/>
            </a:pPr>
            <a:r>
              <a:rPr lang="fr-FR" dirty="0"/>
              <a:t>Transformation de l’association vers la SCIC</a:t>
            </a:r>
          </a:p>
          <a:p>
            <a:pPr marL="742950" lvl="1" indent="-285750">
              <a:buFont typeface="Courier New" panose="02070309020205020404" pitchFamily="49" charset="0"/>
              <a:buChar char="o"/>
            </a:pPr>
            <a:r>
              <a:rPr lang="fr-FR" dirty="0"/>
              <a:t>Evaluation et mesure de l’impact social</a:t>
            </a:r>
          </a:p>
          <a:p>
            <a:pPr marL="742950" lvl="1" indent="-285750">
              <a:buFont typeface="Courier New" panose="02070309020205020404" pitchFamily="49" charset="0"/>
              <a:buChar char="o"/>
            </a:pPr>
            <a:r>
              <a:rPr lang="fr-FR" dirty="0"/>
              <a:t>Innovation sociale </a:t>
            </a:r>
          </a:p>
          <a:p>
            <a:pPr marL="742950" lvl="1" indent="-285750">
              <a:buFont typeface="Courier New" panose="02070309020205020404" pitchFamily="49" charset="0"/>
              <a:buChar char="o"/>
            </a:pPr>
            <a:r>
              <a:rPr lang="fr-FR" dirty="0"/>
              <a:t>Changements réglementaires (ex : évolution du statut de </a:t>
            </a:r>
            <a:r>
              <a:rPr lang="fr-FR" dirty="0" err="1"/>
              <a:t>médiateur.ice</a:t>
            </a:r>
            <a:r>
              <a:rPr lang="fr-FR" dirty="0"/>
              <a:t> </a:t>
            </a:r>
            <a:r>
              <a:rPr lang="fr-FR" dirty="0" err="1"/>
              <a:t>social.e</a:t>
            </a:r>
            <a:r>
              <a:rPr lang="fr-FR" dirty="0"/>
              <a:t>)</a:t>
            </a:r>
          </a:p>
          <a:p>
            <a:pPr marL="742950" lvl="1" indent="-285750">
              <a:buFont typeface="Courier New" panose="02070309020205020404" pitchFamily="49" charset="0"/>
              <a:buChar char="o"/>
            </a:pPr>
            <a:r>
              <a:rPr lang="fr-FR" dirty="0"/>
              <a:t>Transition écologique des structures de l’ESS (sur le plan maîtrise des charges ; sur l’intégration de la TE dans le projet)</a:t>
            </a:r>
            <a:endParaRPr lang="fr-FR" dirty="0"/>
          </a:p>
        </p:txBody>
      </p:sp>
    </p:spTree>
    <p:extLst>
      <p:ext uri="{BB962C8B-B14F-4D97-AF65-F5344CB8AC3E}">
        <p14:creationId xmlns:p14="http://schemas.microsoft.com/office/powerpoint/2010/main" val="29811286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25</a:t>
            </a:fld>
            <a:endParaRPr lang="fr-FR" sz="1200" b="0" strike="noStrike" spc="-1" dirty="0">
              <a:latin typeface="Times New Roman"/>
            </a:endParaRPr>
          </a:p>
        </p:txBody>
      </p:sp>
      <p:sp>
        <p:nvSpPr>
          <p:cNvPr id="110" name="TextShape 4"/>
          <p:cNvSpPr txBox="1"/>
          <p:nvPr/>
        </p:nvSpPr>
        <p:spPr>
          <a:xfrm>
            <a:off x="971640" y="1632600"/>
            <a:ext cx="9523594" cy="3354738"/>
          </a:xfrm>
          <a:prstGeom prst="rect">
            <a:avLst/>
          </a:prstGeom>
          <a:noFill/>
          <a:ln>
            <a:noFill/>
          </a:ln>
        </p:spPr>
        <p:txBody>
          <a:bodyPr anchor="b">
            <a:normAutofit/>
          </a:bodyPr>
          <a:lstStyle/>
          <a:p>
            <a:pPr marL="360">
              <a:lnSpc>
                <a:spcPts val="1681"/>
              </a:lnSpc>
              <a:spcAft>
                <a:spcPts val="601"/>
              </a:spcAft>
              <a:buSzPct val="160081"/>
            </a:pPr>
            <a:r>
              <a:rPr lang="fr-FR" sz="3600" b="1" spc="-1" dirty="0" smtClean="0">
                <a:solidFill>
                  <a:srgbClr val="E84426"/>
                </a:solidFill>
              </a:rPr>
              <a:t>Financement du dispositif </a:t>
            </a:r>
            <a:r>
              <a:rPr lang="fr-FR" sz="3600" b="1" spc="-1" dirty="0" err="1" smtClean="0">
                <a:solidFill>
                  <a:srgbClr val="E84426"/>
                </a:solidFill>
              </a:rPr>
              <a:t>Etat</a:t>
            </a:r>
            <a:r>
              <a:rPr lang="fr-FR" sz="3600" b="1" spc="-1" dirty="0" smtClean="0">
                <a:solidFill>
                  <a:srgbClr val="E84426"/>
                </a:solidFill>
              </a:rPr>
              <a:t> – Banque </a:t>
            </a:r>
          </a:p>
          <a:p>
            <a:pPr marL="360">
              <a:lnSpc>
                <a:spcPts val="1681"/>
              </a:lnSpc>
              <a:spcAft>
                <a:spcPts val="601"/>
              </a:spcAft>
              <a:buSzPct val="160081"/>
            </a:pPr>
            <a:endParaRPr lang="fr-FR" sz="3600" b="1" spc="-1" dirty="0" smtClean="0">
              <a:solidFill>
                <a:srgbClr val="E84426"/>
              </a:solidFill>
            </a:endParaRPr>
          </a:p>
          <a:p>
            <a:pPr marL="360">
              <a:lnSpc>
                <a:spcPts val="1681"/>
              </a:lnSpc>
              <a:spcAft>
                <a:spcPts val="601"/>
              </a:spcAft>
              <a:buSzPct val="160081"/>
            </a:pPr>
            <a:r>
              <a:rPr lang="fr-FR" sz="3600" b="1" spc="-1" dirty="0">
                <a:solidFill>
                  <a:srgbClr val="E84426"/>
                </a:solidFill>
              </a:rPr>
              <a:t>d</a:t>
            </a:r>
            <a:r>
              <a:rPr lang="fr-FR" sz="3600" b="1" spc="-1" dirty="0" smtClean="0">
                <a:solidFill>
                  <a:srgbClr val="E84426"/>
                </a:solidFill>
              </a:rPr>
              <a:t>es Territoires – Région</a:t>
            </a:r>
          </a:p>
          <a:p>
            <a:pPr marL="360">
              <a:lnSpc>
                <a:spcPts val="1681"/>
              </a:lnSpc>
              <a:spcAft>
                <a:spcPts val="601"/>
              </a:spcAft>
              <a:buSzPct val="160081"/>
            </a:pPr>
            <a:endParaRPr lang="fr-FR" sz="3600" b="1" spc="-1" dirty="0" smtClean="0">
              <a:solidFill>
                <a:srgbClr val="E84426"/>
              </a:solidFill>
            </a:endParaRPr>
          </a:p>
          <a:p>
            <a:pPr marL="360" algn="r">
              <a:lnSpc>
                <a:spcPts val="1681"/>
              </a:lnSpc>
              <a:spcAft>
                <a:spcPts val="601"/>
              </a:spcAft>
              <a:buSzPct val="160081"/>
            </a:pPr>
            <a:r>
              <a:rPr lang="fr-FR" sz="3600" i="1" spc="-1" dirty="0" smtClean="0">
                <a:solidFill>
                  <a:srgbClr val="E84426"/>
                </a:solidFill>
              </a:rPr>
              <a:t>Discussion 20 min</a:t>
            </a:r>
            <a:endParaRPr lang="fr-FR" sz="3600" i="1" spc="-1" dirty="0">
              <a:solidFill>
                <a:srgbClr val="E84426"/>
              </a:solidFil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Tree>
    <p:extLst>
      <p:ext uri="{BB962C8B-B14F-4D97-AF65-F5344CB8AC3E}">
        <p14:creationId xmlns:p14="http://schemas.microsoft.com/office/powerpoint/2010/main" val="286438136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2"/>
          <p:cNvSpPr txBox="1"/>
          <p:nvPr/>
        </p:nvSpPr>
        <p:spPr>
          <a:xfrm>
            <a:off x="4028320" y="635580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28"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95C4AEBB-FCB1-4042-9EDA-9A6C686410D1}" type="slidenum">
              <a:rPr lang="fr-FR" sz="1200" b="0" strike="noStrike" spc="-1">
                <a:solidFill>
                  <a:srgbClr val="000000"/>
                </a:solidFill>
                <a:latin typeface="Arial"/>
              </a:rPr>
              <a:t>26</a:t>
            </a:fld>
            <a:endParaRPr lang="fr-FR" sz="1200" b="0" strike="noStrike" spc="-1">
              <a:latin typeface="Times New Roman"/>
            </a:endParaRPr>
          </a:p>
        </p:txBody>
      </p:sp>
      <p:sp>
        <p:nvSpPr>
          <p:cNvPr id="129"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endParaRPr lang="fr-FR" sz="2400" b="0" strike="noStrike" spc="-1" dirty="0">
              <a:solidFill>
                <a:srgbClr val="000000"/>
              </a:solidFill>
              <a:latin typeface="Arial"/>
            </a:endParaRPr>
          </a:p>
        </p:txBody>
      </p:sp>
      <p:sp>
        <p:nvSpPr>
          <p:cNvPr id="130" name="CustomShape 5"/>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31" name="CustomShape 6"/>
          <p:cNvSpPr/>
          <p:nvPr/>
        </p:nvSpPr>
        <p:spPr>
          <a:xfrm>
            <a:off x="971640" y="1936800"/>
            <a:ext cx="10000800" cy="44190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120000"/>
              </a:lnSpc>
              <a:spcBef>
                <a:spcPts val="1001"/>
              </a:spcBef>
            </a:pPr>
            <a:endParaRPr lang="fr-FR" sz="2000" b="0" strike="noStrike" spc="-1" dirty="0">
              <a:latin typeface="Arial"/>
            </a:endParaRPr>
          </a:p>
        </p:txBody>
      </p:sp>
      <p:pic>
        <p:nvPicPr>
          <p:cNvPr id="132" name="Image 11"/>
          <p:cNvPicPr/>
          <p:nvPr/>
        </p:nvPicPr>
        <p:blipFill>
          <a:blip r:embed="rId3"/>
          <a:stretch/>
        </p:blipFill>
        <p:spPr>
          <a:xfrm>
            <a:off x="3276720" y="12240"/>
            <a:ext cx="8915040" cy="899280"/>
          </a:xfrm>
          <a:prstGeom prst="rect">
            <a:avLst/>
          </a:prstGeom>
          <a:ln>
            <a:noFill/>
          </a:ln>
        </p:spPr>
      </p:pic>
      <p:sp>
        <p:nvSpPr>
          <p:cNvPr id="10" name="ZoneTexte 9"/>
          <p:cNvSpPr txBox="1"/>
          <p:nvPr/>
        </p:nvSpPr>
        <p:spPr>
          <a:xfrm>
            <a:off x="1143000" y="1936800"/>
            <a:ext cx="9829440" cy="605294"/>
          </a:xfrm>
          <a:prstGeom prst="rect">
            <a:avLst/>
          </a:prstGeom>
          <a:noFill/>
        </p:spPr>
        <p:txBody>
          <a:bodyPr wrap="square" rtlCol="0">
            <a:spAutoFit/>
          </a:bodyPr>
          <a:lstStyle/>
          <a:p>
            <a:pPr marL="285840" indent="-285480">
              <a:lnSpc>
                <a:spcPts val="1681"/>
              </a:lnSpc>
              <a:spcAft>
                <a:spcPts val="601"/>
              </a:spcAft>
              <a:buSzPct val="159982"/>
              <a:buBlip>
                <a:blip r:embed="rId4"/>
              </a:buBlip>
            </a:pPr>
            <a:r>
              <a:rPr lang="fr-FR" spc="-1" dirty="0" smtClean="0">
                <a:solidFill>
                  <a:srgbClr val="000000"/>
                </a:solidFill>
              </a:rPr>
              <a:t> DREETS </a:t>
            </a:r>
            <a:r>
              <a:rPr lang="fr-FR" spc="-1" dirty="0" smtClean="0">
                <a:solidFill>
                  <a:srgbClr val="000000"/>
                </a:solidFill>
              </a:rPr>
              <a:t>: Banque </a:t>
            </a:r>
            <a:r>
              <a:rPr lang="fr-FR" spc="-1" dirty="0" smtClean="0">
                <a:solidFill>
                  <a:srgbClr val="000000"/>
                </a:solidFill>
              </a:rPr>
              <a:t>des Territoires</a:t>
            </a:r>
          </a:p>
          <a:p>
            <a:pPr marL="285840" indent="-285480">
              <a:lnSpc>
                <a:spcPts val="1681"/>
              </a:lnSpc>
              <a:spcAft>
                <a:spcPts val="601"/>
              </a:spcAft>
              <a:buSzPct val="159982"/>
              <a:buBlip>
                <a:blip r:embed="rId4"/>
              </a:buBlip>
            </a:pPr>
            <a:r>
              <a:rPr lang="fr-FR" spc="-1" dirty="0">
                <a:solidFill>
                  <a:srgbClr val="000000"/>
                </a:solidFill>
              </a:rPr>
              <a:t> </a:t>
            </a:r>
            <a:r>
              <a:rPr lang="fr-FR" spc="-1" dirty="0" smtClean="0">
                <a:solidFill>
                  <a:srgbClr val="000000"/>
                </a:solidFill>
              </a:rPr>
              <a:t>Région</a:t>
            </a:r>
          </a:p>
        </p:txBody>
      </p:sp>
      <p:sp>
        <p:nvSpPr>
          <p:cNvPr id="11"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Tree>
    <p:extLst>
      <p:ext uri="{BB962C8B-B14F-4D97-AF65-F5344CB8AC3E}">
        <p14:creationId xmlns:p14="http://schemas.microsoft.com/office/powerpoint/2010/main" val="260982119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28" name="TextShape 3"/>
          <p:cNvSpPr txBox="1"/>
          <p:nvPr/>
        </p:nvSpPr>
        <p:spPr>
          <a:xfrm>
            <a:off x="8569840" y="6341280"/>
            <a:ext cx="2742840" cy="364680"/>
          </a:xfrm>
          <a:prstGeom prst="rect">
            <a:avLst/>
          </a:prstGeom>
          <a:noFill/>
          <a:ln>
            <a:noFill/>
          </a:ln>
        </p:spPr>
        <p:txBody>
          <a:bodyPr anchor="ctr">
            <a:noAutofit/>
          </a:bodyPr>
          <a:lstStyle/>
          <a:p>
            <a:pPr algn="r">
              <a:lnSpc>
                <a:spcPct val="100000"/>
              </a:lnSpc>
            </a:pPr>
            <a:fld id="{95C4AEBB-FCB1-4042-9EDA-9A6C686410D1}" type="slidenum">
              <a:rPr lang="fr-FR" sz="1200" b="0" strike="noStrike" spc="-1">
                <a:solidFill>
                  <a:srgbClr val="000000"/>
                </a:solidFill>
                <a:latin typeface="Arial"/>
              </a:rPr>
              <a:t>27</a:t>
            </a:fld>
            <a:endParaRPr lang="fr-FR" sz="1200" b="0" strike="noStrike" spc="-1">
              <a:latin typeface="Times New Roman"/>
            </a:endParaRPr>
          </a:p>
        </p:txBody>
      </p:sp>
      <p:sp>
        <p:nvSpPr>
          <p:cNvPr id="129" name="TextShape 4"/>
          <p:cNvSpPr txBox="1"/>
          <p:nvPr/>
        </p:nvSpPr>
        <p:spPr>
          <a:xfrm>
            <a:off x="971640" y="879840"/>
            <a:ext cx="10515240" cy="707400"/>
          </a:xfrm>
          <a:prstGeom prst="rect">
            <a:avLst/>
          </a:prstGeom>
          <a:noFill/>
          <a:ln>
            <a:noFill/>
          </a:ln>
        </p:spPr>
        <p:txBody>
          <a:bodyPr anchor="b">
            <a:normAutofit fontScale="92500"/>
          </a:bodyPr>
          <a:lstStyle/>
          <a:p>
            <a:pPr marL="360">
              <a:lnSpc>
                <a:spcPts val="1681"/>
              </a:lnSpc>
              <a:spcAft>
                <a:spcPts val="601"/>
              </a:spcAft>
              <a:buSzPct val="160081"/>
            </a:pPr>
            <a:endParaRPr lang="fr-FR" sz="2400" b="1" spc="-1" dirty="0">
              <a:solidFill>
                <a:srgbClr val="E84426"/>
              </a:solidFill>
            </a:endParaRPr>
          </a:p>
          <a:p>
            <a:pPr marL="360">
              <a:lnSpc>
                <a:spcPts val="1681"/>
              </a:lnSpc>
              <a:spcAft>
                <a:spcPts val="601"/>
              </a:spcAft>
              <a:buSzPct val="160081"/>
            </a:pPr>
            <a:r>
              <a:rPr lang="it-IT" sz="2400" b="1" spc="-1" dirty="0">
                <a:solidFill>
                  <a:srgbClr val="E84426"/>
                </a:solidFill>
              </a:rPr>
              <a:t>Répartition </a:t>
            </a:r>
            <a:r>
              <a:rPr lang="it-IT" sz="2400" b="1" spc="-1" dirty="0" smtClean="0">
                <a:solidFill>
                  <a:srgbClr val="E84426"/>
                </a:solidFill>
              </a:rPr>
              <a:t>&amp; </a:t>
            </a:r>
            <a:r>
              <a:rPr lang="fr-FR" sz="2400" b="1" spc="-1" dirty="0" smtClean="0">
                <a:solidFill>
                  <a:srgbClr val="E84426"/>
                </a:solidFill>
              </a:rPr>
              <a:t>Calendrier </a:t>
            </a:r>
            <a:r>
              <a:rPr lang="fr-FR" sz="2400" b="1" spc="-1" dirty="0">
                <a:solidFill>
                  <a:srgbClr val="E84426"/>
                </a:solidFill>
              </a:rPr>
              <a:t>des demandes de financement des opérateurs </a:t>
            </a:r>
            <a:r>
              <a:rPr lang="fr-FR" sz="2400" b="1" spc="-1" dirty="0" smtClean="0">
                <a:solidFill>
                  <a:srgbClr val="E84426"/>
                </a:solidFill>
              </a:rPr>
              <a:t>DLA</a:t>
            </a:r>
            <a:endParaRPr lang="fr-FR" sz="2400" b="0" strike="noStrike" spc="-1" dirty="0">
              <a:solidFill>
                <a:srgbClr val="000000"/>
              </a:solidFill>
              <a:latin typeface="Arial"/>
            </a:endParaRPr>
          </a:p>
        </p:txBody>
      </p:sp>
      <p:sp>
        <p:nvSpPr>
          <p:cNvPr id="130" name="CustomShape 5"/>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31" name="CustomShape 6"/>
          <p:cNvSpPr/>
          <p:nvPr/>
        </p:nvSpPr>
        <p:spPr>
          <a:xfrm>
            <a:off x="971640" y="1936800"/>
            <a:ext cx="10000800" cy="44190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120000"/>
              </a:lnSpc>
              <a:spcBef>
                <a:spcPts val="1001"/>
              </a:spcBef>
            </a:pPr>
            <a:endParaRPr lang="fr-FR" sz="2000" b="0" strike="noStrike" spc="-1" dirty="0">
              <a:latin typeface="Arial"/>
            </a:endParaRPr>
          </a:p>
        </p:txBody>
      </p:sp>
      <p:pic>
        <p:nvPicPr>
          <p:cNvPr id="132" name="Image 11"/>
          <p:cNvPicPr/>
          <p:nvPr/>
        </p:nvPicPr>
        <p:blipFill>
          <a:blip r:embed="rId2"/>
          <a:stretch/>
        </p:blipFill>
        <p:spPr>
          <a:xfrm>
            <a:off x="3276720" y="12240"/>
            <a:ext cx="8915040" cy="899280"/>
          </a:xfrm>
          <a:prstGeom prst="rect">
            <a:avLst/>
          </a:prstGeom>
          <a:ln>
            <a:noFill/>
          </a:ln>
        </p:spPr>
      </p:pic>
      <p:graphicFrame>
        <p:nvGraphicFramePr>
          <p:cNvPr id="3" name="Tableau 2"/>
          <p:cNvGraphicFramePr>
            <a:graphicFrameLocks noGrp="1"/>
          </p:cNvGraphicFramePr>
          <p:nvPr>
            <p:extLst>
              <p:ext uri="{D42A27DB-BD31-4B8C-83A1-F6EECF244321}">
                <p14:modId xmlns:p14="http://schemas.microsoft.com/office/powerpoint/2010/main" val="4218963941"/>
              </p:ext>
            </p:extLst>
          </p:nvPr>
        </p:nvGraphicFramePr>
        <p:xfrm>
          <a:off x="585216" y="2233507"/>
          <a:ext cx="10901665" cy="3690638"/>
        </p:xfrm>
        <a:graphic>
          <a:graphicData uri="http://schemas.openxmlformats.org/drawingml/2006/table">
            <a:tbl>
              <a:tblPr firstRow="1" bandRow="1">
                <a:tableStyleId>{21E4AEA4-8DFA-4A89-87EB-49C32662AFE0}</a:tableStyleId>
              </a:tblPr>
              <a:tblGrid>
                <a:gridCol w="1490472"/>
                <a:gridCol w="2990088"/>
                <a:gridCol w="3120136"/>
                <a:gridCol w="208280"/>
                <a:gridCol w="3092689"/>
              </a:tblGrid>
              <a:tr h="349538">
                <a:tc>
                  <a:txBody>
                    <a:bodyPr/>
                    <a:lstStyle/>
                    <a:p>
                      <a:endParaRPr lang="fr-FR" dirty="0"/>
                    </a:p>
                  </a:txBody>
                  <a:tcPr/>
                </a:tc>
                <a:tc>
                  <a:txBody>
                    <a:bodyPr/>
                    <a:lstStyle/>
                    <a:p>
                      <a:pPr algn="ctr"/>
                      <a:r>
                        <a:rPr lang="fr-FR" dirty="0" smtClean="0"/>
                        <a:t>Etat</a:t>
                      </a:r>
                      <a:endParaRPr lang="fr-FR" dirty="0"/>
                    </a:p>
                  </a:txBody>
                  <a:tcPr/>
                </a:tc>
                <a:tc>
                  <a:txBody>
                    <a:bodyPr/>
                    <a:lstStyle/>
                    <a:p>
                      <a:pPr algn="ctr"/>
                      <a:r>
                        <a:rPr lang="fr-FR" dirty="0" smtClean="0"/>
                        <a:t>Banque des Territoires</a:t>
                      </a:r>
                      <a:endParaRPr lang="fr-FR" dirty="0"/>
                    </a:p>
                  </a:txBody>
                  <a:tcPr/>
                </a:tc>
                <a:tc>
                  <a:txBody>
                    <a:bodyPr/>
                    <a:lstStyle/>
                    <a:p>
                      <a:pPr algn="ctr"/>
                      <a:endParaRPr lang="fr-FR" dirty="0"/>
                    </a:p>
                  </a:txBody>
                  <a:tcPr>
                    <a:solidFill>
                      <a:schemeClr val="bg1"/>
                    </a:solidFill>
                  </a:tcPr>
                </a:tc>
                <a:tc>
                  <a:txBody>
                    <a:bodyPr/>
                    <a:lstStyle/>
                    <a:p>
                      <a:pPr algn="ctr"/>
                      <a:r>
                        <a:rPr lang="fr-FR" dirty="0" smtClean="0"/>
                        <a:t>Région</a:t>
                      </a:r>
                      <a:endParaRPr lang="fr-FR" dirty="0"/>
                    </a:p>
                  </a:txBody>
                  <a:tcPr/>
                </a:tc>
              </a:tr>
              <a:tr h="1439580">
                <a:tc>
                  <a:txBody>
                    <a:bodyPr/>
                    <a:lstStyle/>
                    <a:p>
                      <a:pPr marL="0" indent="0">
                        <a:buFont typeface="Arial" panose="020B0604020202020204" pitchFamily="34" charset="0"/>
                        <a:buNone/>
                      </a:pPr>
                      <a:r>
                        <a:rPr lang="fr-FR" sz="1800" b="1" dirty="0" smtClean="0"/>
                        <a:t>Répartition</a:t>
                      </a:r>
                      <a:endParaRPr lang="fr-FR" sz="18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spc="-1" dirty="0" smtClean="0">
                          <a:solidFill>
                            <a:srgbClr val="000000"/>
                          </a:solidFill>
                        </a:rPr>
                        <a:t>diminution des financements DREETS sur le dispositif anticipée</a:t>
                      </a:r>
                      <a:r>
                        <a:rPr lang="fr-FR" sz="1400" spc="-1" baseline="0" dirty="0" smtClean="0">
                          <a:solidFill>
                            <a:srgbClr val="000000"/>
                          </a:solidFill>
                        </a:rPr>
                        <a:t> </a:t>
                      </a:r>
                      <a:r>
                        <a:rPr lang="fr-FR" sz="1400" spc="-1" dirty="0" smtClean="0">
                          <a:solidFill>
                            <a:srgbClr val="000000"/>
                          </a:solidFill>
                        </a:rPr>
                        <a:t>; à confirmer par la DREETS lorsque les crédits auront été attribués (probablement Semaine</a:t>
                      </a:r>
                      <a:r>
                        <a:rPr lang="fr-FR" sz="1400" spc="-1" baseline="0" dirty="0" smtClean="0">
                          <a:solidFill>
                            <a:srgbClr val="000000"/>
                          </a:solidFill>
                        </a:rPr>
                        <a:t> 8)</a:t>
                      </a:r>
                      <a:endParaRPr lang="fr-FR" sz="1400" spc="-1" dirty="0" smtClean="0">
                        <a:solidFill>
                          <a:srgbClr val="000000"/>
                        </a:solidFill>
                      </a:endParaRPr>
                    </a:p>
                  </a:txBody>
                  <a:tcPr anchor="ctr"/>
                </a:tc>
                <a:tc>
                  <a:txBody>
                    <a:bodyPr/>
                    <a:lstStyle/>
                    <a:p>
                      <a:pPr marL="285750" indent="-285750">
                        <a:buFont typeface="Arial" panose="020B0604020202020204" pitchFamily="34" charset="0"/>
                        <a:buChar char="•"/>
                      </a:pPr>
                      <a:r>
                        <a:rPr lang="fr-FR" sz="1400" dirty="0" smtClean="0"/>
                        <a:t>Identique</a:t>
                      </a:r>
                      <a:r>
                        <a:rPr lang="fr-FR" sz="1400" baseline="0" dirty="0" smtClean="0"/>
                        <a:t> à 2023</a:t>
                      </a:r>
                      <a:endParaRPr lang="fr-FR" sz="1400" dirty="0"/>
                    </a:p>
                  </a:txBody>
                  <a:tcPr anchor="ctr"/>
                </a:tc>
                <a:tc>
                  <a:txBody>
                    <a:bodyPr/>
                    <a:lstStyle/>
                    <a:p>
                      <a:pPr marL="285750" indent="-285750">
                        <a:buFont typeface="Arial" panose="020B0604020202020204" pitchFamily="34" charset="0"/>
                        <a:buChar char="•"/>
                      </a:pPr>
                      <a:endParaRPr lang="fr-FR" sz="1400" dirty="0"/>
                    </a:p>
                  </a:txBody>
                  <a:tcPr anchor="ctr">
                    <a:solidFill>
                      <a:schemeClr val="bg1"/>
                    </a:solidFill>
                  </a:tcPr>
                </a:tc>
                <a:tc>
                  <a:txBody>
                    <a:bodyPr/>
                    <a:lstStyle/>
                    <a:p>
                      <a:pPr marL="285750" indent="-285750">
                        <a:buFont typeface="Arial" panose="020B0604020202020204" pitchFamily="34" charset="0"/>
                        <a:buChar char="•"/>
                      </a:pPr>
                      <a:r>
                        <a:rPr lang="fr-FR" sz="1400" dirty="0" smtClean="0"/>
                        <a:t>En cas de baisse des objectifs,</a:t>
                      </a:r>
                      <a:r>
                        <a:rPr lang="fr-FR" sz="1400" baseline="0" dirty="0" smtClean="0"/>
                        <a:t> il y aura un arbitrage avec les opérateurs sur le montant de co-financement de la région</a:t>
                      </a:r>
                      <a:endParaRPr lang="fr-FR" sz="1400" dirty="0"/>
                    </a:p>
                  </a:txBody>
                  <a:tcPr anchor="ctr"/>
                </a:tc>
              </a:tr>
              <a:tr h="1885298">
                <a:tc>
                  <a:txBody>
                    <a:bodyPr/>
                    <a:lstStyle/>
                    <a:p>
                      <a:pPr marL="0" indent="0">
                        <a:buFont typeface="Arial" panose="020B0604020202020204" pitchFamily="34" charset="0"/>
                        <a:buNone/>
                      </a:pPr>
                      <a:r>
                        <a:rPr lang="fr-FR" sz="1800" b="1" dirty="0" smtClean="0"/>
                        <a:t>Calendrier</a:t>
                      </a:r>
                      <a:r>
                        <a:rPr lang="fr-FR" sz="1800" b="1" baseline="0" dirty="0" smtClean="0"/>
                        <a:t> </a:t>
                      </a:r>
                      <a:endParaRPr lang="fr-FR" sz="1800" b="1" dirty="0"/>
                    </a:p>
                  </a:txBody>
                  <a:tcPr anchor="ctr"/>
                </a:tc>
                <a:tc>
                  <a:txBody>
                    <a:bodyPr/>
                    <a:lstStyle/>
                    <a:p>
                      <a:pPr marL="0" indent="0">
                        <a:buFont typeface="Arial" panose="020B0604020202020204" pitchFamily="34" charset="0"/>
                        <a:buNone/>
                      </a:pPr>
                      <a:r>
                        <a:rPr lang="fr-FR" sz="1400" dirty="0" smtClean="0"/>
                        <a:t>Aucune </a:t>
                      </a:r>
                      <a:r>
                        <a:rPr lang="fr-FR" sz="1400" dirty="0" smtClean="0"/>
                        <a:t>information</a:t>
                      </a:r>
                      <a:endParaRPr lang="fr-FR" sz="1400" dirty="0"/>
                    </a:p>
                  </a:txBody>
                  <a:tcPr anchor="ctr"/>
                </a:tc>
                <a:tc>
                  <a:txBody>
                    <a:bodyPr/>
                    <a:lstStyle/>
                    <a:p>
                      <a:pPr marL="285750" indent="-285750">
                        <a:buFont typeface="Arial" panose="020B0604020202020204" pitchFamily="34" charset="0"/>
                        <a:buChar char="•"/>
                      </a:pPr>
                      <a:r>
                        <a:rPr lang="fr-FR" sz="1400" dirty="0" smtClean="0"/>
                        <a:t>Instruction </a:t>
                      </a:r>
                      <a:r>
                        <a:rPr lang="fr-FR" sz="1400" dirty="0" smtClean="0"/>
                        <a:t>reçue, </a:t>
                      </a:r>
                      <a:r>
                        <a:rPr lang="fr-FR" sz="1400" dirty="0" smtClean="0"/>
                        <a:t>possibilité</a:t>
                      </a:r>
                      <a:r>
                        <a:rPr lang="fr-FR" sz="1400" baseline="0" dirty="0" smtClean="0"/>
                        <a:t> de lancer les demandes de conventionnements avec Corine Catteau</a:t>
                      </a:r>
                      <a:endParaRPr lang="fr-FR" sz="1400" dirty="0"/>
                    </a:p>
                  </a:txBody>
                  <a:tcPr anchor="ctr"/>
                </a:tc>
                <a:tc>
                  <a:txBody>
                    <a:bodyPr/>
                    <a:lstStyle/>
                    <a:p>
                      <a:pPr marL="285750" indent="-285750">
                        <a:buFont typeface="Arial" panose="020B0604020202020204" pitchFamily="34" charset="0"/>
                        <a:buChar char="•"/>
                      </a:pPr>
                      <a:endParaRPr lang="fr-FR" sz="1400" dirty="0"/>
                    </a:p>
                  </a:txBody>
                  <a:tcPr anchor="ctr">
                    <a:solidFill>
                      <a:schemeClr val="bg1"/>
                    </a:solidFill>
                  </a:tcPr>
                </a:tc>
                <a:tc>
                  <a:txBody>
                    <a:bodyPr/>
                    <a:lstStyle/>
                    <a:p>
                      <a:pPr marL="285750" indent="-285750">
                        <a:buFont typeface="Arial" panose="020B0604020202020204" pitchFamily="34" charset="0"/>
                        <a:buChar char="•"/>
                      </a:pPr>
                      <a:r>
                        <a:rPr lang="fr-FR" sz="1400" dirty="0" smtClean="0"/>
                        <a:t>Commission permanente</a:t>
                      </a:r>
                      <a:r>
                        <a:rPr lang="fr-FR" sz="1400" baseline="0" dirty="0" smtClean="0"/>
                        <a:t> du 4 juillet ; </a:t>
                      </a:r>
                      <a:r>
                        <a:rPr lang="fr-FR" sz="1400" b="1" baseline="0" dirty="0" smtClean="0"/>
                        <a:t>envoi des demandes de subvention avant le 20 mars ; voir mail envoyé par Quentin Pille le 28/02/2024</a:t>
                      </a:r>
                      <a:endParaRPr lang="fr-FR" sz="1400" b="1" dirty="0"/>
                    </a:p>
                  </a:txBody>
                  <a:tcPr anchor="ctr"/>
                </a:tc>
              </a:tr>
            </a:tbl>
          </a:graphicData>
        </a:graphic>
      </p:graphicFrame>
      <p:sp>
        <p:nvSpPr>
          <p:cNvPr id="10"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
        <p:nvSpPr>
          <p:cNvPr id="2" name="ZoneTexte 1"/>
          <p:cNvSpPr txBox="1"/>
          <p:nvPr/>
        </p:nvSpPr>
        <p:spPr>
          <a:xfrm>
            <a:off x="971640" y="1835944"/>
            <a:ext cx="10515240" cy="369332"/>
          </a:xfrm>
          <a:prstGeom prst="rect">
            <a:avLst/>
          </a:prstGeom>
          <a:noFill/>
        </p:spPr>
        <p:txBody>
          <a:bodyPr wrap="square" rtlCol="0">
            <a:spAutoFit/>
          </a:bodyPr>
          <a:lstStyle/>
          <a:p>
            <a:r>
              <a:rPr lang="fr-FR" dirty="0" smtClean="0"/>
              <a:t>Alerte régionale à destination des pilotes nationaux ; </a:t>
            </a:r>
            <a:endParaRPr lang="fr-FR" dirty="0"/>
          </a:p>
        </p:txBody>
      </p:sp>
    </p:spTree>
    <p:extLst>
      <p:ext uri="{BB962C8B-B14F-4D97-AF65-F5344CB8AC3E}">
        <p14:creationId xmlns:p14="http://schemas.microsoft.com/office/powerpoint/2010/main" val="348966137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2"/>
          <p:cNvSpPr txBox="1"/>
          <p:nvPr/>
        </p:nvSpPr>
        <p:spPr>
          <a:xfrm>
            <a:off x="4028320" y="635580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28"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95C4AEBB-FCB1-4042-9EDA-9A6C686410D1}" type="slidenum">
              <a:rPr lang="fr-FR" sz="1200" b="0" strike="noStrike" spc="-1">
                <a:solidFill>
                  <a:srgbClr val="000000"/>
                </a:solidFill>
                <a:latin typeface="Arial"/>
              </a:rPr>
              <a:t>28</a:t>
            </a:fld>
            <a:endParaRPr lang="fr-FR" sz="1200" b="0" strike="noStrike" spc="-1">
              <a:latin typeface="Times New Roman"/>
            </a:endParaRPr>
          </a:p>
        </p:txBody>
      </p:sp>
      <p:sp>
        <p:nvSpPr>
          <p:cNvPr id="129"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it-IT" sz="2400" b="1" spc="-1" dirty="0" smtClean="0">
                <a:solidFill>
                  <a:srgbClr val="E84426"/>
                </a:solidFill>
                <a:latin typeface="Arial"/>
              </a:rPr>
              <a:t>Evolution des modalités de réalisation de l’activité DLA dans les conventionnements DREETS</a:t>
            </a:r>
            <a:endParaRPr lang="fr-FR" sz="2400" b="0" strike="noStrike" spc="-1" dirty="0">
              <a:solidFill>
                <a:srgbClr val="000000"/>
              </a:solidFill>
              <a:latin typeface="Arial"/>
            </a:endParaRPr>
          </a:p>
        </p:txBody>
      </p:sp>
      <p:sp>
        <p:nvSpPr>
          <p:cNvPr id="130" name="CustomShape 5"/>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31" name="CustomShape 6"/>
          <p:cNvSpPr/>
          <p:nvPr/>
        </p:nvSpPr>
        <p:spPr>
          <a:xfrm>
            <a:off x="971640" y="1936800"/>
            <a:ext cx="10000800" cy="44190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120000"/>
              </a:lnSpc>
              <a:spcBef>
                <a:spcPts val="1001"/>
              </a:spcBef>
            </a:pPr>
            <a:endParaRPr lang="fr-FR" sz="2000" b="0" strike="noStrike" spc="-1" dirty="0">
              <a:latin typeface="Arial"/>
            </a:endParaRPr>
          </a:p>
        </p:txBody>
      </p:sp>
      <p:pic>
        <p:nvPicPr>
          <p:cNvPr id="132" name="Image 11"/>
          <p:cNvPicPr/>
          <p:nvPr/>
        </p:nvPicPr>
        <p:blipFill>
          <a:blip r:embed="rId3"/>
          <a:stretch/>
        </p:blipFill>
        <p:spPr>
          <a:xfrm>
            <a:off x="3276720" y="12240"/>
            <a:ext cx="8915040" cy="899280"/>
          </a:xfrm>
          <a:prstGeom prst="rect">
            <a:avLst/>
          </a:prstGeom>
          <a:ln>
            <a:noFill/>
          </a:ln>
        </p:spPr>
      </p:pic>
      <p:sp>
        <p:nvSpPr>
          <p:cNvPr id="10" name="ZoneTexte 9"/>
          <p:cNvSpPr txBox="1"/>
          <p:nvPr/>
        </p:nvSpPr>
        <p:spPr>
          <a:xfrm>
            <a:off x="310244" y="1886701"/>
            <a:ext cx="1951700" cy="3003386"/>
          </a:xfrm>
          <a:prstGeom prst="rect">
            <a:avLst/>
          </a:prstGeom>
          <a:noFill/>
        </p:spPr>
        <p:txBody>
          <a:bodyPr wrap="square" rtlCol="0">
            <a:spAutoFit/>
          </a:bodyPr>
          <a:lstStyle/>
          <a:p>
            <a:pPr marL="285840" indent="-285480">
              <a:lnSpc>
                <a:spcPts val="1681"/>
              </a:lnSpc>
              <a:spcAft>
                <a:spcPts val="601"/>
              </a:spcAft>
              <a:buSzPct val="159982"/>
              <a:buBlip>
                <a:blip r:embed="rId4"/>
              </a:buBlip>
            </a:pPr>
            <a:r>
              <a:rPr lang="fr-FR" spc="-1" dirty="0" smtClean="0">
                <a:solidFill>
                  <a:srgbClr val="000000"/>
                </a:solidFill>
              </a:rPr>
              <a:t> Estimation des risques d’une fin d’activité au 31/03 sur le dispositif, les bénéficiaires, les opérateurs et les prestataires </a:t>
            </a:r>
            <a:endParaRPr lang="fr-FR" spc="-1" dirty="0" smtClean="0">
              <a:solidFill>
                <a:srgbClr val="000000"/>
              </a:solidFill>
            </a:endParaRPr>
          </a:p>
          <a:p>
            <a:pPr marL="285840" indent="-285480">
              <a:lnSpc>
                <a:spcPts val="1681"/>
              </a:lnSpc>
              <a:spcAft>
                <a:spcPts val="601"/>
              </a:spcAft>
              <a:buSzPct val="159982"/>
              <a:buBlip>
                <a:blip r:embed="rId4"/>
              </a:buBlip>
            </a:pPr>
            <a:r>
              <a:rPr lang="fr-FR" spc="-1" dirty="0" smtClean="0">
                <a:solidFill>
                  <a:srgbClr val="000000"/>
                </a:solidFill>
              </a:rPr>
              <a:t> Voir note d’alerte transmise</a:t>
            </a:r>
            <a:endParaRPr lang="fr-FR" spc="-1" dirty="0" smtClean="0">
              <a:solidFill>
                <a:srgbClr val="000000"/>
              </a:solidFill>
            </a:endParaRP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1943" y="1817280"/>
            <a:ext cx="8824577" cy="4963825"/>
          </a:xfrm>
          <a:prstGeom prst="rect">
            <a:avLst/>
          </a:prstGeom>
        </p:spPr>
      </p:pic>
      <p:sp>
        <p:nvSpPr>
          <p:cNvPr id="11"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Tree>
    <p:extLst>
      <p:ext uri="{BB962C8B-B14F-4D97-AF65-F5344CB8AC3E}">
        <p14:creationId xmlns:p14="http://schemas.microsoft.com/office/powerpoint/2010/main" val="305092807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29</a:t>
            </a:fld>
            <a:endParaRPr lang="fr-FR" sz="1200" b="0" strike="noStrike" spc="-1" dirty="0">
              <a:latin typeface="Times New Roman"/>
            </a:endParaRPr>
          </a:p>
        </p:txBody>
      </p:sp>
      <p:sp>
        <p:nvSpPr>
          <p:cNvPr id="110" name="TextShape 4"/>
          <p:cNvSpPr txBox="1"/>
          <p:nvPr/>
        </p:nvSpPr>
        <p:spPr>
          <a:xfrm>
            <a:off x="971640" y="1632600"/>
            <a:ext cx="9523594" cy="3354738"/>
          </a:xfrm>
          <a:prstGeom prst="rect">
            <a:avLst/>
          </a:prstGeom>
          <a:noFill/>
          <a:ln>
            <a:noFill/>
          </a:ln>
        </p:spPr>
        <p:txBody>
          <a:bodyPr anchor="b">
            <a:normAutofit/>
          </a:bodyPr>
          <a:lstStyle/>
          <a:p>
            <a:pPr marL="360">
              <a:lnSpc>
                <a:spcPts val="1681"/>
              </a:lnSpc>
              <a:spcAft>
                <a:spcPts val="601"/>
              </a:spcAft>
              <a:buSzPct val="160081"/>
            </a:pPr>
            <a:r>
              <a:rPr lang="fr-FR" sz="3600" b="1" spc="-1" dirty="0" smtClean="0">
                <a:solidFill>
                  <a:srgbClr val="E84426"/>
                </a:solidFill>
              </a:rPr>
              <a:t>Points divers sur le pilotage</a:t>
            </a:r>
          </a:p>
          <a:p>
            <a:pPr marL="360">
              <a:lnSpc>
                <a:spcPts val="1681"/>
              </a:lnSpc>
              <a:spcAft>
                <a:spcPts val="601"/>
              </a:spcAft>
              <a:buSzPct val="160081"/>
            </a:pPr>
            <a:endParaRPr lang="fr-FR" sz="3600" b="1" spc="-1" dirty="0" smtClean="0">
              <a:solidFill>
                <a:srgbClr val="E84426"/>
              </a:solidFill>
            </a:endParaRPr>
          </a:p>
          <a:p>
            <a:pPr marL="360" algn="r">
              <a:lnSpc>
                <a:spcPts val="1681"/>
              </a:lnSpc>
              <a:spcAft>
                <a:spcPts val="601"/>
              </a:spcAft>
              <a:buSzPct val="160081"/>
            </a:pPr>
            <a:r>
              <a:rPr lang="fr-FR" sz="3600" i="1" spc="-1" dirty="0" smtClean="0">
                <a:solidFill>
                  <a:srgbClr val="E84426"/>
                </a:solidFill>
              </a:rPr>
              <a:t>Discussion et information 20 min</a:t>
            </a:r>
            <a:endParaRPr lang="fr-FR" sz="3600" i="1" spc="-1" dirty="0">
              <a:solidFill>
                <a:srgbClr val="E84426"/>
              </a:solidFil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Tree>
    <p:extLst>
      <p:ext uri="{BB962C8B-B14F-4D97-AF65-F5344CB8AC3E}">
        <p14:creationId xmlns:p14="http://schemas.microsoft.com/office/powerpoint/2010/main" val="381530325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3</a:t>
            </a:fld>
            <a:endParaRPr lang="fr-FR" sz="1200" b="0" strike="noStrike" spc="-1" dirty="0">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trike="noStrike" spc="-1" dirty="0" smtClean="0">
                <a:solidFill>
                  <a:srgbClr val="E84426"/>
                </a:solidFill>
                <a:latin typeface="Arial"/>
              </a:rPr>
              <a:t>Tour </a:t>
            </a:r>
            <a:r>
              <a:rPr lang="fr-FR" sz="2400" b="1" strike="noStrike" spc="-1" dirty="0">
                <a:solidFill>
                  <a:srgbClr val="E84426"/>
                </a:solidFill>
                <a:latin typeface="Arial"/>
              </a:rPr>
              <a:t>de table des </a:t>
            </a:r>
            <a:r>
              <a:rPr lang="fr-FR" sz="2400" b="1" strike="noStrike" spc="-1" dirty="0" smtClean="0">
                <a:solidFill>
                  <a:srgbClr val="E84426"/>
                </a:solidFill>
                <a:latin typeface="Arial"/>
              </a:rPr>
              <a:t>actualités						</a:t>
            </a:r>
            <a:r>
              <a:rPr lang="fr-FR" sz="2400" b="1" spc="-1" dirty="0" smtClean="0">
                <a:solidFill>
                  <a:srgbClr val="E84426"/>
                </a:solidFill>
                <a:latin typeface="Arial"/>
              </a:rPr>
              <a:t>20 </a:t>
            </a:r>
            <a:r>
              <a:rPr lang="fr-FR" sz="2400" b="1" strike="noStrike" spc="-1" dirty="0" smtClean="0">
                <a:solidFill>
                  <a:srgbClr val="E84426"/>
                </a:solidFill>
                <a:latin typeface="Arial"/>
              </a:rPr>
              <a:t>mn</a:t>
            </a:r>
            <a:endParaRPr lang="fr-FR" sz="2400" b="0" strike="noStrike" spc="-1" dirty="0">
              <a:solidFill>
                <a:srgbClr val="000000"/>
              </a:solidFill>
              <a:latin typeface="Arial"/>
            </a:endParaRPr>
          </a:p>
        </p:txBody>
      </p:sp>
      <p:sp>
        <p:nvSpPr>
          <p:cNvPr id="111" name="CustomShape 5"/>
          <p:cNvSpPr/>
          <p:nvPr/>
        </p:nvSpPr>
        <p:spPr>
          <a:xfrm>
            <a:off x="971640" y="1910042"/>
            <a:ext cx="10381680" cy="3586078"/>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342900" indent="-342900">
              <a:lnSpc>
                <a:spcPct val="90000"/>
              </a:lnSpc>
              <a:spcBef>
                <a:spcPts val="1001"/>
              </a:spcBef>
              <a:buFontTx/>
              <a:buChar char="-"/>
            </a:pPr>
            <a:r>
              <a:rPr lang="fr-FR" sz="1400" b="1" spc="-1" dirty="0" smtClean="0">
                <a:latin typeface="Arial"/>
              </a:rPr>
              <a:t>Région</a:t>
            </a:r>
            <a:r>
              <a:rPr lang="fr-FR" sz="1400" spc="-1" dirty="0" smtClean="0">
                <a:latin typeface="Arial"/>
              </a:rPr>
              <a:t> : Quentin Pille (Région) ; nouvelle vice présidente à l’ESS et changement du statut du conseiller régional à la vie associative qui devient VP ; 4</a:t>
            </a:r>
            <a:r>
              <a:rPr lang="fr-FR" sz="1400" spc="-1" baseline="30000" dirty="0" smtClean="0">
                <a:latin typeface="Arial"/>
              </a:rPr>
              <a:t>ème</a:t>
            </a:r>
            <a:r>
              <a:rPr lang="fr-FR" sz="1400" spc="-1" dirty="0" smtClean="0">
                <a:latin typeface="Arial"/>
              </a:rPr>
              <a:t> rencontre des accompagnateurs avec présentation de l’offre de financement ; budget ESS maintenu en 2024 au niveau 2023 (d’autres politiques ont eu des baisses) ; période de dialogue avec les intercommunalité (définition de dispositifs financiers à destination de l’ESS + Territoires ESS pour l’accompagnement des territoires dans la définition de leurs politique de soutien à l’ESS) ; conférence régionale de l’ESS a </a:t>
            </a:r>
            <a:r>
              <a:rPr lang="fr-FR" sz="1400" spc="-1" dirty="0" err="1" smtClean="0">
                <a:latin typeface="Arial"/>
              </a:rPr>
              <a:t>permi</a:t>
            </a:r>
            <a:r>
              <a:rPr lang="fr-FR" sz="1400" spc="-1" dirty="0" smtClean="0">
                <a:latin typeface="Arial"/>
              </a:rPr>
              <a:t> la production d’un livrable qui a permis l’élaboration d’une feuille de route ESS dans le cadre du SRDE2I sur une triennale ou 4 ans</a:t>
            </a:r>
          </a:p>
          <a:p>
            <a:pPr marL="342900" indent="-342900">
              <a:lnSpc>
                <a:spcPct val="90000"/>
              </a:lnSpc>
              <a:spcBef>
                <a:spcPts val="1001"/>
              </a:spcBef>
              <a:buFontTx/>
              <a:buChar char="-"/>
            </a:pPr>
            <a:r>
              <a:rPr lang="fr-FR" sz="1400" b="1" strike="noStrike" spc="-1" dirty="0" err="1" smtClean="0">
                <a:latin typeface="Arial"/>
              </a:rPr>
              <a:t>Etat</a:t>
            </a:r>
            <a:r>
              <a:rPr lang="fr-FR" sz="1400" b="0" strike="noStrike" spc="-1" dirty="0" smtClean="0">
                <a:latin typeface="Arial"/>
              </a:rPr>
              <a:t> : Pascal Haquette (référent ESS pour la DREETS HDF) ; baisse de financement ESS dont l’impact régional n’est pas encore estimé (potentiellement baisse à la marge) pour le DLA, DASESS, FIDESS ; discussion entre DREETS mais difficulté de faire évoluer les montants</a:t>
            </a:r>
          </a:p>
          <a:p>
            <a:pPr marL="342900" indent="-342900">
              <a:lnSpc>
                <a:spcPct val="90000"/>
              </a:lnSpc>
              <a:spcBef>
                <a:spcPts val="1001"/>
              </a:spcBef>
              <a:buFontTx/>
              <a:buChar char="-"/>
            </a:pPr>
            <a:r>
              <a:rPr lang="fr-FR" sz="1400" b="1" spc="-1" dirty="0" smtClean="0">
                <a:latin typeface="Arial"/>
              </a:rPr>
              <a:t>Banque des Territoires</a:t>
            </a:r>
            <a:r>
              <a:rPr lang="fr-FR" sz="1400" spc="-1" dirty="0" smtClean="0">
                <a:latin typeface="Arial"/>
              </a:rPr>
              <a:t> : Nadège Farvacque (référente ESS) ; partenariat avec la Compagnie des </a:t>
            </a:r>
            <a:r>
              <a:rPr lang="fr-FR" sz="1400" spc="-1" dirty="0" err="1" smtClean="0">
                <a:latin typeface="Arial"/>
              </a:rPr>
              <a:t>tiers-lieux</a:t>
            </a:r>
            <a:r>
              <a:rPr lang="fr-FR" sz="1400" spc="-1" dirty="0" smtClean="0">
                <a:latin typeface="Arial"/>
              </a:rPr>
              <a:t> (financement fonctionnement et formation) 2024 – 2025 ; partenariat avec la CRESS HDF (prix de l’ESS, environnement partenarial) en 2024 puis 2025-2027 ; participation en interDLA en décembre 2023</a:t>
            </a:r>
          </a:p>
          <a:p>
            <a:pPr marL="342900" indent="-342900">
              <a:lnSpc>
                <a:spcPct val="90000"/>
              </a:lnSpc>
              <a:spcBef>
                <a:spcPts val="1001"/>
              </a:spcBef>
              <a:buFontTx/>
              <a:buChar char="-"/>
            </a:pPr>
            <a:r>
              <a:rPr lang="fr-FR" sz="1400" b="1" spc="-1" dirty="0" smtClean="0">
                <a:latin typeface="Arial"/>
              </a:rPr>
              <a:t>LMA </a:t>
            </a:r>
            <a:r>
              <a:rPr lang="fr-FR" sz="1400" b="1" spc="-1" dirty="0" err="1" smtClean="0">
                <a:latin typeface="Arial"/>
              </a:rPr>
              <a:t>HdF</a:t>
            </a:r>
            <a:r>
              <a:rPr lang="fr-FR" sz="1400" b="1" spc="-1" dirty="0" smtClean="0">
                <a:latin typeface="Arial"/>
              </a:rPr>
              <a:t> </a:t>
            </a:r>
            <a:r>
              <a:rPr lang="fr-FR" sz="1400" spc="-1" dirty="0" smtClean="0">
                <a:latin typeface="Arial"/>
              </a:rPr>
              <a:t>: Claire Bizet (représente le Président du Mouvement associatif HDF) ;  inquiétudes sur la baisse du budget de 10 Mds€ dans un contexte de crise économique pour de nombreuses associations (voir communiqués des réseaux et ONG restos du cœurs…) ; Conférence régionale de la Vie associative le 4 juillet 2024 sur la thématique des crises ; partenariat avec la </a:t>
            </a:r>
            <a:r>
              <a:rPr lang="fr-FR" sz="1400" spc="-1" dirty="0" err="1" smtClean="0">
                <a:latin typeface="Arial"/>
              </a:rPr>
              <a:t>Carsat</a:t>
            </a:r>
            <a:r>
              <a:rPr lang="fr-FR" sz="1400" spc="-1" dirty="0" smtClean="0">
                <a:latin typeface="Arial"/>
              </a:rPr>
              <a:t> sur l’engagement des jeunes </a:t>
            </a:r>
            <a:r>
              <a:rPr lang="fr-FR" sz="1400" spc="-1" dirty="0" err="1" smtClean="0">
                <a:latin typeface="Arial"/>
              </a:rPr>
              <a:t>retraité.e.s</a:t>
            </a:r>
            <a:r>
              <a:rPr lang="fr-FR" sz="1400" spc="-1" dirty="0" smtClean="0">
                <a:latin typeface="Arial"/>
              </a:rPr>
              <a:t> ; projet FACT avec l’ANACT ; renouvellement du projet </a:t>
            </a:r>
            <a:r>
              <a:rPr lang="fr-FR" sz="1400" spc="-1" dirty="0" err="1" smtClean="0">
                <a:latin typeface="Arial"/>
              </a:rPr>
              <a:t>Numéris’ASSO</a:t>
            </a:r>
            <a:endParaRPr lang="fr-FR" sz="1400" spc="-1" dirty="0" smtClean="0">
              <a:latin typeface="Arial"/>
            </a:endParaRPr>
          </a:p>
          <a:p>
            <a:pPr marL="342900" indent="-342900">
              <a:lnSpc>
                <a:spcPct val="90000"/>
              </a:lnSpc>
              <a:spcBef>
                <a:spcPts val="1001"/>
              </a:spcBef>
              <a:buFontTx/>
              <a:buChar char="-"/>
            </a:pPr>
            <a:r>
              <a:rPr lang="fr-FR" sz="1400" b="1" spc="-1" dirty="0" smtClean="0">
                <a:latin typeface="Arial"/>
              </a:rPr>
              <a:t>CRESS </a:t>
            </a:r>
            <a:r>
              <a:rPr lang="fr-FR" sz="1400" b="1" spc="-1" dirty="0" err="1" smtClean="0">
                <a:latin typeface="Arial"/>
              </a:rPr>
              <a:t>HdF</a:t>
            </a:r>
            <a:r>
              <a:rPr lang="fr-FR" sz="1400" b="1" spc="-1" dirty="0" smtClean="0">
                <a:latin typeface="Arial"/>
              </a:rPr>
              <a:t> </a:t>
            </a:r>
            <a:r>
              <a:rPr lang="fr-FR" sz="1400" spc="-1" dirty="0" smtClean="0">
                <a:latin typeface="Arial"/>
              </a:rPr>
              <a:t>: Delphine </a:t>
            </a:r>
            <a:r>
              <a:rPr lang="fr-FR" sz="1400" spc="-1" dirty="0" err="1" smtClean="0">
                <a:latin typeface="Arial"/>
              </a:rPr>
              <a:t>Grillères</a:t>
            </a:r>
            <a:r>
              <a:rPr lang="fr-FR" sz="1400" spc="-1" dirty="0" smtClean="0">
                <a:latin typeface="Arial"/>
              </a:rPr>
              <a:t>, deux recrutements prévus en mars 2024 Anne (chargée de mission observatoire) et Camille Flandre (chargée de mission partenariat) ; AG ouverte le 20 </a:t>
            </a:r>
            <a:r>
              <a:rPr lang="fr-FR" sz="1400" spc="-1" dirty="0" smtClean="0">
                <a:latin typeface="Arial"/>
              </a:rPr>
              <a:t>juin</a:t>
            </a:r>
            <a:endParaRPr lang="fr-FR" sz="1400" spc="-1" dirty="0">
              <a:latin typeface="Arial"/>
            </a:endParaRPr>
          </a:p>
          <a:p>
            <a:pPr>
              <a:lnSpc>
                <a:spcPct val="90000"/>
              </a:lnSpc>
              <a:spcBef>
                <a:spcPts val="1001"/>
              </a:spcBef>
            </a:pPr>
            <a:r>
              <a:rPr lang="fr-FR" sz="1400" spc="-1" dirty="0" smtClean="0">
                <a:latin typeface="Arial"/>
              </a:rPr>
              <a:t>DLA Régional : Claire Collet Leslie Martin Ayoub Lamdassni (LMA HDF)</a:t>
            </a: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28"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95C4AEBB-FCB1-4042-9EDA-9A6C686410D1}" type="slidenum">
              <a:rPr lang="fr-FR" sz="1200" b="0" strike="noStrike" spc="-1">
                <a:solidFill>
                  <a:srgbClr val="000000"/>
                </a:solidFill>
                <a:latin typeface="Arial"/>
              </a:rPr>
              <a:t>30</a:t>
            </a:fld>
            <a:endParaRPr lang="fr-FR" sz="1200" b="0" strike="noStrike" spc="-1">
              <a:latin typeface="Times New Roman"/>
            </a:endParaRPr>
          </a:p>
        </p:txBody>
      </p:sp>
      <p:sp>
        <p:nvSpPr>
          <p:cNvPr id="129" name="TextShape 4"/>
          <p:cNvSpPr txBox="1"/>
          <p:nvPr/>
        </p:nvSpPr>
        <p:spPr>
          <a:xfrm>
            <a:off x="971640" y="91152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smtClean="0">
                <a:solidFill>
                  <a:srgbClr val="E84426"/>
                </a:solidFill>
              </a:rPr>
              <a:t>Points divers pilotage</a:t>
            </a:r>
            <a:endParaRPr lang="fr-FR" sz="2400" b="0" strike="noStrike" spc="-1" dirty="0">
              <a:solidFill>
                <a:srgbClr val="000000"/>
              </a:solidFill>
              <a:latin typeface="Arial"/>
            </a:endParaRPr>
          </a:p>
        </p:txBody>
      </p:sp>
      <p:sp>
        <p:nvSpPr>
          <p:cNvPr id="130" name="CustomShape 5"/>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31" name="CustomShape 6"/>
          <p:cNvSpPr/>
          <p:nvPr/>
        </p:nvSpPr>
        <p:spPr>
          <a:xfrm>
            <a:off x="971640" y="1936800"/>
            <a:ext cx="10000800" cy="44190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120000"/>
              </a:lnSpc>
              <a:spcBef>
                <a:spcPts val="1001"/>
              </a:spcBef>
            </a:pPr>
            <a:endParaRPr lang="fr-FR" sz="2000" b="0" strike="noStrike" spc="-1" dirty="0">
              <a:latin typeface="Arial"/>
            </a:endParaRPr>
          </a:p>
        </p:txBody>
      </p:sp>
      <p:pic>
        <p:nvPicPr>
          <p:cNvPr id="132" name="Image 11"/>
          <p:cNvPicPr/>
          <p:nvPr/>
        </p:nvPicPr>
        <p:blipFill>
          <a:blip r:embed="rId2"/>
          <a:stretch/>
        </p:blipFill>
        <p:spPr>
          <a:xfrm>
            <a:off x="3276720" y="12240"/>
            <a:ext cx="8915040" cy="899280"/>
          </a:xfrm>
          <a:prstGeom prst="rect">
            <a:avLst/>
          </a:prstGeom>
          <a:ln>
            <a:noFill/>
          </a:ln>
        </p:spPr>
      </p:pic>
      <p:sp>
        <p:nvSpPr>
          <p:cNvPr id="10" name="ZoneTexte 9"/>
          <p:cNvSpPr txBox="1"/>
          <p:nvPr/>
        </p:nvSpPr>
        <p:spPr>
          <a:xfrm>
            <a:off x="533028" y="2134674"/>
            <a:ext cx="10223653" cy="3695884"/>
          </a:xfrm>
          <a:prstGeom prst="rect">
            <a:avLst/>
          </a:prstGeom>
          <a:noFill/>
        </p:spPr>
        <p:txBody>
          <a:bodyPr wrap="square" rtlCol="0">
            <a:spAutoFit/>
          </a:bodyPr>
          <a:lstStyle/>
          <a:p>
            <a:pPr marL="285840" indent="-285480">
              <a:lnSpc>
                <a:spcPts val="1681"/>
              </a:lnSpc>
              <a:spcAft>
                <a:spcPts val="601"/>
              </a:spcAft>
              <a:buSzPct val="159982"/>
              <a:buBlip>
                <a:blip r:embed="rId3"/>
              </a:buBlip>
            </a:pPr>
            <a:r>
              <a:rPr lang="fr-FR" dirty="0" smtClean="0"/>
              <a:t> Futur Espace Numérique de Travail </a:t>
            </a:r>
            <a:endParaRPr lang="fr-FR" dirty="0" smtClean="0"/>
          </a:p>
          <a:p>
            <a:pPr marL="743040" lvl="1" indent="-285480">
              <a:lnSpc>
                <a:spcPts val="1681"/>
              </a:lnSpc>
              <a:spcAft>
                <a:spcPts val="601"/>
              </a:spcAft>
              <a:buSzPct val="159982"/>
              <a:buBlip>
                <a:blip r:embed="rId3"/>
              </a:buBlip>
            </a:pPr>
            <a:r>
              <a:rPr lang="fr-FR" dirty="0"/>
              <a:t> </a:t>
            </a:r>
            <a:r>
              <a:rPr lang="fr-FR" dirty="0" smtClean="0"/>
              <a:t>déploiement </a:t>
            </a:r>
            <a:r>
              <a:rPr lang="fr-FR" dirty="0"/>
              <a:t>au 2nd semestre 2024 ; </a:t>
            </a:r>
          </a:p>
          <a:p>
            <a:pPr marL="743040" lvl="1" indent="-285480">
              <a:lnSpc>
                <a:spcPts val="1681"/>
              </a:lnSpc>
              <a:spcAft>
                <a:spcPts val="601"/>
              </a:spcAft>
              <a:buSzPct val="159982"/>
              <a:buBlip>
                <a:blip r:embed="rId3"/>
              </a:buBlip>
            </a:pPr>
            <a:r>
              <a:rPr lang="fr-FR" dirty="0" smtClean="0"/>
              <a:t> coûts </a:t>
            </a:r>
            <a:r>
              <a:rPr lang="fr-FR" dirty="0"/>
              <a:t>de fonctionnement (achat d’une licence par personne intervenant sur le DLA : </a:t>
            </a:r>
            <a:r>
              <a:rPr lang="fr-FR" dirty="0" err="1"/>
              <a:t>chargé.e</a:t>
            </a:r>
            <a:r>
              <a:rPr lang="fr-FR" dirty="0"/>
              <a:t> de mission ou gestionnaires administratifs) ; </a:t>
            </a:r>
          </a:p>
          <a:p>
            <a:pPr marL="743040" lvl="1" indent="-285480">
              <a:lnSpc>
                <a:spcPts val="1681"/>
              </a:lnSpc>
              <a:spcAft>
                <a:spcPts val="601"/>
              </a:spcAft>
              <a:buSzPct val="159982"/>
              <a:buBlip>
                <a:blip r:embed="rId3"/>
              </a:buBlip>
            </a:pPr>
            <a:r>
              <a:rPr lang="fr-FR" dirty="0" smtClean="0"/>
              <a:t> temps </a:t>
            </a:r>
            <a:r>
              <a:rPr lang="fr-FR" dirty="0"/>
              <a:t>humain important à consacrer à la formation des chargé.e.s de mission DLA (1 formation en présentiel + modules en visio)</a:t>
            </a:r>
          </a:p>
          <a:p>
            <a:pPr marL="743040" lvl="1" indent="-285480">
              <a:lnSpc>
                <a:spcPts val="1681"/>
              </a:lnSpc>
              <a:spcAft>
                <a:spcPts val="601"/>
              </a:spcAft>
              <a:buSzPct val="159982"/>
              <a:buBlip>
                <a:blip r:embed="rId3"/>
              </a:buBlip>
            </a:pPr>
            <a:r>
              <a:rPr lang="fr-FR" dirty="0" smtClean="0"/>
              <a:t> évolution </a:t>
            </a:r>
            <a:r>
              <a:rPr lang="fr-FR" dirty="0"/>
              <a:t>des pratiques </a:t>
            </a:r>
            <a:r>
              <a:rPr lang="fr-FR" dirty="0" smtClean="0"/>
              <a:t>métiers</a:t>
            </a:r>
            <a:endParaRPr lang="fr-FR" dirty="0" smtClean="0"/>
          </a:p>
          <a:p>
            <a:pPr marL="285840" indent="-285480">
              <a:lnSpc>
                <a:spcPts val="1681"/>
              </a:lnSpc>
              <a:spcAft>
                <a:spcPts val="601"/>
              </a:spcAft>
              <a:buSzPct val="159982"/>
              <a:buBlip>
                <a:blip r:embed="rId3"/>
              </a:buBlip>
            </a:pPr>
            <a:endParaRPr lang="fr-FR" dirty="0"/>
          </a:p>
          <a:p>
            <a:pPr marL="285840" indent="-285480">
              <a:lnSpc>
                <a:spcPts val="1681"/>
              </a:lnSpc>
              <a:spcAft>
                <a:spcPts val="601"/>
              </a:spcAft>
              <a:buSzPct val="159982"/>
              <a:buBlip>
                <a:blip r:embed="rId3"/>
              </a:buBlip>
            </a:pPr>
            <a:r>
              <a:rPr lang="fr-FR" dirty="0"/>
              <a:t> </a:t>
            </a:r>
            <a:r>
              <a:rPr lang="fr-FR" dirty="0" smtClean="0"/>
              <a:t>Règlement intérieur non validé </a:t>
            </a:r>
            <a:endParaRPr lang="fr-FR" dirty="0" smtClean="0"/>
          </a:p>
          <a:p>
            <a:pPr marL="743040" lvl="1" indent="-285480">
              <a:lnSpc>
                <a:spcPts val="1681"/>
              </a:lnSpc>
              <a:spcAft>
                <a:spcPts val="601"/>
              </a:spcAft>
              <a:buSzPct val="159982"/>
              <a:buBlip>
                <a:blip r:embed="rId3"/>
              </a:buBlip>
            </a:pPr>
            <a:r>
              <a:rPr lang="fr-FR" i="1" dirty="0" smtClean="0"/>
              <a:t>Reporté </a:t>
            </a:r>
            <a:endParaRPr lang="fr-FR" i="1" dirty="0" smtClean="0"/>
          </a:p>
          <a:p>
            <a:pPr marL="285840" indent="-285480">
              <a:lnSpc>
                <a:spcPts val="1681"/>
              </a:lnSpc>
              <a:spcAft>
                <a:spcPts val="601"/>
              </a:spcAft>
              <a:buSzPct val="159982"/>
              <a:buBlip>
                <a:blip r:embed="rId3"/>
              </a:buBlip>
            </a:pPr>
            <a:endParaRPr lang="fr-FR" dirty="0"/>
          </a:p>
          <a:p>
            <a:pPr marL="285840" indent="-285480">
              <a:lnSpc>
                <a:spcPts val="1681"/>
              </a:lnSpc>
              <a:spcAft>
                <a:spcPts val="601"/>
              </a:spcAft>
              <a:buSzPct val="159982"/>
              <a:buBlip>
                <a:blip r:embed="rId3"/>
              </a:buBlip>
            </a:pPr>
            <a:r>
              <a:rPr lang="fr-FR" dirty="0" smtClean="0"/>
              <a:t> Relation prestataires </a:t>
            </a:r>
            <a:endParaRPr lang="fr-FR" dirty="0"/>
          </a:p>
          <a:p>
            <a:pPr marL="743040" lvl="1" indent="-285480">
              <a:lnSpc>
                <a:spcPts val="1681"/>
              </a:lnSpc>
              <a:spcAft>
                <a:spcPts val="601"/>
              </a:spcAft>
              <a:buSzPct val="159982"/>
              <a:buBlip>
                <a:blip r:embed="rId3"/>
              </a:buBlip>
            </a:pPr>
            <a:r>
              <a:rPr lang="fr-FR" sz="1600" i="1" dirty="0" smtClean="0"/>
              <a:t>Reporté</a:t>
            </a:r>
            <a:endParaRPr lang="fr-FR" sz="1600" i="1" dirty="0"/>
          </a:p>
        </p:txBody>
      </p:sp>
      <p:sp>
        <p:nvSpPr>
          <p:cNvPr id="11"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Tree>
    <p:extLst>
      <p:ext uri="{BB962C8B-B14F-4D97-AF65-F5344CB8AC3E}">
        <p14:creationId xmlns:p14="http://schemas.microsoft.com/office/powerpoint/2010/main" val="178505170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838080" y="365040"/>
            <a:ext cx="10515240" cy="1325160"/>
          </a:xfrm>
          <a:prstGeom prst="rect">
            <a:avLst/>
          </a:prstGeom>
          <a:noFill/>
          <a:ln>
            <a:noFill/>
          </a:ln>
        </p:spPr>
        <p:txBody>
          <a:bodyPr anchor="ctr">
            <a:noAutofit/>
          </a:bodyPr>
          <a:lstStyle/>
          <a:p>
            <a:endParaRPr lang="fr-FR" sz="1800" b="0" strike="noStrike" spc="-1">
              <a:solidFill>
                <a:srgbClr val="000000"/>
              </a:solidFill>
              <a:latin typeface="Arial"/>
            </a:endParaRPr>
          </a:p>
        </p:txBody>
      </p:sp>
      <p:sp>
        <p:nvSpPr>
          <p:cNvPr id="171" name="TextShape 2"/>
          <p:cNvSpPr txBox="1"/>
          <p:nvPr/>
        </p:nvSpPr>
        <p:spPr>
          <a:xfrm>
            <a:off x="838080" y="1825560"/>
            <a:ext cx="10515240" cy="4350960"/>
          </a:xfrm>
          <a:prstGeom prst="rect">
            <a:avLst/>
          </a:prstGeom>
          <a:noFill/>
          <a:ln>
            <a:noFill/>
          </a:ln>
        </p:spPr>
        <p:txBody>
          <a:bodyPr>
            <a:noAutofit/>
          </a:bodyPr>
          <a:lstStyle/>
          <a:p>
            <a:endParaRPr lang="fr-FR" sz="2800" b="0" strike="noStrike" spc="-1">
              <a:solidFill>
                <a:srgbClr val="000000"/>
              </a:solidFill>
              <a:latin typeface="Arial"/>
            </a:endParaRPr>
          </a:p>
        </p:txBody>
      </p:sp>
      <p:sp>
        <p:nvSpPr>
          <p:cNvPr id="172" name="TextShape 3"/>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b="0" strike="noStrike" spc="-1">
                <a:solidFill>
                  <a:srgbClr val="000000"/>
                </a:solidFill>
                <a:latin typeface="Arial"/>
              </a:rPr>
              <a:t>12/05/2022</a:t>
            </a:r>
            <a:endParaRPr lang="fr-FR" sz="1200" b="0" strike="noStrike" spc="-1">
              <a:latin typeface="Times New Roman"/>
            </a:endParaRPr>
          </a:p>
        </p:txBody>
      </p:sp>
      <p:sp>
        <p:nvSpPr>
          <p:cNvPr id="173" name="TextShape 4"/>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74" name="TextShape 5"/>
          <p:cNvSpPr txBox="1"/>
          <p:nvPr/>
        </p:nvSpPr>
        <p:spPr>
          <a:xfrm>
            <a:off x="8610480" y="6356520"/>
            <a:ext cx="2742840" cy="364680"/>
          </a:xfrm>
          <a:prstGeom prst="rect">
            <a:avLst/>
          </a:prstGeom>
          <a:noFill/>
          <a:ln>
            <a:noFill/>
          </a:ln>
        </p:spPr>
        <p:txBody>
          <a:bodyPr anchor="ctr">
            <a:noAutofit/>
          </a:bodyPr>
          <a:lstStyle/>
          <a:p>
            <a:pPr algn="r">
              <a:lnSpc>
                <a:spcPct val="100000"/>
              </a:lnSpc>
            </a:pPr>
            <a:fld id="{1F20C3DE-FF38-4919-BBFE-3018AADDACFE}" type="slidenum">
              <a:rPr lang="fr-FR" sz="1200" b="0" strike="noStrike" spc="-1">
                <a:solidFill>
                  <a:srgbClr val="000000"/>
                </a:solidFill>
                <a:latin typeface="Arial"/>
              </a:rPr>
              <a:t>31</a:t>
            </a:fld>
            <a:endParaRPr lang="fr-FR" sz="1200" b="0" strike="noStrike" spc="-1">
              <a:latin typeface="Times New Roman"/>
            </a:endParaRPr>
          </a:p>
        </p:txBody>
      </p:sp>
      <p:pic>
        <p:nvPicPr>
          <p:cNvPr id="175" name="Picture 2"/>
          <p:cNvPicPr/>
          <p:nvPr/>
        </p:nvPicPr>
        <p:blipFill>
          <a:blip r:embed="rId2"/>
          <a:stretch/>
        </p:blipFill>
        <p:spPr>
          <a:xfrm>
            <a:off x="0" y="0"/>
            <a:ext cx="12191760" cy="6857640"/>
          </a:xfrm>
          <a:prstGeom prst="rect">
            <a:avLst/>
          </a:prstGeom>
          <a:ln>
            <a:noFill/>
          </a:ln>
        </p:spPr>
      </p:pic>
      <p:sp>
        <p:nvSpPr>
          <p:cNvPr id="176" name="CustomShape 6"/>
          <p:cNvSpPr/>
          <p:nvPr/>
        </p:nvSpPr>
        <p:spPr>
          <a:xfrm>
            <a:off x="1001520" y="1787760"/>
            <a:ext cx="10090800" cy="355680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fr-FR" sz="4500" b="1" strike="noStrike" spc="-1">
                <a:solidFill>
                  <a:srgbClr val="FFFFFF"/>
                </a:solidFill>
                <a:latin typeface="Arial"/>
              </a:rPr>
              <a:t>Merci de votre attention !</a:t>
            </a:r>
            <a:endParaRPr lang="fr-FR" sz="4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dirty="0">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4</a:t>
            </a:fld>
            <a:endParaRPr lang="fr-FR" sz="1200" b="0" strike="noStrike" spc="-1" dirty="0">
              <a:latin typeface="Times New Roman"/>
            </a:endParaRPr>
          </a:p>
        </p:txBody>
      </p:sp>
      <p:sp>
        <p:nvSpPr>
          <p:cNvPr id="110" name="TextShape 4"/>
          <p:cNvSpPr txBox="1"/>
          <p:nvPr/>
        </p:nvSpPr>
        <p:spPr>
          <a:xfrm>
            <a:off x="1057320" y="2850120"/>
            <a:ext cx="9523594" cy="1558594"/>
          </a:xfrm>
          <a:prstGeom prst="rect">
            <a:avLst/>
          </a:prstGeom>
          <a:noFill/>
          <a:ln>
            <a:noFill/>
          </a:ln>
        </p:spPr>
        <p:txBody>
          <a:bodyPr anchor="b">
            <a:normAutofit/>
          </a:bodyPr>
          <a:lstStyle/>
          <a:p>
            <a:pPr marL="360">
              <a:lnSpc>
                <a:spcPts val="1681"/>
              </a:lnSpc>
              <a:spcAft>
                <a:spcPts val="601"/>
              </a:spcAft>
              <a:buSzPct val="160081"/>
            </a:pPr>
            <a:r>
              <a:rPr lang="fr-FR" sz="3600" b="1" spc="-1" dirty="0" err="1">
                <a:solidFill>
                  <a:srgbClr val="E84426"/>
                </a:solidFill>
              </a:rPr>
              <a:t>Etat</a:t>
            </a:r>
            <a:r>
              <a:rPr lang="fr-FR" sz="3600" b="1" spc="-1" dirty="0">
                <a:solidFill>
                  <a:srgbClr val="E84426"/>
                </a:solidFill>
              </a:rPr>
              <a:t> des lieux des enjeux et situation </a:t>
            </a:r>
            <a:r>
              <a:rPr lang="fr-FR" sz="3600" b="1" spc="-1" dirty="0" smtClean="0">
                <a:solidFill>
                  <a:srgbClr val="E84426"/>
                </a:solidFill>
              </a:rPr>
              <a:t>des</a:t>
            </a:r>
          </a:p>
          <a:p>
            <a:pPr marL="360">
              <a:lnSpc>
                <a:spcPts val="1681"/>
              </a:lnSpc>
              <a:spcAft>
                <a:spcPts val="601"/>
              </a:spcAft>
              <a:buSzPct val="160081"/>
            </a:pPr>
            <a:r>
              <a:rPr lang="fr-FR" sz="3600" b="1" spc="-1" dirty="0" smtClean="0">
                <a:solidFill>
                  <a:srgbClr val="E84426"/>
                </a:solidFill>
              </a:rPr>
              <a:t> </a:t>
            </a:r>
          </a:p>
          <a:p>
            <a:pPr marL="360">
              <a:lnSpc>
                <a:spcPts val="1681"/>
              </a:lnSpc>
              <a:spcAft>
                <a:spcPts val="601"/>
              </a:spcAft>
              <a:buSzPct val="160081"/>
            </a:pPr>
            <a:r>
              <a:rPr lang="fr-FR" sz="3600" b="1" spc="-1" dirty="0" smtClean="0">
                <a:solidFill>
                  <a:srgbClr val="E84426"/>
                </a:solidFill>
              </a:rPr>
              <a:t>structures ESS </a:t>
            </a:r>
          </a:p>
          <a:p>
            <a:pPr marL="360">
              <a:lnSpc>
                <a:spcPts val="1681"/>
              </a:lnSpc>
              <a:spcAft>
                <a:spcPts val="601"/>
              </a:spcAft>
              <a:buSzPct val="160081"/>
            </a:pPr>
            <a:endParaRPr lang="fr-FR" sz="3600" b="1" spc="-1" dirty="0">
              <a:solidFill>
                <a:srgbClr val="E84426"/>
              </a:solidFill>
            </a:endParaRPr>
          </a:p>
          <a:p>
            <a:pPr marL="360" algn="r">
              <a:lnSpc>
                <a:spcPts val="1681"/>
              </a:lnSpc>
              <a:spcAft>
                <a:spcPts val="601"/>
              </a:spcAft>
              <a:buSzPct val="160081"/>
            </a:pPr>
            <a:r>
              <a:rPr lang="fr-FR" sz="3600" i="1" spc="-1" dirty="0" smtClean="0">
                <a:solidFill>
                  <a:srgbClr val="E84426"/>
                </a:solidFill>
              </a:rPr>
              <a:t>présentation par le DLA R 15 minutes</a:t>
            </a:r>
            <a:endParaRPr lang="fr-FR" sz="3600" i="1" spc="-1" dirty="0">
              <a:solidFill>
                <a:srgbClr val="E84426"/>
              </a:solidFil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Tree>
    <p:extLst>
      <p:ext uri="{BB962C8B-B14F-4D97-AF65-F5344CB8AC3E}">
        <p14:creationId xmlns:p14="http://schemas.microsoft.com/office/powerpoint/2010/main" val="133318916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5</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smtClean="0">
                <a:solidFill>
                  <a:srgbClr val="E84426"/>
                </a:solidFill>
                <a:latin typeface="Arial"/>
              </a:rPr>
              <a:t>Approche par secteurs de l’ESS				</a:t>
            </a:r>
            <a:endParaRPr lang="fr-FR" sz="2400" b="0" strike="noStrike" spc="-1" dirty="0">
              <a:solidFill>
                <a:srgbClr val="000000"/>
              </a:solidFill>
              <a:latin typeface="Arial"/>
            </a:endParaRPr>
          </a:p>
        </p:txBody>
      </p:sp>
      <p:sp>
        <p:nvSpPr>
          <p:cNvPr id="111" name="CustomShape 5"/>
          <p:cNvSpPr/>
          <p:nvPr/>
        </p:nvSpPr>
        <p:spPr>
          <a:xfrm>
            <a:off x="971640" y="2262959"/>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2" name="ZoneTexte 1"/>
          <p:cNvSpPr txBox="1"/>
          <p:nvPr/>
        </p:nvSpPr>
        <p:spPr>
          <a:xfrm>
            <a:off x="867702" y="1817280"/>
            <a:ext cx="10455996" cy="4447371"/>
          </a:xfrm>
          <a:prstGeom prst="rect">
            <a:avLst/>
          </a:prstGeom>
          <a:noFill/>
        </p:spPr>
        <p:txBody>
          <a:bodyPr wrap="square" rtlCol="0">
            <a:spAutoFit/>
          </a:bodyPr>
          <a:lstStyle/>
          <a:p>
            <a:pPr algn="ctr"/>
            <a:r>
              <a:rPr lang="fr-FR" sz="1200" b="1" dirty="0" smtClean="0"/>
              <a:t>Des constats transversaux </a:t>
            </a:r>
            <a:endParaRPr lang="fr-FR" sz="1200" dirty="0" smtClean="0"/>
          </a:p>
          <a:p>
            <a:pPr marL="285840" indent="-285480">
              <a:spcAft>
                <a:spcPts val="601"/>
              </a:spcAft>
              <a:buSzPct val="159982"/>
              <a:buBlip>
                <a:blip r:embed="rId4"/>
              </a:buBlip>
            </a:pPr>
            <a:r>
              <a:rPr lang="fr-FR" sz="1200" spc="-1" dirty="0" smtClean="0">
                <a:solidFill>
                  <a:srgbClr val="000000"/>
                </a:solidFill>
              </a:rPr>
              <a:t> </a:t>
            </a:r>
            <a:r>
              <a:rPr lang="it-IT" sz="1200" b="1" spc="-1" dirty="0" smtClean="0">
                <a:solidFill>
                  <a:srgbClr val="000000"/>
                </a:solidFill>
              </a:rPr>
              <a:t>Inflation et fragilité économique </a:t>
            </a:r>
            <a:r>
              <a:rPr lang="it-IT" sz="1200" spc="-1" dirty="0" smtClean="0">
                <a:solidFill>
                  <a:srgbClr val="000000"/>
                </a:solidFill>
              </a:rPr>
              <a:t>: Augmentation des coûts énergétiques et difficultés de négociations pour augmenter les subventions ; selon les secteurs d’activité, peut se traduire par un développement des ressources d’activités </a:t>
            </a:r>
            <a:r>
              <a:rPr lang="it-IT" sz="1200" b="1" spc="-1" dirty="0" smtClean="0">
                <a:solidFill>
                  <a:srgbClr val="000000"/>
                </a:solidFill>
              </a:rPr>
              <a:t>;</a:t>
            </a:r>
            <a:r>
              <a:rPr lang="fr-FR" sz="1200" b="1" dirty="0" smtClean="0"/>
              <a:t> </a:t>
            </a:r>
            <a:r>
              <a:rPr lang="fr-FR" sz="1200" b="1" spc="-1" dirty="0">
                <a:solidFill>
                  <a:srgbClr val="000000"/>
                </a:solidFill>
              </a:rPr>
              <a:t>Enquête associations et inflation du Mouvement </a:t>
            </a:r>
            <a:r>
              <a:rPr lang="fr-FR" sz="1200" b="1" spc="-1" dirty="0" smtClean="0">
                <a:solidFill>
                  <a:srgbClr val="000000"/>
                </a:solidFill>
              </a:rPr>
              <a:t>associatif, avril 2023 </a:t>
            </a:r>
            <a:r>
              <a:rPr lang="fr-FR" sz="1200" spc="-1" dirty="0">
                <a:solidFill>
                  <a:srgbClr val="000000"/>
                </a:solidFill>
                <a:hlinkClick r:id="rId5"/>
              </a:rPr>
              <a:t>accéder à </a:t>
            </a:r>
            <a:r>
              <a:rPr lang="fr-FR" sz="1200" spc="-1" dirty="0" smtClean="0">
                <a:solidFill>
                  <a:srgbClr val="000000"/>
                </a:solidFill>
                <a:hlinkClick r:id="rId5"/>
              </a:rPr>
              <a:t>l’enquête</a:t>
            </a:r>
            <a:r>
              <a:rPr lang="fr-FR" sz="1200" spc="-1" dirty="0" smtClean="0">
                <a:solidFill>
                  <a:srgbClr val="000000"/>
                </a:solidFill>
              </a:rPr>
              <a:t>. </a:t>
            </a:r>
            <a:r>
              <a:rPr lang="fr-FR" sz="1200" spc="-1" dirty="0">
                <a:solidFill>
                  <a:srgbClr val="000000"/>
                </a:solidFill>
              </a:rPr>
              <a:t>Selon les associations, plusieurs facteurs ont actuellement une incidence sur leur santé financière :</a:t>
            </a:r>
          </a:p>
          <a:p>
            <a:pPr marL="1200240" lvl="2" indent="-285480">
              <a:spcAft>
                <a:spcPts val="601"/>
              </a:spcAft>
              <a:buSzPct val="159982"/>
              <a:buBlip>
                <a:blip r:embed="rId4"/>
              </a:buBlip>
            </a:pPr>
            <a:r>
              <a:rPr lang="fr-FR" sz="1200" spc="-1" dirty="0">
                <a:solidFill>
                  <a:srgbClr val="000000"/>
                </a:solidFill>
              </a:rPr>
              <a:t> la hausse des prix (pour 61% des associations)</a:t>
            </a:r>
          </a:p>
          <a:p>
            <a:pPr marL="1200240" lvl="2" indent="-285480">
              <a:spcAft>
                <a:spcPts val="601"/>
              </a:spcAft>
              <a:buSzPct val="159982"/>
              <a:buBlip>
                <a:blip r:embed="rId4"/>
              </a:buBlip>
            </a:pPr>
            <a:r>
              <a:rPr lang="fr-FR" sz="1200" spc="-1" dirty="0">
                <a:solidFill>
                  <a:srgbClr val="000000"/>
                </a:solidFill>
              </a:rPr>
              <a:t> la baisse des aides des collectivités (57%)</a:t>
            </a:r>
          </a:p>
          <a:p>
            <a:pPr marL="1200240" lvl="2" indent="-285480">
              <a:spcAft>
                <a:spcPts val="601"/>
              </a:spcAft>
              <a:buSzPct val="159982"/>
              <a:buBlip>
                <a:blip r:embed="rId4"/>
              </a:buBlip>
            </a:pPr>
            <a:r>
              <a:rPr lang="fr-FR" sz="1200" spc="-1" dirty="0">
                <a:solidFill>
                  <a:srgbClr val="000000"/>
                </a:solidFill>
              </a:rPr>
              <a:t> les difficultés financières des adhérents (56%)</a:t>
            </a:r>
          </a:p>
          <a:p>
            <a:pPr marL="1200240" lvl="2" indent="-285480">
              <a:spcAft>
                <a:spcPts val="601"/>
              </a:spcAft>
              <a:buSzPct val="159982"/>
              <a:buBlip>
                <a:blip r:embed="rId4"/>
              </a:buBlip>
            </a:pPr>
            <a:r>
              <a:rPr lang="fr-FR" sz="1200" spc="-1" dirty="0">
                <a:solidFill>
                  <a:srgbClr val="000000"/>
                </a:solidFill>
              </a:rPr>
              <a:t> la baisse du nombre d’adhérents (50%)</a:t>
            </a:r>
          </a:p>
          <a:p>
            <a:pPr marL="1200240" lvl="2" indent="-285480">
              <a:spcAft>
                <a:spcPts val="601"/>
              </a:spcAft>
              <a:buSzPct val="159982"/>
              <a:buBlip>
                <a:blip r:embed="rId4"/>
              </a:buBlip>
            </a:pPr>
            <a:r>
              <a:rPr lang="fr-FR" sz="1200" spc="-1" dirty="0">
                <a:solidFill>
                  <a:srgbClr val="000000"/>
                </a:solidFill>
              </a:rPr>
              <a:t> la hausse du coût de l’énergie (44%)</a:t>
            </a:r>
          </a:p>
          <a:p>
            <a:pPr marL="743040" lvl="1" indent="-285480">
              <a:spcAft>
                <a:spcPts val="601"/>
              </a:spcAft>
              <a:buSzPct val="159982"/>
              <a:buBlip>
                <a:blip r:embed="rId4"/>
              </a:buBlip>
            </a:pPr>
            <a:r>
              <a:rPr lang="fr-FR" sz="1200" spc="-1" dirty="0">
                <a:solidFill>
                  <a:srgbClr val="000000"/>
                </a:solidFill>
              </a:rPr>
              <a:t> L’inflation a des conséquences sur le comportement des adhérents pour 73% des associations (baisse des souscriptions et/ou des participations aux activités, non renouvellement d’adhésions, …) et des bénévoles pour 61% d’entre elles (limitation des déplacements, réduction de l’activité bénévole, …).</a:t>
            </a:r>
          </a:p>
          <a:p>
            <a:pPr marL="743040" lvl="1" indent="-285480">
              <a:spcAft>
                <a:spcPts val="601"/>
              </a:spcAft>
              <a:buSzPct val="159982"/>
              <a:buBlip>
                <a:blip r:embed="rId4"/>
              </a:buBlip>
            </a:pPr>
            <a:r>
              <a:rPr lang="fr-FR" sz="1200" spc="-1" dirty="0">
                <a:solidFill>
                  <a:srgbClr val="000000"/>
                </a:solidFill>
              </a:rPr>
              <a:t> Par ailleurs, près de 40% des associations indiquent avoir déjà dû adapter et/ou annuler des activités en raison du contexte inflationniste. </a:t>
            </a:r>
            <a:endParaRPr lang="it-IT" sz="1200" spc="-1" dirty="0" smtClean="0">
              <a:solidFill>
                <a:srgbClr val="000000"/>
              </a:solidFill>
            </a:endParaRPr>
          </a:p>
          <a:p>
            <a:pPr marL="360" algn="just">
              <a:spcAft>
                <a:spcPts val="601"/>
              </a:spcAft>
              <a:buSzPct val="159982"/>
            </a:pPr>
            <a:endParaRPr lang="it-IT" sz="1200" spc="-1" dirty="0" smtClean="0">
              <a:solidFill>
                <a:srgbClr val="000000"/>
              </a:solidFill>
            </a:endParaRPr>
          </a:p>
          <a:p>
            <a:pPr marL="285840" indent="-285480" algn="just">
              <a:spcAft>
                <a:spcPts val="601"/>
              </a:spcAft>
              <a:buSzPct val="159982"/>
              <a:buBlip>
                <a:blip r:embed="rId4"/>
              </a:buBlip>
            </a:pPr>
            <a:r>
              <a:rPr lang="fr-FR" sz="1200" b="1" dirty="0" smtClean="0"/>
              <a:t>Situation </a:t>
            </a:r>
            <a:r>
              <a:rPr lang="fr-FR" sz="1200" b="1" dirty="0"/>
              <a:t>RH</a:t>
            </a:r>
            <a:r>
              <a:rPr lang="fr-FR" sz="1200" dirty="0"/>
              <a:t> : Difficulté de recrutement sur </a:t>
            </a:r>
            <a:r>
              <a:rPr lang="fr-FR" sz="1200" dirty="0" smtClean="0"/>
              <a:t>les postes techniques et un départ à la retraite anticipé pour les postes de direction</a:t>
            </a:r>
          </a:p>
          <a:p>
            <a:pPr marL="285840" indent="-285480" algn="just">
              <a:spcAft>
                <a:spcPts val="601"/>
              </a:spcAft>
              <a:buSzPct val="159982"/>
              <a:buBlip>
                <a:blip r:embed="rId4"/>
              </a:buBlip>
            </a:pPr>
            <a:r>
              <a:rPr lang="fr-FR" sz="1200" b="1" spc="-1" dirty="0" err="1" smtClean="0">
                <a:solidFill>
                  <a:srgbClr val="000000"/>
                </a:solidFill>
              </a:rPr>
              <a:t>Evolution</a:t>
            </a:r>
            <a:r>
              <a:rPr lang="fr-FR" sz="1200" b="1" spc="-1" dirty="0" smtClean="0">
                <a:solidFill>
                  <a:srgbClr val="000000"/>
                </a:solidFill>
              </a:rPr>
              <a:t> des modalités d’engagement</a:t>
            </a:r>
            <a:r>
              <a:rPr lang="fr-FR" sz="1200" spc="-1" dirty="0">
                <a:solidFill>
                  <a:srgbClr val="000000"/>
                </a:solidFill>
              </a:rPr>
              <a:t> </a:t>
            </a:r>
            <a:r>
              <a:rPr lang="fr-FR" sz="1200" spc="-1" dirty="0" smtClean="0">
                <a:solidFill>
                  <a:srgbClr val="000000"/>
                </a:solidFill>
              </a:rPr>
              <a:t>: difficulté d’identification et de fidélisation de nouveaux bénévoles ; enjeu de renouvellement des gouvernances associatives (départ des membres du bureau phénomène de « retraite militante »</a:t>
            </a:r>
          </a:p>
          <a:p>
            <a:pPr marL="285840" indent="-285480" algn="just">
              <a:spcAft>
                <a:spcPts val="601"/>
              </a:spcAft>
              <a:buSzPct val="159982"/>
              <a:buBlip>
                <a:blip r:embed="rId4"/>
              </a:buBlip>
            </a:pPr>
            <a:r>
              <a:rPr lang="fr-FR" sz="1200" spc="-1" dirty="0">
                <a:solidFill>
                  <a:srgbClr val="000000"/>
                </a:solidFill>
              </a:rPr>
              <a:t> </a:t>
            </a:r>
            <a:r>
              <a:rPr lang="fr-FR" sz="1200" b="1" spc="-1" dirty="0" smtClean="0">
                <a:solidFill>
                  <a:srgbClr val="000000"/>
                </a:solidFill>
              </a:rPr>
              <a:t>Communication</a:t>
            </a:r>
            <a:r>
              <a:rPr lang="fr-FR" sz="1200" spc="-1" dirty="0" smtClean="0">
                <a:solidFill>
                  <a:srgbClr val="000000"/>
                </a:solidFill>
              </a:rPr>
              <a:t> : difficulté </a:t>
            </a:r>
            <a:r>
              <a:rPr lang="fr-FR" sz="1200" spc="-1" dirty="0">
                <a:solidFill>
                  <a:srgbClr val="000000"/>
                </a:solidFill>
              </a:rPr>
              <a:t>à financer des postes de chargé.e.s de communication, la question de la communication est souvent </a:t>
            </a:r>
            <a:r>
              <a:rPr lang="fr-FR" sz="1200" spc="-1" dirty="0" smtClean="0">
                <a:solidFill>
                  <a:srgbClr val="000000"/>
                </a:solidFill>
              </a:rPr>
              <a:t>oubliée</a:t>
            </a:r>
            <a:r>
              <a:rPr lang="it-IT" sz="1200" spc="-1" dirty="0">
                <a:solidFill>
                  <a:srgbClr val="000000"/>
                </a:solidFill>
              </a:rPr>
              <a:t> </a:t>
            </a:r>
            <a:r>
              <a:rPr lang="it-IT" sz="1200" spc="-1" dirty="0" smtClean="0">
                <a:solidFill>
                  <a:srgbClr val="000000"/>
                </a:solidFill>
              </a:rPr>
              <a:t>; </a:t>
            </a:r>
            <a:r>
              <a:rPr lang="fr-FR" sz="1200" spc="-1" dirty="0">
                <a:solidFill>
                  <a:srgbClr val="000000"/>
                </a:solidFill>
              </a:rPr>
              <a:t>d</a:t>
            </a:r>
            <a:r>
              <a:rPr lang="fr-FR" sz="1200" spc="-1" dirty="0" smtClean="0">
                <a:solidFill>
                  <a:srgbClr val="000000"/>
                </a:solidFill>
              </a:rPr>
              <a:t>’après le CRDLA Numérique, en 2022, encore 76% des associations rencontrent des difficultés sur les questions numériques</a:t>
            </a:r>
          </a:p>
        </p:txBody>
      </p:sp>
      <p:sp>
        <p:nvSpPr>
          <p:cNvPr id="10"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Tree>
    <p:extLst>
      <p:ext uri="{BB962C8B-B14F-4D97-AF65-F5344CB8AC3E}">
        <p14:creationId xmlns:p14="http://schemas.microsoft.com/office/powerpoint/2010/main" val="285674816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6</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a:solidFill>
                  <a:srgbClr val="E84426"/>
                </a:solidFill>
              </a:rPr>
              <a:t>Approche par secteurs de l’ESS				</a:t>
            </a:r>
            <a:endParaRPr lang="fr-FR" sz="2400" spc="-1" dirty="0">
              <a:solidFill>
                <a:srgbClr val="000000"/>
              </a:solidFill>
            </a:endParaRPr>
          </a:p>
        </p:txBody>
      </p:sp>
      <p:sp>
        <p:nvSpPr>
          <p:cNvPr id="111" name="CustomShape 5"/>
          <p:cNvSpPr/>
          <p:nvPr/>
        </p:nvSpPr>
        <p:spPr>
          <a:xfrm>
            <a:off x="971640" y="2262959"/>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2" name="ZoneTexte 1"/>
          <p:cNvSpPr txBox="1"/>
          <p:nvPr/>
        </p:nvSpPr>
        <p:spPr>
          <a:xfrm>
            <a:off x="867702" y="1817280"/>
            <a:ext cx="10455996" cy="1092607"/>
          </a:xfrm>
          <a:prstGeom prst="rect">
            <a:avLst/>
          </a:prstGeom>
          <a:noFill/>
        </p:spPr>
        <p:txBody>
          <a:bodyPr wrap="square" rtlCol="0">
            <a:spAutoFit/>
          </a:bodyPr>
          <a:lstStyle/>
          <a:p>
            <a:pPr algn="ctr"/>
            <a:r>
              <a:rPr lang="fr-FR" b="1" dirty="0" smtClean="0"/>
              <a:t>En résumé, des risques de crises multiples</a:t>
            </a:r>
            <a:endParaRPr lang="fr-FR" dirty="0" smtClean="0"/>
          </a:p>
          <a:p>
            <a:pPr marL="285840" indent="-285480" algn="just">
              <a:lnSpc>
                <a:spcPct val="150000"/>
              </a:lnSpc>
              <a:spcAft>
                <a:spcPts val="601"/>
              </a:spcAft>
              <a:buSzPct val="159982"/>
              <a:buBlip>
                <a:blip r:embed="rId4"/>
              </a:buBlip>
            </a:pPr>
            <a:endParaRPr lang="fr-FR" sz="1400" spc="-1" dirty="0">
              <a:solidFill>
                <a:srgbClr val="000000"/>
              </a:solidFill>
            </a:endParaRPr>
          </a:p>
          <a:p>
            <a:pPr marL="285840" indent="-285480" algn="just">
              <a:lnSpc>
                <a:spcPct val="150000"/>
              </a:lnSpc>
              <a:spcAft>
                <a:spcPts val="601"/>
              </a:spcAft>
              <a:buSzPct val="159982"/>
              <a:buBlip>
                <a:blip r:embed="rId4"/>
              </a:buBlip>
            </a:pPr>
            <a:endParaRPr lang="it-IT" sz="1400" spc="-1" dirty="0" smtClean="0">
              <a:solidFill>
                <a:srgbClr val="000000"/>
              </a:solidFill>
            </a:endParaRPr>
          </a:p>
        </p:txBody>
      </p:sp>
      <p:sp>
        <p:nvSpPr>
          <p:cNvPr id="10"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graphicFrame>
        <p:nvGraphicFramePr>
          <p:cNvPr id="3" name="Tableau 2"/>
          <p:cNvGraphicFramePr>
            <a:graphicFrameLocks noGrp="1"/>
          </p:cNvGraphicFramePr>
          <p:nvPr>
            <p:extLst>
              <p:ext uri="{D42A27DB-BD31-4B8C-83A1-F6EECF244321}">
                <p14:modId xmlns:p14="http://schemas.microsoft.com/office/powerpoint/2010/main" val="3278908324"/>
              </p:ext>
            </p:extLst>
          </p:nvPr>
        </p:nvGraphicFramePr>
        <p:xfrm>
          <a:off x="691780" y="2256113"/>
          <a:ext cx="10146269" cy="3449320"/>
        </p:xfrm>
        <a:graphic>
          <a:graphicData uri="http://schemas.openxmlformats.org/drawingml/2006/table">
            <a:tbl>
              <a:tblPr firstRow="1" bandRow="1">
                <a:tableStyleId>{72833802-FEF1-4C79-8D5D-14CF1EAF98D9}</a:tableStyleId>
              </a:tblPr>
              <a:tblGrid>
                <a:gridCol w="3661559"/>
                <a:gridCol w="3727174"/>
                <a:gridCol w="2757536"/>
              </a:tblGrid>
              <a:tr h="370840">
                <a:tc>
                  <a:txBody>
                    <a:bodyPr/>
                    <a:lstStyle/>
                    <a:p>
                      <a:r>
                        <a:rPr lang="fr-FR" sz="1400" dirty="0" smtClean="0"/>
                        <a:t>Pilier humain</a:t>
                      </a:r>
                      <a:endParaRPr lang="fr-FR" sz="1400" dirty="0"/>
                    </a:p>
                  </a:txBody>
                  <a:tcPr/>
                </a:tc>
                <a:tc>
                  <a:txBody>
                    <a:bodyPr/>
                    <a:lstStyle/>
                    <a:p>
                      <a:r>
                        <a:rPr lang="fr-FR" sz="1400" dirty="0" smtClean="0"/>
                        <a:t>Pilier économique</a:t>
                      </a:r>
                      <a:endParaRPr lang="fr-FR" sz="1400" dirty="0"/>
                    </a:p>
                  </a:txBody>
                  <a:tcPr/>
                </a:tc>
                <a:tc>
                  <a:txBody>
                    <a:bodyPr/>
                    <a:lstStyle/>
                    <a:p>
                      <a:r>
                        <a:rPr lang="fr-FR" sz="1400" dirty="0" smtClean="0"/>
                        <a:t>Pilier partenarial</a:t>
                      </a:r>
                      <a:endParaRPr lang="fr-FR" sz="1400" dirty="0"/>
                    </a:p>
                  </a:txBody>
                  <a:tcPr/>
                </a:tc>
              </a:tr>
              <a:tr h="370840">
                <a:tc>
                  <a:txBody>
                    <a:bodyPr/>
                    <a:lstStyle/>
                    <a:p>
                      <a:pPr marL="285750" indent="-285750">
                        <a:buFont typeface="Arial" panose="020B0604020202020204" pitchFamily="34" charset="0"/>
                        <a:buChar char="•"/>
                      </a:pPr>
                      <a:r>
                        <a:rPr lang="fr-FR" sz="1400" b="1" dirty="0" smtClean="0"/>
                        <a:t>Salarial</a:t>
                      </a:r>
                      <a:r>
                        <a:rPr lang="fr-FR" sz="1400" baseline="0" dirty="0" smtClean="0"/>
                        <a:t> : </a:t>
                      </a:r>
                      <a:r>
                        <a:rPr lang="fr-FR" sz="1400" dirty="0" smtClean="0"/>
                        <a:t>Affaiblissement</a:t>
                      </a:r>
                      <a:r>
                        <a:rPr lang="fr-FR" sz="1400" baseline="0" dirty="0" smtClean="0"/>
                        <a:t> des équipes salariées (départs à la retraite, reconversions, difficultés de recrutement)</a:t>
                      </a:r>
                    </a:p>
                    <a:p>
                      <a:pPr marL="285750" indent="-285750">
                        <a:buFont typeface="Arial" panose="020B0604020202020204" pitchFamily="34" charset="0"/>
                        <a:buChar char="•"/>
                      </a:pPr>
                      <a:r>
                        <a:rPr lang="fr-FR" sz="1400" b="1" baseline="0" dirty="0" smtClean="0"/>
                        <a:t>Bénévoles de gouvernances </a:t>
                      </a:r>
                      <a:r>
                        <a:rPr lang="fr-FR" sz="1400" baseline="0" dirty="0" smtClean="0"/>
                        <a:t>: Évolution des modalités d’engagement, perte de sens de l’engagement (complexité administrative, GRH), diminution et non renouvellement de l’engagement, difficultés à identifier des personnes</a:t>
                      </a:r>
                    </a:p>
                    <a:p>
                      <a:pPr marL="285750" indent="-285750">
                        <a:buFont typeface="Arial" panose="020B0604020202020204" pitchFamily="34" charset="0"/>
                        <a:buChar char="•"/>
                      </a:pPr>
                      <a:r>
                        <a:rPr lang="fr-FR" sz="1400" b="1" baseline="0" dirty="0" smtClean="0"/>
                        <a:t>Bénévoles de terrain </a:t>
                      </a:r>
                      <a:r>
                        <a:rPr lang="fr-FR" sz="1400" baseline="0" dirty="0" smtClean="0"/>
                        <a:t>: Évolution des modalités d’engagement (engagement post-it)</a:t>
                      </a:r>
                      <a:endParaRPr lang="fr-FR" sz="1400" dirty="0"/>
                    </a:p>
                  </a:txBody>
                  <a:tcPr/>
                </a:tc>
                <a:tc>
                  <a:txBody>
                    <a:bodyPr/>
                    <a:lstStyle/>
                    <a:p>
                      <a:pPr algn="just"/>
                      <a:r>
                        <a:rPr lang="fr-FR" sz="1400" b="1" dirty="0" smtClean="0"/>
                        <a:t>Crise des modèles économiques </a:t>
                      </a:r>
                    </a:p>
                    <a:p>
                      <a:pPr algn="l"/>
                      <a:r>
                        <a:rPr lang="fr-FR" sz="1400" baseline="0" dirty="0" smtClean="0"/>
                        <a:t>Plusieurs types de modèles économiques en risque de crise (cycles d’exercices déficitaires) du fait de : </a:t>
                      </a:r>
                    </a:p>
                    <a:p>
                      <a:pPr marL="285750" indent="-285750">
                        <a:buFont typeface="Arial" panose="020B0604020202020204" pitchFamily="34" charset="0"/>
                        <a:buChar char="•"/>
                      </a:pPr>
                      <a:r>
                        <a:rPr lang="fr-FR" sz="1400" dirty="0" smtClean="0"/>
                        <a:t>Augmentation des dépenses liées</a:t>
                      </a:r>
                      <a:r>
                        <a:rPr lang="fr-FR" sz="1400" baseline="0" dirty="0" smtClean="0"/>
                        <a:t> à l’inflation (dont l’augmentation des salaires)</a:t>
                      </a:r>
                    </a:p>
                    <a:p>
                      <a:pPr marL="285750" indent="-285750">
                        <a:buFont typeface="Arial" panose="020B0604020202020204" pitchFamily="34" charset="0"/>
                        <a:buChar char="•"/>
                      </a:pPr>
                      <a:r>
                        <a:rPr lang="fr-FR" sz="1400" baseline="0" dirty="0" smtClean="0"/>
                        <a:t>Évolution des modèles économiques vers un développement des recettes d’activités</a:t>
                      </a:r>
                    </a:p>
                    <a:p>
                      <a:pPr marL="285750" indent="-285750">
                        <a:buFont typeface="Arial" panose="020B0604020202020204" pitchFamily="34" charset="0"/>
                        <a:buChar char="•"/>
                      </a:pPr>
                      <a:r>
                        <a:rPr lang="fr-FR" sz="1400" baseline="0" dirty="0" smtClean="0"/>
                        <a:t>Difficultés de négociation des subventions </a:t>
                      </a:r>
                      <a:r>
                        <a:rPr lang="fr-FR" sz="1400" baseline="0" dirty="0" err="1" smtClean="0"/>
                        <a:t>Etat</a:t>
                      </a:r>
                      <a:r>
                        <a:rPr lang="fr-FR" sz="1400" baseline="0" dirty="0" smtClean="0"/>
                        <a:t> et collectivités territoriales dans le contexte inflationniste</a:t>
                      </a:r>
                    </a:p>
                    <a:p>
                      <a:pPr marL="285750" indent="-285750">
                        <a:buFont typeface="Arial" panose="020B0604020202020204" pitchFamily="34" charset="0"/>
                        <a:buChar char="•"/>
                      </a:pPr>
                      <a:endParaRPr lang="fr-FR" sz="1400" baseline="0" dirty="0" smtClean="0"/>
                    </a:p>
                  </a:txBody>
                  <a:tcPr/>
                </a:tc>
                <a:tc>
                  <a:txBody>
                    <a:bodyPr/>
                    <a:lstStyle/>
                    <a:p>
                      <a:r>
                        <a:rPr lang="fr-FR" sz="1400" dirty="0" smtClean="0"/>
                        <a:t>Impact</a:t>
                      </a:r>
                      <a:r>
                        <a:rPr lang="fr-FR" sz="1400" baseline="0" dirty="0" smtClean="0"/>
                        <a:t> pas encore mesuré ; voir résultats de l’Enquête ORVA </a:t>
                      </a:r>
                    </a:p>
                  </a:txBody>
                  <a:tcPr/>
                </a:tc>
              </a:tr>
            </a:tbl>
          </a:graphicData>
        </a:graphic>
      </p:graphicFrame>
    </p:spTree>
    <p:extLst>
      <p:ext uri="{BB962C8B-B14F-4D97-AF65-F5344CB8AC3E}">
        <p14:creationId xmlns:p14="http://schemas.microsoft.com/office/powerpoint/2010/main" val="375805046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105260" y="637585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7</a:t>
            </a:fld>
            <a:endParaRPr lang="fr-FR" sz="1200" b="0" strike="noStrike" spc="-1">
              <a:latin typeface="Times New Roman"/>
            </a:endParaRPr>
          </a:p>
        </p:txBody>
      </p:sp>
      <p:sp>
        <p:nvSpPr>
          <p:cNvPr id="110" name="TextShape 4"/>
          <p:cNvSpPr txBox="1"/>
          <p:nvPr/>
        </p:nvSpPr>
        <p:spPr>
          <a:xfrm>
            <a:off x="971640" y="889779"/>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a:solidFill>
                  <a:srgbClr val="E84426"/>
                </a:solidFill>
              </a:rPr>
              <a:t>Approche par secteurs de l’ESS				</a:t>
            </a:r>
            <a:endParaRPr lang="fr-FR" sz="2400" spc="-1" dirty="0">
              <a:solidFill>
                <a:srgbClr val="000000"/>
              </a:solidFill>
            </a:endParaRPr>
          </a:p>
        </p:txBody>
      </p:sp>
      <p:sp>
        <p:nvSpPr>
          <p:cNvPr id="111" name="CustomShape 5"/>
          <p:cNvSpPr/>
          <p:nvPr/>
        </p:nvSpPr>
        <p:spPr>
          <a:xfrm>
            <a:off x="971640" y="2262959"/>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2301"/>
            <a:ext cx="8915040" cy="899280"/>
          </a:xfrm>
          <a:prstGeom prst="rect">
            <a:avLst/>
          </a:prstGeom>
          <a:ln>
            <a:noFill/>
          </a:ln>
        </p:spPr>
      </p:pic>
      <p:sp>
        <p:nvSpPr>
          <p:cNvPr id="2" name="ZoneTexte 1"/>
          <p:cNvSpPr txBox="1"/>
          <p:nvPr/>
        </p:nvSpPr>
        <p:spPr>
          <a:xfrm>
            <a:off x="387627" y="1817280"/>
            <a:ext cx="11539330" cy="3970318"/>
          </a:xfrm>
          <a:prstGeom prst="rect">
            <a:avLst/>
          </a:prstGeom>
          <a:noFill/>
        </p:spPr>
        <p:txBody>
          <a:bodyPr wrap="square" rtlCol="0">
            <a:spAutoFit/>
          </a:bodyPr>
          <a:lstStyle/>
          <a:p>
            <a:pPr algn="ctr"/>
            <a:r>
              <a:rPr lang="fr-FR" sz="1600" b="1" dirty="0" smtClean="0"/>
              <a:t>Solidarité &amp; Santé</a:t>
            </a:r>
          </a:p>
          <a:p>
            <a:pPr marL="285840" indent="-285480">
              <a:spcAft>
                <a:spcPts val="601"/>
              </a:spcAft>
              <a:buSzPct val="159982"/>
              <a:buBlip>
                <a:blip r:embed="rId4"/>
              </a:buBlip>
            </a:pPr>
            <a:r>
              <a:rPr lang="fr-FR" sz="1400" dirty="0" smtClean="0"/>
              <a:t> </a:t>
            </a:r>
            <a:r>
              <a:rPr lang="fr-FR" sz="1400" b="1" dirty="0" smtClean="0"/>
              <a:t>Attractivité des métiers</a:t>
            </a:r>
            <a:r>
              <a:rPr lang="fr-FR" sz="1400" dirty="0" smtClean="0"/>
              <a:t> : difficultés de recrutement et de pérennisation des équipes</a:t>
            </a:r>
          </a:p>
          <a:p>
            <a:pPr marL="285840" indent="-285480">
              <a:spcAft>
                <a:spcPts val="601"/>
              </a:spcAft>
              <a:buSzPct val="159982"/>
              <a:buBlip>
                <a:blip r:embed="rId4"/>
              </a:buBlip>
            </a:pPr>
            <a:r>
              <a:rPr lang="fr-FR" sz="1400" b="1" dirty="0"/>
              <a:t> </a:t>
            </a:r>
            <a:r>
              <a:rPr lang="fr-FR" sz="1400" b="1" dirty="0" smtClean="0"/>
              <a:t>Fragilisation </a:t>
            </a:r>
            <a:r>
              <a:rPr lang="fr-FR" sz="1400" b="1" dirty="0"/>
              <a:t>économique</a:t>
            </a:r>
            <a:r>
              <a:rPr lang="fr-FR" sz="1400" dirty="0"/>
              <a:t> (</a:t>
            </a:r>
            <a:r>
              <a:rPr lang="fr-FR" sz="1400" dirty="0" smtClean="0"/>
              <a:t>Marchandisation, Inflation et concurrence du privé lucratif)</a:t>
            </a:r>
          </a:p>
          <a:p>
            <a:pPr marL="285840" indent="-285480">
              <a:spcAft>
                <a:spcPts val="601"/>
              </a:spcAft>
              <a:buSzPct val="159982"/>
              <a:buBlip>
                <a:blip r:embed="rId4"/>
              </a:buBlip>
            </a:pPr>
            <a:r>
              <a:rPr lang="fr-FR" sz="1400" dirty="0"/>
              <a:t> </a:t>
            </a:r>
            <a:r>
              <a:rPr lang="fr-FR" sz="1400" b="1" dirty="0" smtClean="0"/>
              <a:t>Évolution des pratiques professionnelles </a:t>
            </a:r>
            <a:r>
              <a:rPr lang="fr-FR" sz="1400" dirty="0" smtClean="0"/>
              <a:t>: de nombreux rapports et politiques publiques tendent à faire évoluer la place des bénéficiaires dans les pratiques professionnelles</a:t>
            </a:r>
          </a:p>
          <a:p>
            <a:pPr marL="285840" indent="-285480">
              <a:spcAft>
                <a:spcPts val="601"/>
              </a:spcAft>
              <a:buSzPct val="159982"/>
              <a:buBlip>
                <a:blip r:embed="rId4"/>
              </a:buBlip>
            </a:pPr>
            <a:r>
              <a:rPr lang="fr-FR" sz="1400" spc="-1" dirty="0" smtClean="0">
                <a:solidFill>
                  <a:srgbClr val="000000"/>
                </a:solidFill>
              </a:rPr>
              <a:t> </a:t>
            </a:r>
            <a:r>
              <a:rPr lang="fr-FR" sz="1400" b="1" spc="-1" dirty="0" smtClean="0">
                <a:solidFill>
                  <a:srgbClr val="000000"/>
                </a:solidFill>
              </a:rPr>
              <a:t>ESAT </a:t>
            </a:r>
            <a:r>
              <a:rPr lang="fr-FR" sz="1400" spc="-1" dirty="0" smtClean="0">
                <a:solidFill>
                  <a:srgbClr val="000000"/>
                </a:solidFill>
              </a:rPr>
              <a:t>: réformes qui permettent l’exercice d’une activité salarié à temps partiel en milieu ordinaire ; évolution du statut possible </a:t>
            </a:r>
            <a:r>
              <a:rPr lang="fr-FR" sz="1400" b="1" spc="-1" dirty="0" smtClean="0">
                <a:solidFill>
                  <a:srgbClr val="000000"/>
                </a:solidFill>
              </a:rPr>
              <a:t>des bénéficiaires qui deviendraient salarié.e.s</a:t>
            </a:r>
            <a:r>
              <a:rPr lang="fr-FR" sz="1400" spc="-1" dirty="0" smtClean="0">
                <a:solidFill>
                  <a:srgbClr val="000000"/>
                </a:solidFill>
              </a:rPr>
              <a:t>, impliquant une mutation de leur modèle socio-économique</a:t>
            </a:r>
            <a:endParaRPr lang="fr-FR" sz="1400" b="1" spc="-1" dirty="0" smtClean="0">
              <a:solidFill>
                <a:srgbClr val="000000"/>
              </a:solidFill>
            </a:endParaRPr>
          </a:p>
          <a:p>
            <a:pPr marL="285840" indent="-285480">
              <a:spcAft>
                <a:spcPts val="601"/>
              </a:spcAft>
              <a:buSzPct val="159982"/>
              <a:buBlip>
                <a:blip r:embed="rId4"/>
              </a:buBlip>
            </a:pPr>
            <a:r>
              <a:rPr lang="fr-FR" sz="1400" b="1" spc="-1" dirty="0" smtClean="0">
                <a:solidFill>
                  <a:srgbClr val="000000"/>
                </a:solidFill>
              </a:rPr>
              <a:t> </a:t>
            </a:r>
            <a:r>
              <a:rPr lang="fr-FR" sz="1400" b="1" dirty="0" smtClean="0"/>
              <a:t>Services à la personne : </a:t>
            </a:r>
            <a:r>
              <a:rPr lang="fr-FR" sz="1400" dirty="0" smtClean="0"/>
              <a:t>Décret du 13 juillet 2023 imposant la fusion des 3 types de service à la personne  à savoir les </a:t>
            </a:r>
            <a:r>
              <a:rPr lang="fr-FR" sz="1400" b="1" dirty="0" smtClean="0"/>
              <a:t>SAAD</a:t>
            </a:r>
            <a:r>
              <a:rPr lang="fr-FR" sz="1400" dirty="0" smtClean="0"/>
              <a:t>, </a:t>
            </a:r>
            <a:r>
              <a:rPr lang="fr-FR" sz="1400" b="1" dirty="0" smtClean="0"/>
              <a:t>SSIAD</a:t>
            </a:r>
            <a:r>
              <a:rPr lang="fr-FR" sz="1400" dirty="0" smtClean="0"/>
              <a:t>, </a:t>
            </a:r>
            <a:r>
              <a:rPr lang="fr-FR" sz="1400" b="1" dirty="0" smtClean="0"/>
              <a:t>SPASAD</a:t>
            </a:r>
            <a:r>
              <a:rPr lang="fr-FR" sz="1400" dirty="0" smtClean="0"/>
              <a:t> en une structure départementale de </a:t>
            </a:r>
            <a:r>
              <a:rPr lang="fr-FR" sz="1400" b="1" dirty="0" smtClean="0"/>
              <a:t>SAD</a:t>
            </a:r>
            <a:r>
              <a:rPr lang="fr-FR" sz="1400" dirty="0" smtClean="0"/>
              <a:t> (Services autonomie à Domicile).</a:t>
            </a:r>
          </a:p>
          <a:p>
            <a:pPr marL="743040" lvl="1" indent="-285480">
              <a:spcAft>
                <a:spcPts val="601"/>
              </a:spcAft>
              <a:buSzPct val="159982"/>
              <a:buBlip>
                <a:blip r:embed="rId4"/>
              </a:buBlip>
            </a:pPr>
            <a:r>
              <a:rPr lang="fr-FR" sz="1400" spc="-1" dirty="0" smtClean="0">
                <a:solidFill>
                  <a:srgbClr val="000000"/>
                </a:solidFill>
              </a:rPr>
              <a:t>Possible évolution par le Sénat qui rendrait optionnelle cette fusion = stop and go pour les acteurs </a:t>
            </a:r>
          </a:p>
          <a:p>
            <a:pPr marL="285840" indent="-285480">
              <a:spcAft>
                <a:spcPts val="601"/>
              </a:spcAft>
              <a:buSzPct val="159982"/>
              <a:buBlip>
                <a:blip r:embed="rId4"/>
              </a:buBlip>
            </a:pPr>
            <a:r>
              <a:rPr lang="fr-FR" sz="1400" b="1" spc="-1" dirty="0" smtClean="0">
                <a:solidFill>
                  <a:srgbClr val="000000"/>
                </a:solidFill>
              </a:rPr>
              <a:t>Centres sociaux et socio-culturel </a:t>
            </a:r>
            <a:r>
              <a:rPr lang="fr-FR" sz="1400" spc="-1" dirty="0" smtClean="0">
                <a:solidFill>
                  <a:srgbClr val="000000"/>
                </a:solidFill>
              </a:rPr>
              <a:t>: augmentation de la masse salariale supérieure aux augmentations de financements négociées avec la CNAF ; modèles économiques en crise</a:t>
            </a:r>
          </a:p>
          <a:p>
            <a:pPr marL="285840" indent="-285480">
              <a:spcAft>
                <a:spcPts val="601"/>
              </a:spcAft>
              <a:buSzPct val="159982"/>
              <a:buBlip>
                <a:blip r:embed="rId4"/>
              </a:buBlip>
            </a:pPr>
            <a:r>
              <a:rPr lang="fr-FR" sz="1400" b="1" spc="-1" dirty="0" smtClean="0">
                <a:solidFill>
                  <a:srgbClr val="000000"/>
                </a:solidFill>
              </a:rPr>
              <a:t>Crèches</a:t>
            </a:r>
            <a:r>
              <a:rPr lang="fr-FR" sz="1400" spc="-1" dirty="0" smtClean="0">
                <a:solidFill>
                  <a:srgbClr val="000000"/>
                </a:solidFill>
              </a:rPr>
              <a:t> : risque de fermeture des crèches (principalement les crèches PAJE) ; concurrence avec le privé lucratif : des créations de structure qui occasionnent des fermetures ; </a:t>
            </a:r>
            <a:r>
              <a:rPr lang="fr-FR" sz="1400" spc="-1" dirty="0" smtClean="0">
                <a:solidFill>
                  <a:srgbClr val="000000"/>
                </a:solidFill>
                <a:hlinkClick r:id="rId5"/>
              </a:rPr>
              <a:t>voir le Réseau ACEPP</a:t>
            </a:r>
            <a:endParaRPr lang="fr-FR" sz="1400" spc="-1" dirty="0" smtClean="0">
              <a:solidFill>
                <a:srgbClr val="000000"/>
              </a:solidFill>
            </a:endParaRPr>
          </a:p>
          <a:p>
            <a:pPr marL="743040" lvl="1" indent="-285480">
              <a:spcAft>
                <a:spcPts val="601"/>
              </a:spcAft>
              <a:buSzPct val="159982"/>
              <a:buBlip>
                <a:blip r:embed="rId4"/>
              </a:buBlip>
            </a:pPr>
            <a:r>
              <a:rPr lang="fr-FR" sz="1400" spc="-1" dirty="0" smtClean="0">
                <a:solidFill>
                  <a:srgbClr val="000000"/>
                </a:solidFill>
              </a:rPr>
              <a:t>Création du service public de la petite enfance en cours (décret d’application pas encore publié)</a:t>
            </a:r>
            <a:endParaRPr lang="fr-FR" sz="1400" spc="-1" dirty="0">
              <a:solidFill>
                <a:srgbClr val="000000"/>
              </a:solidFill>
            </a:endParaRPr>
          </a:p>
        </p:txBody>
      </p:sp>
      <p:sp>
        <p:nvSpPr>
          <p:cNvPr id="12"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Tree>
    <p:extLst>
      <p:ext uri="{BB962C8B-B14F-4D97-AF65-F5344CB8AC3E}">
        <p14:creationId xmlns:p14="http://schemas.microsoft.com/office/powerpoint/2010/main" val="417373332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8</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a:solidFill>
                  <a:srgbClr val="E84426"/>
                </a:solidFill>
              </a:rPr>
              <a:t>Approche par secteurs de l’ESS				</a:t>
            </a:r>
            <a:endParaRPr lang="fr-FR" sz="2400" spc="-1" dirty="0">
              <a:solidFill>
                <a:srgbClr val="000000"/>
              </a:solidFill>
            </a:endParaRPr>
          </a:p>
        </p:txBody>
      </p:sp>
      <p:sp>
        <p:nvSpPr>
          <p:cNvPr id="111" name="CustomShape 5"/>
          <p:cNvSpPr/>
          <p:nvPr/>
        </p:nvSpPr>
        <p:spPr>
          <a:xfrm>
            <a:off x="971640" y="2262959"/>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10" name="ZoneTexte 9"/>
          <p:cNvSpPr txBox="1"/>
          <p:nvPr/>
        </p:nvSpPr>
        <p:spPr>
          <a:xfrm>
            <a:off x="687822" y="1946320"/>
            <a:ext cx="10665498" cy="4001095"/>
          </a:xfrm>
          <a:prstGeom prst="rect">
            <a:avLst/>
          </a:prstGeom>
          <a:noFill/>
        </p:spPr>
        <p:txBody>
          <a:bodyPr wrap="square" rtlCol="0">
            <a:spAutoFit/>
          </a:bodyPr>
          <a:lstStyle/>
          <a:p>
            <a:pPr algn="ctr"/>
            <a:r>
              <a:rPr lang="fr-FR" b="1" dirty="0" smtClean="0"/>
              <a:t>Sport</a:t>
            </a:r>
            <a:endParaRPr lang="fr-FR" dirty="0"/>
          </a:p>
          <a:p>
            <a:pPr marL="285840" indent="-285480" algn="just">
              <a:lnSpc>
                <a:spcPct val="150000"/>
              </a:lnSpc>
              <a:spcAft>
                <a:spcPts val="601"/>
              </a:spcAft>
              <a:buSzPct val="159982"/>
              <a:buBlip>
                <a:blip r:embed="rId4"/>
              </a:buBlip>
            </a:pPr>
            <a:r>
              <a:rPr lang="fr-FR" sz="1600" dirty="0" smtClean="0"/>
              <a:t>2024 étant l’année des JO de Paris, le ministère des sport mène deux politiques</a:t>
            </a:r>
          </a:p>
          <a:p>
            <a:pPr marL="743040" lvl="1" indent="-285480" algn="just">
              <a:lnSpc>
                <a:spcPct val="150000"/>
              </a:lnSpc>
              <a:spcAft>
                <a:spcPts val="601"/>
              </a:spcAft>
              <a:buSzPct val="159982"/>
              <a:buBlip>
                <a:blip r:embed="rId4"/>
              </a:buBlip>
            </a:pPr>
            <a:r>
              <a:rPr lang="fr-FR" sz="1600" b="1" dirty="0" smtClean="0"/>
              <a:t>Insertion par le sport</a:t>
            </a:r>
            <a:r>
              <a:rPr lang="fr-FR" sz="1600" dirty="0"/>
              <a:t> </a:t>
            </a:r>
            <a:r>
              <a:rPr lang="fr-FR" sz="1600" dirty="0" smtClean="0"/>
              <a:t>développer </a:t>
            </a:r>
            <a:r>
              <a:rPr lang="fr-FR" sz="1600" dirty="0"/>
              <a:t>l</a:t>
            </a:r>
            <a:r>
              <a:rPr lang="fr-FR" sz="1600" b="1" dirty="0"/>
              <a:t>’emploi et l’insertion par le </a:t>
            </a:r>
            <a:r>
              <a:rPr lang="fr-FR" sz="1600" b="1" dirty="0" smtClean="0"/>
              <a:t>sport (création de 100 000 emplois par an)</a:t>
            </a:r>
            <a:r>
              <a:rPr lang="fr-FR" sz="1600" dirty="0"/>
              <a:t> </a:t>
            </a:r>
            <a:r>
              <a:rPr lang="fr-FR" sz="1600" dirty="0" smtClean="0"/>
              <a:t>et notamment </a:t>
            </a:r>
            <a:r>
              <a:rPr lang="fr-FR" sz="1600" b="1" dirty="0"/>
              <a:t>professionnaliser</a:t>
            </a:r>
            <a:r>
              <a:rPr lang="fr-FR" sz="1600" dirty="0"/>
              <a:t> l’ensemble du secteur sur les enjeux liés à l’emploi</a:t>
            </a:r>
            <a:r>
              <a:rPr lang="fr-FR" sz="1600" dirty="0" smtClean="0"/>
              <a:t>.</a:t>
            </a:r>
          </a:p>
          <a:p>
            <a:pPr marL="743040" lvl="1" indent="-285480" algn="just">
              <a:lnSpc>
                <a:spcPct val="150000"/>
              </a:lnSpc>
              <a:spcAft>
                <a:spcPts val="601"/>
              </a:spcAft>
              <a:buSzPct val="159982"/>
              <a:buBlip>
                <a:blip r:embed="rId4"/>
              </a:buBlip>
            </a:pPr>
            <a:r>
              <a:rPr lang="fr-FR" sz="1600" b="1" dirty="0" smtClean="0"/>
              <a:t>Bénévolat :</a:t>
            </a:r>
            <a:r>
              <a:rPr lang="fr-FR" sz="1600" dirty="0" smtClean="0"/>
              <a:t> </a:t>
            </a:r>
            <a:r>
              <a:rPr lang="fr-FR" sz="1600" b="1" dirty="0"/>
              <a:t>S</a:t>
            </a:r>
            <a:r>
              <a:rPr lang="fr-FR" sz="1600" b="1" dirty="0" smtClean="0"/>
              <a:t>implifier </a:t>
            </a:r>
            <a:r>
              <a:rPr lang="fr-FR" sz="1600" b="1" dirty="0"/>
              <a:t>la vie associative, mieux accompagner les dirigeants sportifs bénévoles au quotidien, encourager et valoriser </a:t>
            </a:r>
            <a:r>
              <a:rPr lang="fr-FR" sz="1600" b="1" dirty="0" smtClean="0"/>
              <a:t>l’engagement</a:t>
            </a:r>
            <a:endParaRPr lang="fr-FR" sz="1600" dirty="0"/>
          </a:p>
          <a:p>
            <a:pPr marL="285840" indent="-285480" algn="just">
              <a:lnSpc>
                <a:spcPct val="150000"/>
              </a:lnSpc>
              <a:spcAft>
                <a:spcPts val="601"/>
              </a:spcAft>
              <a:buSzPct val="159982"/>
              <a:buBlip>
                <a:blip r:embed="rId4"/>
              </a:buBlip>
            </a:pPr>
            <a:r>
              <a:rPr lang="fr-FR" sz="1600" dirty="0" smtClean="0"/>
              <a:t>Recours important aux contrat d’apprentissage sans capacité à pérenniser les postes (source AFDAS) </a:t>
            </a:r>
          </a:p>
          <a:p>
            <a:pPr marL="285840" indent="-285480" algn="just">
              <a:lnSpc>
                <a:spcPct val="150000"/>
              </a:lnSpc>
              <a:spcAft>
                <a:spcPts val="601"/>
              </a:spcAft>
              <a:buSzPct val="159982"/>
              <a:buBlip>
                <a:blip r:embed="rId4"/>
              </a:buBlip>
            </a:pPr>
            <a:r>
              <a:rPr lang="fr-FR" sz="1600" dirty="0" smtClean="0"/>
              <a:t>Enjeux de renouvellement des gouvernances dans le cadre des directives de l’ANS sur la parité des Conseils d’Administration et le renouvellement des gouvernance et projets sportifs dans le cadre de l’olympiade 2025-2028 </a:t>
            </a:r>
          </a:p>
        </p:txBody>
      </p:sp>
      <p:sp>
        <p:nvSpPr>
          <p:cNvPr id="11"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Tree>
    <p:extLst>
      <p:ext uri="{BB962C8B-B14F-4D97-AF65-F5344CB8AC3E}">
        <p14:creationId xmlns:p14="http://schemas.microsoft.com/office/powerpoint/2010/main" val="346084784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2"/>
          <p:cNvSpPr txBox="1"/>
          <p:nvPr/>
        </p:nvSpPr>
        <p:spPr>
          <a:xfrm>
            <a:off x="4038480" y="6356520"/>
            <a:ext cx="4114440" cy="364680"/>
          </a:xfrm>
          <a:prstGeom prst="rect">
            <a:avLst/>
          </a:prstGeom>
          <a:noFill/>
          <a:ln>
            <a:noFill/>
          </a:ln>
        </p:spPr>
        <p:txBody>
          <a:bodyPr anchor="ctr">
            <a:noAutofit/>
          </a:bodyPr>
          <a:lstStyle/>
          <a:p>
            <a:endParaRPr lang="fr-FR" sz="2400" b="0" strike="noStrike" spc="-1">
              <a:latin typeface="Times New Roman"/>
            </a:endParaRPr>
          </a:p>
        </p:txBody>
      </p:sp>
      <p:sp>
        <p:nvSpPr>
          <p:cNvPr id="10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12105B84-3420-4EF9-8A7C-BB94A70B7F7D}" type="slidenum">
              <a:rPr lang="fr-FR" sz="1200" b="0" strike="noStrike" spc="-1">
                <a:solidFill>
                  <a:srgbClr val="000000"/>
                </a:solidFill>
                <a:latin typeface="Arial"/>
              </a:rPr>
              <a:t>9</a:t>
            </a:fld>
            <a:endParaRPr lang="fr-FR" sz="1200" b="0" strike="noStrike" spc="-1">
              <a:latin typeface="Times New Roman"/>
            </a:endParaRPr>
          </a:p>
        </p:txBody>
      </p:sp>
      <p:sp>
        <p:nvSpPr>
          <p:cNvPr id="110" name="TextShape 4"/>
          <p:cNvSpPr txBox="1"/>
          <p:nvPr/>
        </p:nvSpPr>
        <p:spPr>
          <a:xfrm>
            <a:off x="971640" y="879840"/>
            <a:ext cx="10515240" cy="707400"/>
          </a:xfrm>
          <a:prstGeom prst="rect">
            <a:avLst/>
          </a:prstGeom>
          <a:noFill/>
          <a:ln>
            <a:noFill/>
          </a:ln>
        </p:spPr>
        <p:txBody>
          <a:bodyPr anchor="b">
            <a:normAutofit/>
          </a:bodyPr>
          <a:lstStyle/>
          <a:p>
            <a:pPr marL="360">
              <a:lnSpc>
                <a:spcPts val="1681"/>
              </a:lnSpc>
              <a:spcAft>
                <a:spcPts val="601"/>
              </a:spcAft>
              <a:buSzPct val="160081"/>
            </a:pPr>
            <a:r>
              <a:rPr lang="fr-FR" sz="2400" b="1" spc="-1" dirty="0">
                <a:solidFill>
                  <a:srgbClr val="E84426"/>
                </a:solidFill>
              </a:rPr>
              <a:t>Approche par secteurs de l’ESS				</a:t>
            </a:r>
            <a:endParaRPr lang="fr-FR" sz="2400" spc="-1" dirty="0">
              <a:solidFill>
                <a:srgbClr val="000000"/>
              </a:solidFill>
            </a:endParaRPr>
          </a:p>
        </p:txBody>
      </p:sp>
      <p:sp>
        <p:nvSpPr>
          <p:cNvPr id="111" name="CustomShape 5"/>
          <p:cNvSpPr/>
          <p:nvPr/>
        </p:nvSpPr>
        <p:spPr>
          <a:xfrm>
            <a:off x="971640" y="2262959"/>
            <a:ext cx="10381680" cy="336781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fr-FR" sz="2000" b="0" strike="noStrike" spc="-1" dirty="0" smtClean="0">
                <a:latin typeface="Arial"/>
              </a:rPr>
              <a:t> </a:t>
            </a:r>
            <a:endParaRPr lang="fr-FR" sz="2000" b="0" strike="noStrike" spc="-1" dirty="0">
              <a:latin typeface="Arial"/>
            </a:endParaRPr>
          </a:p>
        </p:txBody>
      </p:sp>
      <p:sp>
        <p:nvSpPr>
          <p:cNvPr id="112" name="CustomShape 6"/>
          <p:cNvSpPr/>
          <p:nvPr/>
        </p:nvSpPr>
        <p:spPr>
          <a:xfrm>
            <a:off x="971640" y="1632600"/>
            <a:ext cx="10515240" cy="139320"/>
          </a:xfrm>
          <a:prstGeom prst="rect">
            <a:avLst/>
          </a:prstGeom>
          <a:solidFill>
            <a:srgbClr val="E84426"/>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13" name="Image 13"/>
          <p:cNvPicPr/>
          <p:nvPr/>
        </p:nvPicPr>
        <p:blipFill>
          <a:blip r:embed="rId3"/>
          <a:stretch/>
        </p:blipFill>
        <p:spPr>
          <a:xfrm>
            <a:off x="3276720" y="12240"/>
            <a:ext cx="8915040" cy="899280"/>
          </a:xfrm>
          <a:prstGeom prst="rect">
            <a:avLst/>
          </a:prstGeom>
          <a:ln>
            <a:noFill/>
          </a:ln>
        </p:spPr>
      </p:pic>
      <p:sp>
        <p:nvSpPr>
          <p:cNvPr id="2" name="ZoneTexte 1"/>
          <p:cNvSpPr txBox="1"/>
          <p:nvPr/>
        </p:nvSpPr>
        <p:spPr>
          <a:xfrm>
            <a:off x="760164" y="2005070"/>
            <a:ext cx="10245687" cy="2514599"/>
          </a:xfrm>
          <a:prstGeom prst="rect">
            <a:avLst/>
          </a:prstGeom>
          <a:noFill/>
        </p:spPr>
        <p:txBody>
          <a:bodyPr wrap="square" rtlCol="0">
            <a:spAutoFit/>
          </a:bodyPr>
          <a:lstStyle/>
          <a:p>
            <a:pPr algn="ctr"/>
            <a:r>
              <a:rPr lang="fr-FR" sz="1400" b="1" dirty="0" smtClean="0"/>
              <a:t>IAE</a:t>
            </a:r>
            <a:endParaRPr lang="fr-FR" sz="1400" dirty="0" smtClean="0"/>
          </a:p>
          <a:p>
            <a:pPr marL="285840" indent="-285480">
              <a:lnSpc>
                <a:spcPct val="150000"/>
              </a:lnSpc>
              <a:spcAft>
                <a:spcPts val="601"/>
              </a:spcAft>
              <a:buSzPct val="159982"/>
              <a:buBlip>
                <a:blip r:embed="rId4"/>
              </a:buBlip>
            </a:pPr>
            <a:r>
              <a:rPr lang="fr-FR" sz="1400" dirty="0" smtClean="0"/>
              <a:t> Depuis </a:t>
            </a:r>
            <a:r>
              <a:rPr lang="fr-FR" sz="1400" dirty="0"/>
              <a:t>février 2024, la délégation générale à l’emploi et à la formation professionnelle (</a:t>
            </a:r>
            <a:r>
              <a:rPr lang="fr-FR" sz="1400" b="1" dirty="0"/>
              <a:t>DGEFP</a:t>
            </a:r>
            <a:r>
              <a:rPr lang="fr-FR" sz="1400" dirty="0"/>
              <a:t>) est entrain de réunir les acteurs nationaux de l’IAE pour</a:t>
            </a:r>
            <a:r>
              <a:rPr lang="fr-FR" sz="1400" b="1" dirty="0"/>
              <a:t> construire </a:t>
            </a:r>
            <a:r>
              <a:rPr lang="fr-FR" sz="1400" b="1" dirty="0" smtClean="0"/>
              <a:t>une </a:t>
            </a:r>
            <a:r>
              <a:rPr lang="fr-FR" sz="1400" b="1" dirty="0"/>
              <a:t>nouvelle feuille de route pour </a:t>
            </a:r>
            <a:r>
              <a:rPr lang="fr-FR" sz="1400" b="1" dirty="0" smtClean="0"/>
              <a:t>l’IAE</a:t>
            </a:r>
            <a:r>
              <a:rPr lang="fr-FR" sz="1400" b="1" dirty="0"/>
              <a:t> </a:t>
            </a:r>
            <a:r>
              <a:rPr lang="fr-FR" sz="1400" b="1" dirty="0" smtClean="0"/>
              <a:t>autour de trois sujets : </a:t>
            </a:r>
          </a:p>
          <a:p>
            <a:pPr marL="360">
              <a:lnSpc>
                <a:spcPct val="150000"/>
              </a:lnSpc>
              <a:spcAft>
                <a:spcPts val="601"/>
              </a:spcAft>
              <a:buSzPct val="159982"/>
            </a:pPr>
            <a:r>
              <a:rPr lang="fr-FR" sz="1400" b="1" dirty="0"/>
              <a:t> </a:t>
            </a:r>
            <a:r>
              <a:rPr lang="fr-FR" sz="1400" b="1" dirty="0" smtClean="0"/>
              <a:t>    1. </a:t>
            </a:r>
            <a:r>
              <a:rPr lang="fr-FR" sz="1400" b="1" dirty="0"/>
              <a:t>Identification, mobilisation, entrée en IAE </a:t>
            </a:r>
            <a:r>
              <a:rPr lang="fr-FR" sz="1400" dirty="0"/>
              <a:t>et </a:t>
            </a:r>
            <a:r>
              <a:rPr lang="fr-FR" sz="1400" b="1" dirty="0"/>
              <a:t>accompagnement à la levée des freins </a:t>
            </a:r>
            <a:r>
              <a:rPr lang="fr-FR" sz="1400" b="1" dirty="0" smtClean="0"/>
              <a:t>sociaux</a:t>
            </a:r>
          </a:p>
          <a:p>
            <a:pPr marL="360">
              <a:lnSpc>
                <a:spcPct val="150000"/>
              </a:lnSpc>
              <a:spcAft>
                <a:spcPts val="601"/>
              </a:spcAft>
              <a:buSzPct val="159982"/>
            </a:pPr>
            <a:r>
              <a:rPr lang="fr-FR" sz="1400" b="1" dirty="0"/>
              <a:t> </a:t>
            </a:r>
            <a:r>
              <a:rPr lang="fr-FR" sz="1400" b="1" dirty="0" smtClean="0"/>
              <a:t>    2.</a:t>
            </a:r>
            <a:r>
              <a:rPr lang="fr-FR" sz="1400" b="1" dirty="0"/>
              <a:t> Elaboration du projet professionnel </a:t>
            </a:r>
            <a:r>
              <a:rPr lang="fr-FR" sz="1400" dirty="0"/>
              <a:t>et </a:t>
            </a:r>
            <a:r>
              <a:rPr lang="fr-FR" sz="1400" b="1" dirty="0"/>
              <a:t>insertion dans l’emploi durable </a:t>
            </a:r>
            <a:endParaRPr lang="fr-FR" sz="1400" b="1" dirty="0" smtClean="0"/>
          </a:p>
          <a:p>
            <a:pPr marL="360">
              <a:lnSpc>
                <a:spcPct val="150000"/>
              </a:lnSpc>
              <a:spcAft>
                <a:spcPts val="601"/>
              </a:spcAft>
              <a:buSzPct val="159982"/>
            </a:pPr>
            <a:r>
              <a:rPr lang="fr-FR" sz="1400" b="1" dirty="0"/>
              <a:t> </a:t>
            </a:r>
            <a:r>
              <a:rPr lang="fr-FR" sz="1400" b="1" dirty="0" smtClean="0"/>
              <a:t>    3. </a:t>
            </a:r>
            <a:r>
              <a:rPr lang="fr-FR" sz="1400" b="1" dirty="0"/>
              <a:t>Développement de l’activité et des </a:t>
            </a:r>
            <a:r>
              <a:rPr lang="fr-FR" sz="1400" b="1" dirty="0" smtClean="0"/>
              <a:t>territoires</a:t>
            </a:r>
          </a:p>
          <a:p>
            <a:pPr marL="285840" indent="-285480">
              <a:lnSpc>
                <a:spcPct val="150000"/>
              </a:lnSpc>
              <a:spcAft>
                <a:spcPts val="601"/>
              </a:spcAft>
              <a:buSzPct val="159982"/>
              <a:buBlip>
                <a:blip r:embed="rId4"/>
              </a:buBlip>
            </a:pPr>
            <a:r>
              <a:rPr lang="fr-FR" sz="1400" dirty="0" smtClean="0"/>
              <a:t> Besoin </a:t>
            </a:r>
            <a:r>
              <a:rPr lang="fr-FR" sz="1400" dirty="0"/>
              <a:t>de renforcement du projet stratégique et du modèle économique et aussi l’organisation </a:t>
            </a:r>
            <a:r>
              <a:rPr lang="fr-FR" sz="1400" dirty="0" smtClean="0"/>
              <a:t>interne</a:t>
            </a:r>
            <a:endParaRPr lang="fr-FR" sz="1400" dirty="0"/>
          </a:p>
        </p:txBody>
      </p:sp>
      <p:sp>
        <p:nvSpPr>
          <p:cNvPr id="10" name="TextShape 1"/>
          <p:cNvSpPr txBox="1"/>
          <p:nvPr/>
        </p:nvSpPr>
        <p:spPr>
          <a:xfrm>
            <a:off x="1057320" y="6356520"/>
            <a:ext cx="2742840" cy="364680"/>
          </a:xfrm>
          <a:prstGeom prst="rect">
            <a:avLst/>
          </a:prstGeom>
          <a:noFill/>
          <a:ln>
            <a:noFill/>
          </a:ln>
        </p:spPr>
        <p:txBody>
          <a:bodyPr anchor="ctr">
            <a:noAutofit/>
          </a:bodyPr>
          <a:lstStyle/>
          <a:p>
            <a:pPr>
              <a:lnSpc>
                <a:spcPct val="100000"/>
              </a:lnSpc>
            </a:pPr>
            <a:r>
              <a:rPr lang="fr-FR" sz="1200" spc="-1" dirty="0" smtClean="0">
                <a:solidFill>
                  <a:srgbClr val="000000"/>
                </a:solidFill>
                <a:latin typeface="Arial"/>
              </a:rPr>
              <a:t>27/02/2024</a:t>
            </a:r>
            <a:endParaRPr lang="fr-FR" sz="1200" b="0" strike="noStrike" spc="-1" dirty="0">
              <a:latin typeface="Times New Roman"/>
            </a:endParaRPr>
          </a:p>
        </p:txBody>
      </p:sp>
      <p:sp>
        <p:nvSpPr>
          <p:cNvPr id="11" name="ZoneTexte 10"/>
          <p:cNvSpPr txBox="1"/>
          <p:nvPr/>
        </p:nvSpPr>
        <p:spPr>
          <a:xfrm>
            <a:off x="760164" y="4667568"/>
            <a:ext cx="10573129" cy="1461939"/>
          </a:xfrm>
          <a:prstGeom prst="rect">
            <a:avLst/>
          </a:prstGeom>
          <a:noFill/>
        </p:spPr>
        <p:txBody>
          <a:bodyPr wrap="square" rtlCol="0">
            <a:spAutoFit/>
          </a:bodyPr>
          <a:lstStyle/>
          <a:p>
            <a:pPr algn="ctr"/>
            <a:r>
              <a:rPr lang="fr-FR" sz="1600" b="1" dirty="0" smtClean="0"/>
              <a:t>Culture</a:t>
            </a:r>
            <a:endParaRPr lang="fr-FR" sz="1600" dirty="0" smtClean="0"/>
          </a:p>
          <a:p>
            <a:pPr marL="285840" indent="-285480" algn="just">
              <a:lnSpc>
                <a:spcPct val="150000"/>
              </a:lnSpc>
              <a:spcAft>
                <a:spcPts val="601"/>
              </a:spcAft>
              <a:buSzPct val="159982"/>
              <a:buBlip>
                <a:blip r:embed="rId4"/>
              </a:buBlip>
            </a:pPr>
            <a:r>
              <a:rPr lang="fr-FR" sz="1400" dirty="0" smtClean="0"/>
              <a:t>Difficulté de recrutement - </a:t>
            </a:r>
            <a:r>
              <a:rPr lang="fr-FR" sz="1400" dirty="0" err="1" smtClean="0"/>
              <a:t>professeur.e.s</a:t>
            </a:r>
            <a:r>
              <a:rPr lang="fr-FR" sz="1400" dirty="0" smtClean="0"/>
              <a:t> d’école de musique, </a:t>
            </a:r>
            <a:r>
              <a:rPr lang="fr-FR" sz="1400" dirty="0" err="1" smtClean="0"/>
              <a:t>technicien.ne.s</a:t>
            </a:r>
            <a:endParaRPr lang="fr-FR" sz="1400" dirty="0" smtClean="0"/>
          </a:p>
          <a:p>
            <a:pPr marL="285840" indent="-285480" algn="just">
              <a:lnSpc>
                <a:spcPct val="150000"/>
              </a:lnSpc>
              <a:spcAft>
                <a:spcPts val="601"/>
              </a:spcAft>
              <a:buSzPct val="159982"/>
              <a:buBlip>
                <a:blip r:embed="rId4"/>
              </a:buBlip>
            </a:pPr>
            <a:r>
              <a:rPr lang="fr-FR" sz="1400" dirty="0" err="1" smtClean="0"/>
              <a:t>Evolution</a:t>
            </a:r>
            <a:r>
              <a:rPr lang="fr-FR" sz="1400" dirty="0" smtClean="0"/>
              <a:t> des modes de consommation de la culture</a:t>
            </a:r>
          </a:p>
          <a:p>
            <a:pPr marL="285840" indent="-285480" algn="just">
              <a:lnSpc>
                <a:spcPct val="150000"/>
              </a:lnSpc>
              <a:spcAft>
                <a:spcPts val="601"/>
              </a:spcAft>
              <a:buSzPct val="159982"/>
              <a:buBlip>
                <a:blip r:embed="rId4"/>
              </a:buBlip>
            </a:pPr>
            <a:r>
              <a:rPr lang="fr-FR" sz="1400" dirty="0" smtClean="0"/>
              <a:t>Déploiement du plan </a:t>
            </a:r>
            <a:r>
              <a:rPr lang="fr-FR" sz="1400" i="1" dirty="0" smtClean="0"/>
              <a:t>« </a:t>
            </a:r>
            <a:r>
              <a:rPr lang="fr-FR" sz="1400" b="1" i="1" dirty="0" smtClean="0"/>
              <a:t>Mieux produire, mieux diffuser  </a:t>
            </a:r>
            <a:r>
              <a:rPr lang="fr-FR" sz="1400" dirty="0" smtClean="0"/>
              <a:t>avec</a:t>
            </a:r>
            <a:r>
              <a:rPr lang="fr-FR" sz="1400" b="1" i="1" dirty="0" smtClean="0"/>
              <a:t> </a:t>
            </a:r>
            <a:r>
              <a:rPr lang="fr-FR" sz="1400" dirty="0" smtClean="0"/>
              <a:t>un </a:t>
            </a:r>
            <a:r>
              <a:rPr lang="fr-FR" sz="1400" dirty="0"/>
              <a:t>budget de 10 M€ </a:t>
            </a:r>
            <a:r>
              <a:rPr lang="fr-FR" sz="1400" dirty="0" smtClean="0"/>
              <a:t>en 2024</a:t>
            </a:r>
          </a:p>
        </p:txBody>
      </p:sp>
    </p:spTree>
    <p:extLst>
      <p:ext uri="{BB962C8B-B14F-4D97-AF65-F5344CB8AC3E}">
        <p14:creationId xmlns:p14="http://schemas.microsoft.com/office/powerpoint/2010/main" val="208524570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3215</TotalTime>
  <Words>3228</Words>
  <Application>Microsoft Office PowerPoint</Application>
  <PresentationFormat>Grand écran</PresentationFormat>
  <Paragraphs>449</Paragraphs>
  <Slides>31</Slides>
  <Notes>28</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31</vt:i4>
      </vt:variant>
    </vt:vector>
  </HeadingPairs>
  <TitlesOfParts>
    <vt:vector size="40" baseType="lpstr">
      <vt:lpstr>Arial</vt:lpstr>
      <vt:lpstr>Arial</vt:lpstr>
      <vt:lpstr>Courier New</vt:lpstr>
      <vt:lpstr>DejaVu Sans</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Maud BAILLY</dc:creator>
  <dc:description/>
  <cp:lastModifiedBy>Claire Collet</cp:lastModifiedBy>
  <cp:revision>194</cp:revision>
  <dcterms:created xsi:type="dcterms:W3CDTF">2021-04-06T13:31:33Z</dcterms:created>
  <dcterms:modified xsi:type="dcterms:W3CDTF">2024-03-01T15:08:17Z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