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96" r:id="rId6"/>
    <p:sldId id="297" r:id="rId7"/>
    <p:sldId id="6061" r:id="rId8"/>
    <p:sldId id="6062" r:id="rId9"/>
    <p:sldId id="6063" r:id="rId10"/>
    <p:sldId id="6064" r:id="rId11"/>
    <p:sldId id="60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C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9"/>
    <p:restoredTop sz="65899"/>
  </p:normalViewPr>
  <p:slideViewPr>
    <p:cSldViewPr snapToGrid="0" snapToObjects="1">
      <p:cViewPr varScale="1">
        <p:scale>
          <a:sx n="90" d="100"/>
          <a:sy n="90" d="100"/>
        </p:scale>
        <p:origin x="1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1D5D2-6464-F246-869E-A6E557CE019E}" type="datetimeFigureOut">
              <a:rPr lang="fr-FR" smtClean="0"/>
              <a:t>18/04/2024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DAAE1-9549-0F43-AB09-B3BE6B2901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77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DAAE1-9549-0F43-AB09-B3BE6B29018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78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lvl="3" indent="0" algn="just">
              <a:spcBef>
                <a:spcPts val="750"/>
              </a:spcBef>
              <a:buClr>
                <a:schemeClr val="tx2"/>
              </a:buClr>
              <a:buSzPct val="93000"/>
              <a:buNone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L’Aract HDF se renforce en rejoignant l’</a:t>
            </a:r>
            <a:r>
              <a:rPr lang="fr-FR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Anact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un établissement public administré par l’Etat et les partenaires sociaux - qui compte 265 agents et agents sur tout le territoire. </a:t>
            </a:r>
          </a:p>
          <a:p>
            <a:pPr marL="304800" lvl="3" indent="-266700" algn="just">
              <a:spcBef>
                <a:spcPts val="750"/>
              </a:spcBef>
              <a:buClr>
                <a:schemeClr val="tx2"/>
              </a:buClr>
              <a:buSzPct val="93000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mission et les modes d’action sont renforcés.</a:t>
            </a:r>
          </a:p>
          <a:p>
            <a:pPr marL="304800" lvl="3" indent="-266700" algn="just">
              <a:spcBef>
                <a:spcPts val="750"/>
              </a:spcBef>
              <a:buClr>
                <a:schemeClr val="tx2"/>
              </a:buClr>
              <a:buSzPct val="93000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L’Aract HDF contribue à enrichir et diffuser l’offre de services de l’</a:t>
            </a:r>
            <a:r>
              <a:rPr lang="fr-FR" sz="1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Anact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sur tout le territoire et développe des projets propres à la région.</a:t>
            </a:r>
          </a:p>
          <a:p>
            <a:pPr marL="304800" lvl="3" indent="-266700" algn="just">
              <a:spcBef>
                <a:spcPts val="750"/>
              </a:spcBef>
              <a:buClr>
                <a:schemeClr val="tx2"/>
              </a:buClr>
              <a:buSzPct val="93000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le cadre de nos priorités d’action, l’Aract continue de proposer des accompagnements destinés aux TPE-PME financés entièrement ou pour partie par la subvention publique. </a:t>
            </a:r>
            <a:endParaRPr lang="fr-FR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 algn="just"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 algn="just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l’établissement </a:t>
            </a:r>
            <a:r>
              <a:rPr lang="fr-FR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Anact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renforcé, les partenaires sociaux restent fortement associés à la définition des orientations nationales et au développement de projets de terrain : </a:t>
            </a:r>
          </a:p>
          <a:p>
            <a:pPr marL="750094" lvl="2" indent="-285750" algn="just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niveau national, ils siègent dans le 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Conseil d’administration de l’</a:t>
            </a:r>
            <a:r>
              <a:rPr lang="fr-FR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Anact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côté de représentants de l’Etat pour délibérer sur les objectifs stratégiques pluriannuels, le programme de travail, le budget, etc.</a:t>
            </a:r>
          </a:p>
          <a:p>
            <a:pPr marL="750094" lvl="2" indent="-285750" algn="just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niveau régional, les partenaires sociaux sont membres 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Comités paritaires régionaux</a:t>
            </a: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qui orientent le contenu des actions locales, valident les programmes d’activité des Aract, impulsent des projets. Ils participent aussi à la construction de politiques territoriales en faveur de la qualité de vie et des conditions de travail.</a:t>
            </a:r>
          </a:p>
          <a:p>
            <a:pPr marL="750094" lvl="2" indent="-285750" algn="just"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4344" lvl="2" indent="0" algn="just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agences, 1 siège basé à Lyon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DAAE1-9549-0F43-AB09-B3BE6B29018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990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DAAE1-9549-0F43-AB09-B3BE6B29018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800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Du côté des entreprises : </a:t>
            </a:r>
          </a:p>
          <a:p>
            <a:pPr marL="171450" indent="-171450">
              <a:buFontTx/>
              <a:buChar char="-"/>
            </a:pPr>
            <a:r>
              <a:rPr lang="fr-FR" dirty="0"/>
              <a:t>Conseil court (plutôt AD, avec des pistes pour travailler une problématique, une orientation vers d’autres acteurs)</a:t>
            </a:r>
          </a:p>
          <a:p>
            <a:pPr marL="171450" indent="-171450">
              <a:buFontTx/>
              <a:buChar char="-"/>
            </a:pPr>
            <a:r>
              <a:rPr lang="fr-FR" dirty="0"/>
              <a:t>Diagnostic</a:t>
            </a:r>
          </a:p>
          <a:p>
            <a:pPr marL="171450" indent="-171450">
              <a:buFontTx/>
              <a:buChar char="-"/>
            </a:pPr>
            <a:r>
              <a:rPr lang="fr-FR" dirty="0"/>
              <a:t>Accompagnement de projet</a:t>
            </a:r>
          </a:p>
          <a:p>
            <a:pPr marL="171450" indent="-171450">
              <a:buFontTx/>
              <a:buChar char="-"/>
            </a:pPr>
            <a:r>
              <a:rPr lang="fr-FR" dirty="0"/>
              <a:t>Formation (intra ou inter)</a:t>
            </a:r>
          </a:p>
          <a:p>
            <a:pPr marL="171450" indent="-171450">
              <a:buFontTx/>
              <a:buChar char="-"/>
            </a:pPr>
            <a:endParaRPr lang="fr-FR" dirty="0"/>
          </a:p>
          <a:p>
            <a:pPr marL="0" indent="0">
              <a:buFontTx/>
              <a:buNone/>
            </a:pPr>
            <a:r>
              <a:rPr lang="fr-FR" dirty="0"/>
              <a:t>Du côté des partenaires : aider à se sensibiliser / monter en compétences sur la question des CT ; aider à concevoir des projets CT / QVCT ; réaliser pour le compte de partenaires des actions au profit des entreprises adhérentes – rattachées au partenaire ; étude – étude / action – veille sur un </a:t>
            </a:r>
            <a:r>
              <a:rPr lang="fr-FR" dirty="0" err="1"/>
              <a:t>suejt</a:t>
            </a:r>
            <a:r>
              <a:rPr lang="fr-FR" dirty="0"/>
              <a:t> - capitalisation des actions, etc.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DAAE1-9549-0F43-AB09-B3BE6B29018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096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E8AE234F-AB5E-1E49-BAAB-0350AC9434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39" y="0"/>
            <a:ext cx="12180721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C7FC8C-0C79-E840-9C32-252979A5D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24" y="2350294"/>
            <a:ext cx="8739937" cy="1655762"/>
          </a:xfrm>
        </p:spPr>
        <p:txBody>
          <a:bodyPr anchor="ctr">
            <a:normAutofit/>
          </a:bodyPr>
          <a:lstStyle>
            <a:lvl1pPr algn="l">
              <a:defRPr sz="3500" b="1" i="0" cap="none" baseline="0">
                <a:solidFill>
                  <a:schemeClr val="bg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C953F5BD-1C74-D74B-B0E7-E40DF2621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1624" y="4785379"/>
            <a:ext cx="9144000" cy="1655762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buNone/>
              <a:defRPr sz="3000" b="0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79685D5-A080-0144-BB9D-0D391B71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886" y="6356350"/>
            <a:ext cx="8853713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8BB325C-F30B-1143-AE6E-B4F041BF6B89}"/>
              </a:ext>
            </a:extLst>
          </p:cNvPr>
          <p:cNvSpPr/>
          <p:nvPr userDrawn="1"/>
        </p:nvSpPr>
        <p:spPr>
          <a:xfrm>
            <a:off x="204314" y="1885361"/>
            <a:ext cx="167162" cy="29000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045121CB-41D2-DD52-B515-097395EED3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33078" y="445311"/>
            <a:ext cx="2456556" cy="15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3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8575F02-645B-F74C-91F6-7371A40F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4" y="231006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2066AD-81C4-1C41-95DF-1324B1031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441" y="1440805"/>
            <a:ext cx="2396506" cy="950459"/>
          </a:xfrm>
        </p:spPr>
        <p:txBody>
          <a:bodyPr>
            <a:normAutofit/>
          </a:bodyPr>
          <a:lstStyle>
            <a:lvl1pPr algn="ctr">
              <a:defRPr sz="3000" b="0" i="0" cap="none" baseline="0">
                <a:solidFill>
                  <a:schemeClr val="bg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9970BD3F-AE17-E349-8999-CD08DEA940B7}"/>
              </a:ext>
            </a:extLst>
          </p:cNvPr>
          <p:cNvSpPr txBox="1">
            <a:spLocks/>
          </p:cNvSpPr>
          <p:nvPr userDrawn="1"/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B528B74-8BC6-F866-231A-C0C898963091}"/>
              </a:ext>
            </a:extLst>
          </p:cNvPr>
          <p:cNvSpPr/>
          <p:nvPr userDrawn="1"/>
        </p:nvSpPr>
        <p:spPr>
          <a:xfrm>
            <a:off x="2963894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CCAFE99-7F0D-2F4B-BF6E-3099562382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749" y="1638812"/>
            <a:ext cx="8640107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FD33E57-81DD-9A4A-8B93-A501D43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586" y="6356350"/>
            <a:ext cx="8998585" cy="36512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9EE310AF-0171-230B-2551-67400E756B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18660" y="477563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6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76E06D3-7ABA-094F-8EA3-239CB7D43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EB70921-807C-DB03-E5B3-0C41E86208A2}"/>
              </a:ext>
            </a:extLst>
          </p:cNvPr>
          <p:cNvSpPr/>
          <p:nvPr userDrawn="1"/>
        </p:nvSpPr>
        <p:spPr>
          <a:xfrm>
            <a:off x="2949433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E4D6F25F-B91A-5C4C-A2B8-B870CE829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19" y="2503940"/>
            <a:ext cx="2252191" cy="1600200"/>
          </a:xfrm>
        </p:spPr>
        <p:txBody>
          <a:bodyPr anchor="b">
            <a:noAutofit/>
          </a:bodyPr>
          <a:lstStyle>
            <a:lvl1pPr algn="l">
              <a:defRPr sz="9500" b="1" i="0" baseline="0">
                <a:solidFill>
                  <a:schemeClr val="bg1"/>
                </a:solidFill>
                <a:latin typeface="Fieldwork 07 Geo Black" pitchFamily="2" charset="77"/>
              </a:defRPr>
            </a:lvl1pPr>
          </a:lstStyle>
          <a:p>
            <a:r>
              <a:rPr lang="fr-FR" dirty="0"/>
              <a:t>#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FF4550-4A17-9D42-BA6C-D476BADF49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23647" y="3868904"/>
            <a:ext cx="8696209" cy="2122321"/>
          </a:xfrm>
        </p:spPr>
        <p:txBody>
          <a:bodyPr/>
          <a:lstStyle>
            <a:lvl1pPr marL="0" indent="0">
              <a:buFontTx/>
              <a:buNone/>
              <a:defRPr sz="2000" b="0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57150" indent="-44450">
              <a:buFontTx/>
              <a:buNone/>
              <a:tabLst/>
              <a:defRPr sz="1800" b="0" i="0" baseline="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3pPr>
            <a:lvl4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4pPr>
            <a:lvl5pPr marL="57150" marR="0" indent="-44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Sous partie</a:t>
            </a:r>
          </a:p>
          <a:p>
            <a:pPr lvl="1"/>
            <a:r>
              <a:rPr lang="fr-FR" dirty="0"/>
              <a:t>	Sous niveau	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1C55550-E194-8444-A874-784B4DB9CF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229476" y="2854036"/>
            <a:ext cx="8654550" cy="1014869"/>
          </a:xfrm>
        </p:spPr>
        <p:txBody>
          <a:bodyPr>
            <a:noAutofit/>
          </a:bodyPr>
          <a:lstStyle>
            <a:lvl1pPr marL="0" indent="0">
              <a:buNone/>
              <a:defRPr sz="35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D163DF-4138-B04D-BD0F-BEF0EC8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648" y="6378575"/>
            <a:ext cx="7995896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F5EE8D-B66E-3A43-9256-C08EA038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D9752-B152-9649-82B7-967DC379D64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743D4525-481A-A9C9-4176-5234690B42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5158" y="229766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6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9E9BBA-11B5-CC48-9BF8-8E2B52C5C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5" y="-7472"/>
            <a:ext cx="12182132" cy="685522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83045A-CC86-C543-8471-58C3478D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954" y="450008"/>
            <a:ext cx="7562109" cy="731325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E8A0DAB-BFA1-7A46-9CD3-E0D4459D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870861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F348EFF-4F5A-5D4B-B01E-9162B623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5B38C-18ED-CF4A-B7D4-401105EBEA8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CBA6F171-E4BF-4F40-9723-3DB23A0C176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38812"/>
            <a:ext cx="10381343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C00B605-FBA0-E786-147B-560C880C462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01897" y="220749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80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BC21DAE-829F-E542-820F-C74AAED4B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8986"/>
            <a:ext cx="12182132" cy="6855224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83B5564-B82B-CF43-BC4F-303F856B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4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B4D8B4-2670-6740-8E7D-AFCFEB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722E0355-CAB4-E046-B5D1-9AF64249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700" y="523342"/>
            <a:ext cx="7672432" cy="593726"/>
          </a:xfr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2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xmlns="" id="{90311E51-22E5-BA4C-AB36-266E415E7F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xmlns="" id="{8994BD31-12AD-0D47-B4CD-C7A470F74E6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33769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434037F4-4C94-5269-485E-E78CB86EE7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53073" y="455967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5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DC46F1A-CD20-2A41-BA38-A793EAD223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1" y="-22716"/>
            <a:ext cx="12182132" cy="6855224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D09C6E-EC01-F741-A2F6-288AA07C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270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0AD5AFB-2C73-7F4D-A3A0-E2467640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102F-C336-ED41-A878-5394A18969E4}"/>
              </a:ext>
            </a:extLst>
          </p:cNvPr>
          <p:cNvSpPr/>
          <p:nvPr userDrawn="1"/>
        </p:nvSpPr>
        <p:spPr>
          <a:xfrm>
            <a:off x="5938221" y="1613647"/>
            <a:ext cx="6253778" cy="5238977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1D97E8E8-25D7-B64B-89BC-8E0E19F4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011" y="558023"/>
            <a:ext cx="7858494" cy="543416"/>
          </a:xfr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2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C2F0C464-CE1D-D742-8975-750104F263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84258" y="2320413"/>
            <a:ext cx="5135599" cy="393547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685800" indent="-228600">
              <a:buClr>
                <a:schemeClr val="bg2"/>
              </a:buClr>
              <a:buFont typeface="Police système"/>
              <a:buChar char="→"/>
              <a:defRPr baseline="0">
                <a:latin typeface="Fieldwork 04 Geo Regular" pitchFamily="2" charset="77"/>
              </a:defRPr>
            </a:lvl2pPr>
            <a:lvl3pPr marL="1143000" indent="-228600">
              <a:buClr>
                <a:schemeClr val="bg2"/>
              </a:buClr>
              <a:buSzPct val="85000"/>
              <a:buFont typeface="Wingdings" pitchFamily="2" charset="2"/>
              <a:buChar char="§"/>
              <a:defRPr baseline="0">
                <a:latin typeface="Fieldwork 04 Geo Regular" pitchFamily="2" charset="77"/>
              </a:defRPr>
            </a:lvl3pPr>
            <a:lvl4pPr marL="1600200" indent="-228600">
              <a:buClr>
                <a:schemeClr val="bg2"/>
              </a:buClr>
              <a:buSzPct val="65000"/>
              <a:buFont typeface="Courier New" panose="02070309020205020404" pitchFamily="49" charset="0"/>
              <a:buChar char="o"/>
              <a:defRPr baseline="0">
                <a:latin typeface="Fieldwork 04 Geo Regular" pitchFamily="2" charset="77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MISE EN EXERGUE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AC0C44CA-AD68-FE4C-B9C8-F747C70D213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1" y="1638812"/>
            <a:ext cx="4680004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DFF20CF9-8BD2-8396-3A89-A06D4145DB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09034" y="197042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4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8575F02-645B-F74C-91F6-7371A40F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283" y="0"/>
            <a:ext cx="12169451" cy="68516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7D710DA-5694-3E9D-DB29-28A35F0697C3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2066AD-81C4-1C41-95DF-1324B1031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233" y="1462070"/>
            <a:ext cx="2498208" cy="950459"/>
          </a:xfrm>
        </p:spPr>
        <p:txBody>
          <a:bodyPr>
            <a:normAutofit/>
          </a:bodyPr>
          <a:lstStyle>
            <a:lvl1pPr algn="ctr">
              <a:defRPr sz="3000" b="0" i="0" cap="none" baseline="0">
                <a:solidFill>
                  <a:schemeClr val="bg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FD33E57-81DD-9A4A-8B93-A501D43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6089" y="6356350"/>
            <a:ext cx="8933082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9970BD3F-AE17-E349-8999-CD08DEA940B7}"/>
              </a:ext>
            </a:extLst>
          </p:cNvPr>
          <p:cNvSpPr txBox="1">
            <a:spLocks/>
          </p:cNvSpPr>
          <p:nvPr userDrawn="1"/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17573C64-B496-0044-85B5-8FAA103B0C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749" y="1638812"/>
            <a:ext cx="8640107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9EEAF89-6325-BE4E-89DE-7B1A93AC6A7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60908" y="227187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0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76E06D3-7ABA-094F-8EA3-239CB7D433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656EACB-8A09-8600-70A7-7206C8F8FD0E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E4D6F25F-B91A-5C4C-A2B8-B870CE829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427" y="2503940"/>
            <a:ext cx="2350013" cy="1600200"/>
          </a:xfrm>
        </p:spPr>
        <p:txBody>
          <a:bodyPr anchor="b">
            <a:noAutofit/>
          </a:bodyPr>
          <a:lstStyle>
            <a:lvl1pPr algn="l">
              <a:defRPr sz="9500" b="1" i="0" baseline="0">
                <a:solidFill>
                  <a:schemeClr val="bg1"/>
                </a:solidFill>
                <a:latin typeface="Fieldwork 07 Geo Black" pitchFamily="2" charset="77"/>
              </a:defRPr>
            </a:lvl1pPr>
          </a:lstStyle>
          <a:p>
            <a:r>
              <a:rPr lang="fr-FR" dirty="0"/>
              <a:t>#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FF4550-4A17-9D42-BA6C-D476BADF49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9777" y="3868904"/>
            <a:ext cx="8730079" cy="2122321"/>
          </a:xfrm>
        </p:spPr>
        <p:txBody>
          <a:bodyPr/>
          <a:lstStyle>
            <a:lvl1pPr marL="0" indent="0">
              <a:buFontTx/>
              <a:buNone/>
              <a:defRPr sz="2000" b="0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57150" indent="-44450">
              <a:buFontTx/>
              <a:buNone/>
              <a:tabLst/>
              <a:defRPr sz="1800" b="0" i="0" baseline="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3pPr>
            <a:lvl4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4pPr>
            <a:lvl5pPr marL="57150" marR="0" indent="-44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Sous partie</a:t>
            </a:r>
          </a:p>
          <a:p>
            <a:pPr lvl="1"/>
            <a:r>
              <a:rPr lang="fr-FR" dirty="0"/>
              <a:t>	Sous niveau	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1C55550-E194-8444-A874-784B4DB9CF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95768" y="2854036"/>
            <a:ext cx="8688258" cy="1014869"/>
          </a:xfrm>
        </p:spPr>
        <p:txBody>
          <a:bodyPr>
            <a:noAutofit/>
          </a:bodyPr>
          <a:lstStyle>
            <a:lvl1pPr marL="0" indent="0">
              <a:buNone/>
              <a:defRPr sz="35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D163DF-4138-B04D-BD0F-BEF0EC8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89778" y="6378575"/>
            <a:ext cx="8029766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F5EE8D-B66E-3A43-9256-C08EA038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D9752-B152-9649-82B7-967DC379D64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4AFE253-7FF5-D690-F5C8-46CAA411CD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95664" y="207402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23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9E9BBA-11B5-CC48-9BF8-8E2B52C5C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88"/>
            <a:ext cx="12182130" cy="685522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83045A-CC86-C543-8471-58C3478D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37" y="513766"/>
            <a:ext cx="7690993" cy="612669"/>
          </a:xfrm>
        </p:spPr>
        <p:txBody>
          <a:bodyPr>
            <a:normAutofit/>
          </a:bodyPr>
          <a:lstStyle>
            <a:lvl1pPr algn="r">
              <a:defRPr lang="fr-FR" sz="32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E8A0DAB-BFA1-7A46-9CD3-E0D4459D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870861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F348EFF-4F5A-5D4B-B01E-9162B623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5B38C-18ED-CF4A-B7D4-401105EBEA8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A358155A-3A6B-B04E-824F-36AB42C0DCB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38812"/>
            <a:ext cx="10381343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9D745BA-A5A2-EB8C-EA5B-2E12438FAB7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89784" y="170414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51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BC21DAE-829F-E542-820F-C74AAED4B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30" cy="6855223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83B5564-B82B-CF43-BC4F-303F856B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4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B4D8B4-2670-6740-8E7D-AFCFEB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722E0355-CAB4-E046-B5D1-9AF64249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793" y="503489"/>
            <a:ext cx="7693696" cy="644968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xmlns="" id="{061F7BE5-EA50-8D48-A5C1-CF1743D029C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5595836C-672F-C54F-A1F4-5ABDB8B18EE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33769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95C18C0D-F160-B8E3-A0E3-5E30603595D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74559" y="267729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3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DC46F1A-CD20-2A41-BA38-A793EAD223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30" cy="6855223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D09C6E-EC01-F741-A2F6-288AA07C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270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0AD5AFB-2C73-7F4D-A3A0-E2467640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102F-C336-ED41-A878-5394A18969E4}"/>
              </a:ext>
            </a:extLst>
          </p:cNvPr>
          <p:cNvSpPr/>
          <p:nvPr userDrawn="1"/>
        </p:nvSpPr>
        <p:spPr>
          <a:xfrm>
            <a:off x="5938221" y="1613647"/>
            <a:ext cx="6253778" cy="5238977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1D97E8E8-25D7-B64B-89BC-8E0E19F4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551" y="509006"/>
            <a:ext cx="7683063" cy="633934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C2F0C464-CE1D-D742-8975-750104F263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84258" y="2320413"/>
            <a:ext cx="5135599" cy="3935477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fr-FR" sz="36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n-ea"/>
                <a:cs typeface="+mn-cs"/>
              </a:defRPr>
            </a:lvl1pPr>
            <a:lvl2pPr marL="685800" indent="-228600">
              <a:buClr>
                <a:schemeClr val="bg2"/>
              </a:buClr>
              <a:buFont typeface="Police système"/>
              <a:buChar char="→"/>
              <a:defRPr baseline="0">
                <a:latin typeface="Fieldwork 04 Geo Regular" pitchFamily="2" charset="77"/>
              </a:defRPr>
            </a:lvl2pPr>
            <a:lvl3pPr marL="1143000" indent="-228600">
              <a:buClr>
                <a:schemeClr val="bg2"/>
              </a:buClr>
              <a:buSzPct val="85000"/>
              <a:buFont typeface="Wingdings" pitchFamily="2" charset="2"/>
              <a:buChar char="§"/>
              <a:defRPr baseline="0">
                <a:latin typeface="Fieldwork 04 Geo Regular" pitchFamily="2" charset="77"/>
              </a:defRPr>
            </a:lvl3pPr>
            <a:lvl4pPr marL="1600200" indent="-228600">
              <a:buClr>
                <a:schemeClr val="bg2"/>
              </a:buClr>
              <a:buSzPct val="65000"/>
              <a:buFont typeface="Courier New" panose="02070309020205020404" pitchFamily="49" charset="0"/>
              <a:buChar char="o"/>
              <a:defRPr baseline="0">
                <a:latin typeface="Fieldwork 04 Geo Regular" pitchFamily="2" charset="77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tabLst/>
            </a:pPr>
            <a:r>
              <a:rPr lang="fr-FR" dirty="0"/>
              <a:t>MISE EN EXERGUE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E7D437F1-7281-144A-8CA1-D335D9562BA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1" y="1638812"/>
            <a:ext cx="4680004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ECE871D4-7732-DBCC-2020-FF69970D3FB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09035" y="265807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1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8575F02-645B-F74C-91F6-7371A40F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2066AD-81C4-1C41-95DF-1324B1031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459" y="1440805"/>
            <a:ext cx="2499982" cy="950459"/>
          </a:xfrm>
        </p:spPr>
        <p:txBody>
          <a:bodyPr>
            <a:normAutofit/>
          </a:bodyPr>
          <a:lstStyle>
            <a:lvl1pPr algn="ctr">
              <a:defRPr sz="3000" b="0" i="0" cap="none" baseline="0">
                <a:solidFill>
                  <a:schemeClr val="bg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9970BD3F-AE17-E349-8999-CD08DEA940B7}"/>
              </a:ext>
            </a:extLst>
          </p:cNvPr>
          <p:cNvSpPr txBox="1">
            <a:spLocks/>
          </p:cNvSpPr>
          <p:nvPr userDrawn="1"/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18153E1-45D7-FACB-C60C-1201FCFEB5A7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FD33E57-81DD-9A4A-8B93-A501D43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9663" y="6356350"/>
            <a:ext cx="9009508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43B0BB2E-8846-7B47-B207-F3E18B64BF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749" y="1638812"/>
            <a:ext cx="8640107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FBCA976-2814-410C-F0AB-A01DEE492B7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86045" y="226135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67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76E06D3-7ABA-094F-8EA3-239CB7D43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E4D6F25F-B91A-5C4C-A2B8-B870CE829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592" y="2503940"/>
            <a:ext cx="2226465" cy="1600200"/>
          </a:xfrm>
        </p:spPr>
        <p:txBody>
          <a:bodyPr anchor="b">
            <a:noAutofit/>
          </a:bodyPr>
          <a:lstStyle>
            <a:lvl1pPr>
              <a:defRPr sz="9500" b="1" i="0" baseline="0">
                <a:solidFill>
                  <a:schemeClr val="bg1"/>
                </a:solidFill>
                <a:latin typeface="Fieldwork 07 Geo Black" pitchFamily="2" charset="77"/>
              </a:defRPr>
            </a:lvl1pPr>
          </a:lstStyle>
          <a:p>
            <a:r>
              <a:rPr lang="fr-FR" dirty="0"/>
              <a:t>#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F5EE8D-B66E-3A43-9256-C08EA038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D9752-B152-9649-82B7-967DC379D64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F358AFD-A0E9-2712-06E8-A0E701041F8D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FF4550-4A17-9D42-BA6C-D476BADF49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4644" y="3868904"/>
            <a:ext cx="8665212" cy="2122321"/>
          </a:xfrm>
        </p:spPr>
        <p:txBody>
          <a:bodyPr/>
          <a:lstStyle>
            <a:lvl1pPr marL="0" indent="0">
              <a:buFontTx/>
              <a:buNone/>
              <a:defRPr sz="2000" b="0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57150" indent="-44450">
              <a:buFontTx/>
              <a:buNone/>
              <a:tabLst/>
              <a:defRPr sz="1800" b="0" i="0" baseline="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3pPr>
            <a:lvl4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4pPr>
            <a:lvl5pPr marL="57150" marR="0" indent="-44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Sous partie</a:t>
            </a:r>
          </a:p>
          <a:p>
            <a:pPr lvl="1"/>
            <a:r>
              <a:rPr lang="fr-FR" dirty="0"/>
              <a:t>	Sous niveau	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1C55550-E194-8444-A874-784B4DB9CF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260324" y="2854036"/>
            <a:ext cx="8623702" cy="1014869"/>
          </a:xfrm>
        </p:spPr>
        <p:txBody>
          <a:bodyPr>
            <a:noAutofit/>
          </a:bodyPr>
          <a:lstStyle>
            <a:lvl1pPr marL="0" indent="0">
              <a:buNone/>
              <a:defRPr sz="35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D163DF-4138-B04D-BD0F-BEF0EC8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0963" y="6411416"/>
            <a:ext cx="7958581" cy="33228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8C45693-EE2F-2346-C9B4-B4990415F1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7911" y="204754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14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9E9BBA-11B5-CC48-9BF8-8E2B52C5C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3" y="1388"/>
            <a:ext cx="12182130" cy="685522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83045A-CC86-C543-8471-58C3478D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312" y="491219"/>
            <a:ext cx="6614778" cy="657763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E8A0DAB-BFA1-7A46-9CD3-E0D4459D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870861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F348EFF-4F5A-5D4B-B01E-9162B623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5B38C-18ED-CF4A-B7D4-401105EBEA8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EE7BBD80-6CDE-CF40-AAD8-7FD454329E7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38812"/>
            <a:ext cx="10381343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FBFA4A3-3745-9AC9-1E04-98966701D8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09034" y="265807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0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BC21DAE-829F-E542-820F-C74AAED4B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3" y="13133"/>
            <a:ext cx="12182130" cy="6855223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83B5564-B82B-CF43-BC4F-303F856B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4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B4D8B4-2670-6740-8E7D-AFCFEB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722E0355-CAB4-E046-B5D1-9AF64249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441" y="574610"/>
            <a:ext cx="7808036" cy="502725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xmlns="" id="{C004F271-E4F0-904C-A978-7A227C932DB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8EBD1627-C47A-C541-9915-0D60862DDD4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33769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668D87F-3B2E-B2C7-E026-9A66B49B4A2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95855" y="208411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68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10DFC00-7E28-2449-C2C6-27FDDB608E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3" y="13133"/>
            <a:ext cx="12182130" cy="6855223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D09C6E-EC01-F741-A2F6-288AA07C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270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0AD5AFB-2C73-7F4D-A3A0-E2467640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102F-C336-ED41-A878-5394A18969E4}"/>
              </a:ext>
            </a:extLst>
          </p:cNvPr>
          <p:cNvSpPr/>
          <p:nvPr userDrawn="1"/>
        </p:nvSpPr>
        <p:spPr>
          <a:xfrm>
            <a:off x="5938221" y="1613647"/>
            <a:ext cx="6253778" cy="5238977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1D97E8E8-25D7-B64B-89BC-8E0E19F4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513" y="487496"/>
            <a:ext cx="7889490" cy="676953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C2F0C464-CE1D-D742-8975-750104F263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84258" y="2320413"/>
            <a:ext cx="5135599" cy="3935477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fr-FR" sz="36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n-ea"/>
                <a:cs typeface="+mn-cs"/>
              </a:defRPr>
            </a:lvl1pPr>
            <a:lvl2pPr marL="685800" indent="-228600">
              <a:buClr>
                <a:schemeClr val="bg2"/>
              </a:buClr>
              <a:buFont typeface="Police système"/>
              <a:buChar char="→"/>
              <a:defRPr baseline="0">
                <a:latin typeface="Fieldwork 04 Geo Regular" pitchFamily="2" charset="77"/>
              </a:defRPr>
            </a:lvl2pPr>
            <a:lvl3pPr marL="1143000" indent="-228600">
              <a:buClr>
                <a:schemeClr val="bg2"/>
              </a:buClr>
              <a:buSzPct val="85000"/>
              <a:buFont typeface="Wingdings" pitchFamily="2" charset="2"/>
              <a:buChar char="§"/>
              <a:defRPr baseline="0">
                <a:latin typeface="Fieldwork 04 Geo Regular" pitchFamily="2" charset="77"/>
              </a:defRPr>
            </a:lvl3pPr>
            <a:lvl4pPr marL="1600200" indent="-228600">
              <a:buClr>
                <a:schemeClr val="bg2"/>
              </a:buClr>
              <a:buSzPct val="65000"/>
              <a:buFont typeface="Courier New" panose="02070309020205020404" pitchFamily="49" charset="0"/>
              <a:buChar char="o"/>
              <a:defRPr baseline="0">
                <a:latin typeface="Fieldwork 04 Geo Regular" pitchFamily="2" charset="77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tabLst/>
            </a:pPr>
            <a:r>
              <a:rPr lang="fr-FR" dirty="0"/>
              <a:t>MISE EN EXERGUE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xmlns="" id="{F304673F-D7B8-8C4F-8B63-51B80D25C66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1" y="1638812"/>
            <a:ext cx="4680004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1D5AA27-D9F1-795E-3947-42BEC6E438C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81453" y="209414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47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8575F02-645B-F74C-91F6-7371A40F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2066AD-81C4-1C41-95DF-1324B1031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234" y="1440805"/>
            <a:ext cx="2498208" cy="950459"/>
          </a:xfrm>
        </p:spPr>
        <p:txBody>
          <a:bodyPr>
            <a:normAutofit/>
          </a:bodyPr>
          <a:lstStyle>
            <a:lvl1pPr algn="ctr">
              <a:defRPr sz="3000" b="0" i="0" cap="none" baseline="0">
                <a:solidFill>
                  <a:schemeClr val="tx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9970BD3F-AE17-E349-8999-CD08DEA940B7}"/>
              </a:ext>
            </a:extLst>
          </p:cNvPr>
          <p:cNvSpPr txBox="1">
            <a:spLocks/>
          </p:cNvSpPr>
          <p:nvPr userDrawn="1"/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98DE7BE-7B53-C70E-3E7B-87B554D6A4AB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FD33E57-81DD-9A4A-8B93-A501D43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1513" y="6356350"/>
            <a:ext cx="9007658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AE24B6DF-A781-704A-865F-528849C507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749" y="1638812"/>
            <a:ext cx="8640107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1E743CBC-7CCE-5F98-A66F-7CE9B3F2819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82290" y="237820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63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76E06D3-7ABA-094F-8EA3-239CB7D43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E4D6F25F-B91A-5C4C-A2B8-B870CE829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608" y="2503940"/>
            <a:ext cx="2226465" cy="1600200"/>
          </a:xfrm>
        </p:spPr>
        <p:txBody>
          <a:bodyPr anchor="b">
            <a:noAutofit/>
          </a:bodyPr>
          <a:lstStyle>
            <a:lvl1pPr>
              <a:defRPr sz="9500" b="1" i="0" baseline="0">
                <a:solidFill>
                  <a:schemeClr val="tx1"/>
                </a:solidFill>
                <a:latin typeface="Fieldwork 07 Geo Black" pitchFamily="2" charset="77"/>
              </a:defRPr>
            </a:lvl1pPr>
          </a:lstStyle>
          <a:p>
            <a:r>
              <a:rPr lang="fr-FR" dirty="0"/>
              <a:t>#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F5EE8D-B66E-3A43-9256-C08EA038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D9752-B152-9649-82B7-967DC379D64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0097E7F-D879-710E-8010-54FAF75CEDBA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FF4550-4A17-9D42-BA6C-D476BADF49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8149" y="3868904"/>
            <a:ext cx="8711707" cy="2122321"/>
          </a:xfrm>
        </p:spPr>
        <p:txBody>
          <a:bodyPr/>
          <a:lstStyle>
            <a:lvl1pPr marL="0" indent="0">
              <a:buFontTx/>
              <a:buNone/>
              <a:defRPr sz="2000" b="0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57150" indent="-44450">
              <a:buFontTx/>
              <a:buNone/>
              <a:tabLst/>
              <a:defRPr sz="1800" b="0" i="0" baseline="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3pPr>
            <a:lvl4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4pPr>
            <a:lvl5pPr marL="57150" marR="0" indent="-44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Sous partie</a:t>
            </a:r>
          </a:p>
          <a:p>
            <a:pPr lvl="1"/>
            <a:r>
              <a:rPr lang="fr-FR" dirty="0"/>
              <a:t>	Sous niveau	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1C55550-E194-8444-A874-784B4DB9CF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214052" y="2854036"/>
            <a:ext cx="8669974" cy="1014869"/>
          </a:xfrm>
        </p:spPr>
        <p:txBody>
          <a:bodyPr>
            <a:noAutofit/>
          </a:bodyPr>
          <a:lstStyle>
            <a:lvl1pPr marL="0" indent="0">
              <a:buNone/>
              <a:defRPr sz="35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D163DF-4138-B04D-BD0F-BEF0EC8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5706" y="6411416"/>
            <a:ext cx="8003838" cy="33228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ADAEA097-9E4A-CB4E-5234-B9703A8A1C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4913" y="207402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95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9E9BBA-11B5-CC48-9BF8-8E2B52C5C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88"/>
            <a:ext cx="12182129" cy="68552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83045A-CC86-C543-8471-58C3478D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0570" y="568738"/>
            <a:ext cx="6614778" cy="502725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E8A0DAB-BFA1-7A46-9CD3-E0D4459D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870861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F348EFF-4F5A-5D4B-B01E-9162B623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5B38C-18ED-CF4A-B7D4-401105EBEA8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B6D771C6-E7F3-124A-A117-8DEA1D01A2E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38812"/>
            <a:ext cx="10381343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9CFA2824-A0A7-A744-5E91-EC7915F0DA6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506652" y="220020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502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BC21DAE-829F-E542-820F-C74AAED4B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29" cy="6855222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83B5564-B82B-CF43-BC4F-303F856B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4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B4D8B4-2670-6740-8E7D-AFCFEB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722E0355-CAB4-E046-B5D1-9AF64249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445" y="482249"/>
            <a:ext cx="7582505" cy="688760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xmlns="" id="{6AD0DA2B-A35A-694D-A0DA-9DDECC74723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E3EC0FAD-3378-0C4B-83A4-18434796DC1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33769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6E6C24B3-B7B6-E3C8-E5EB-78D75294F5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37910" y="246557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24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DC46F1A-CD20-2A41-BA38-A793EAD223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29" cy="6855222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D09C6E-EC01-F741-A2F6-288AA07C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270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0AD5AFB-2C73-7F4D-A3A0-E2467640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102F-C336-ED41-A878-5394A18969E4}"/>
              </a:ext>
            </a:extLst>
          </p:cNvPr>
          <p:cNvSpPr/>
          <p:nvPr userDrawn="1"/>
        </p:nvSpPr>
        <p:spPr>
          <a:xfrm>
            <a:off x="5938221" y="1613647"/>
            <a:ext cx="6253778" cy="5238977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1D97E8E8-25D7-B64B-89BC-8E0E19F4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885" y="474914"/>
            <a:ext cx="7844746" cy="676953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C2F0C464-CE1D-D742-8975-750104F263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84258" y="2320413"/>
            <a:ext cx="5135599" cy="3935477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fr-FR" sz="36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n-ea"/>
                <a:cs typeface="+mn-cs"/>
              </a:defRPr>
            </a:lvl1pPr>
            <a:lvl2pPr marL="685800" indent="-228600">
              <a:buClr>
                <a:schemeClr val="bg2"/>
              </a:buClr>
              <a:buFont typeface="Police système"/>
              <a:buChar char="→"/>
              <a:defRPr baseline="0">
                <a:latin typeface="Fieldwork 04 Geo Regular" pitchFamily="2" charset="77"/>
              </a:defRPr>
            </a:lvl2pPr>
            <a:lvl3pPr marL="1143000" indent="-228600">
              <a:buClr>
                <a:schemeClr val="bg2"/>
              </a:buClr>
              <a:buSzPct val="85000"/>
              <a:buFont typeface="Wingdings" pitchFamily="2" charset="2"/>
              <a:buChar char="§"/>
              <a:defRPr baseline="0">
                <a:latin typeface="Fieldwork 04 Geo Regular" pitchFamily="2" charset="77"/>
              </a:defRPr>
            </a:lvl3pPr>
            <a:lvl4pPr marL="1600200" indent="-228600">
              <a:buClr>
                <a:schemeClr val="bg2"/>
              </a:buClr>
              <a:buSzPct val="65000"/>
              <a:buFont typeface="Courier New" panose="02070309020205020404" pitchFamily="49" charset="0"/>
              <a:buChar char="o"/>
              <a:defRPr baseline="0">
                <a:latin typeface="Fieldwork 04 Geo Regular" pitchFamily="2" charset="77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tabLst/>
            </a:pPr>
            <a:r>
              <a:rPr lang="fr-FR" dirty="0"/>
              <a:t>MISE EN EXERGUE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AC774D1B-9B57-C346-B81E-950627785C4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1" y="1638812"/>
            <a:ext cx="4680004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FA0A156-8E33-F201-3ACF-D30B6798B86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09035" y="271019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79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8575F02-645B-F74C-91F6-7371A40F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2066AD-81C4-1C41-95DF-1324B1031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234" y="1440805"/>
            <a:ext cx="2445396" cy="950459"/>
          </a:xfrm>
        </p:spPr>
        <p:txBody>
          <a:bodyPr>
            <a:normAutofit/>
          </a:bodyPr>
          <a:lstStyle>
            <a:lvl1pPr algn="ctr">
              <a:defRPr sz="3000" b="0" i="0" cap="none" baseline="0">
                <a:solidFill>
                  <a:schemeClr val="bg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9970BD3F-AE17-E349-8999-CD08DEA940B7}"/>
              </a:ext>
            </a:extLst>
          </p:cNvPr>
          <p:cNvSpPr txBox="1">
            <a:spLocks/>
          </p:cNvSpPr>
          <p:nvPr userDrawn="1"/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144B647-A585-D728-D0D5-665C7F622B78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FD33E57-81DD-9A4A-8B93-A501D43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0358" y="6356350"/>
            <a:ext cx="8948813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EDADA689-02EE-A441-B7F9-7988C68021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749" y="1638812"/>
            <a:ext cx="8640107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2C9941F-E8E5-B741-81AE-555DD779592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57161" y="204754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12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76E06D3-7ABA-094F-8EA3-239CB7D43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E4D6F25F-B91A-5C4C-A2B8-B870CE829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611" y="2503940"/>
            <a:ext cx="2226465" cy="1600200"/>
          </a:xfrm>
        </p:spPr>
        <p:txBody>
          <a:bodyPr anchor="b">
            <a:noAutofit/>
          </a:bodyPr>
          <a:lstStyle>
            <a:lvl1pPr>
              <a:defRPr sz="9500" b="1" i="0" baseline="0">
                <a:solidFill>
                  <a:schemeClr val="bg1"/>
                </a:solidFill>
                <a:latin typeface="Fieldwork 07 Geo Black" pitchFamily="2" charset="77"/>
              </a:defRPr>
            </a:lvl1pPr>
          </a:lstStyle>
          <a:p>
            <a:r>
              <a:rPr lang="fr-FR" dirty="0"/>
              <a:t>#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F5EE8D-B66E-3A43-9256-C08EA038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D9752-B152-9649-82B7-967DC379D64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F522899-85A5-6665-BFE8-F4F9EF33257B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FF4550-4A17-9D42-BA6C-D476BADF49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85641" y="3868904"/>
            <a:ext cx="8634215" cy="2122321"/>
          </a:xfrm>
        </p:spPr>
        <p:txBody>
          <a:bodyPr/>
          <a:lstStyle>
            <a:lvl1pPr marL="0" indent="0">
              <a:buFontTx/>
              <a:buNone/>
              <a:defRPr sz="2000" b="0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57150" indent="-44450">
              <a:buFontTx/>
              <a:buNone/>
              <a:tabLst/>
              <a:defRPr sz="1800" b="0" i="0" baseline="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3pPr>
            <a:lvl4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4pPr>
            <a:lvl5pPr marL="57150" marR="0" indent="-44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Sous partie</a:t>
            </a:r>
          </a:p>
          <a:p>
            <a:pPr lvl="1"/>
            <a:r>
              <a:rPr lang="fr-FR" dirty="0"/>
              <a:t>	Sous niveau	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1C55550-E194-8444-A874-784B4DB9CF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291172" y="2854036"/>
            <a:ext cx="8592853" cy="1014869"/>
          </a:xfrm>
        </p:spPr>
        <p:txBody>
          <a:bodyPr>
            <a:noAutofit/>
          </a:bodyPr>
          <a:lstStyle>
            <a:lvl1pPr marL="0" indent="0">
              <a:buNone/>
              <a:defRPr sz="35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D163DF-4138-B04D-BD0F-BEF0EC8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641" y="6411416"/>
            <a:ext cx="7933903" cy="33228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B0104918-45F6-155A-0851-3ECBAC56D2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1914" y="207402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572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9E9BBA-11B5-CC48-9BF8-8E2B52C5C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71" y="0"/>
            <a:ext cx="12182129" cy="68552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83045A-CC86-C543-8471-58C3478D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341" y="518287"/>
            <a:ext cx="7583734" cy="603626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E8A0DAB-BFA1-7A46-9CD3-E0D4459D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870861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F348EFF-4F5A-5D4B-B01E-9162B623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5B38C-18ED-CF4A-B7D4-401105EBEA8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2C962F4A-5BEA-3F4E-BF1C-6935E2AD1BF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38812"/>
            <a:ext cx="10381343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316FE47-0E9D-925F-A3AB-92DA952A84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76412" y="246556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843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BC21DAE-829F-E542-820F-C74AAED4B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29" cy="6855222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83B5564-B82B-CF43-BC4F-303F856B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4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B4D8B4-2670-6740-8E7D-AFCFEB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722E0355-CAB4-E046-B5D1-9AF64249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954" y="528603"/>
            <a:ext cx="7691348" cy="590610"/>
          </a:xfrm>
        </p:spPr>
        <p:txBody>
          <a:bodyPr>
            <a:no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xmlns="" id="{B70B0ACF-B74B-0C4D-B865-3D268CD873F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FBCA42CB-4556-974A-B8A3-8893F6F23C8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33769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86F4C1A-F974-FE9A-3CA6-61F730404C9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18660" y="179885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16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DC46F1A-CD20-2A41-BA38-A793EAD223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29" cy="6855222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D09C6E-EC01-F741-A2F6-288AA07C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270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0AD5AFB-2C73-7F4D-A3A0-E2467640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102F-C336-ED41-A878-5394A18969E4}"/>
              </a:ext>
            </a:extLst>
          </p:cNvPr>
          <p:cNvSpPr/>
          <p:nvPr userDrawn="1"/>
        </p:nvSpPr>
        <p:spPr>
          <a:xfrm>
            <a:off x="5938221" y="1613647"/>
            <a:ext cx="6253778" cy="5238977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1D97E8E8-25D7-B64B-89BC-8E0E19F4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003" y="500079"/>
            <a:ext cx="7969962" cy="651788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C2F0C464-CE1D-D742-8975-750104F263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84258" y="2320413"/>
            <a:ext cx="5135599" cy="3935477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fr-FR" sz="36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n-ea"/>
                <a:cs typeface="+mn-cs"/>
              </a:defRPr>
            </a:lvl1pPr>
            <a:lvl2pPr marL="685800" indent="-228600">
              <a:buClr>
                <a:schemeClr val="bg2"/>
              </a:buClr>
              <a:buFont typeface="Police système"/>
              <a:buChar char="→"/>
              <a:defRPr baseline="0">
                <a:latin typeface="Fieldwork 04 Geo Regular" pitchFamily="2" charset="77"/>
              </a:defRPr>
            </a:lvl2pPr>
            <a:lvl3pPr marL="1143000" indent="-228600">
              <a:buClr>
                <a:schemeClr val="bg2"/>
              </a:buClr>
              <a:buSzPct val="85000"/>
              <a:buFont typeface="Wingdings" pitchFamily="2" charset="2"/>
              <a:buChar char="§"/>
              <a:defRPr baseline="0">
                <a:latin typeface="Fieldwork 04 Geo Regular" pitchFamily="2" charset="77"/>
              </a:defRPr>
            </a:lvl3pPr>
            <a:lvl4pPr marL="1600200" indent="-228600">
              <a:buClr>
                <a:schemeClr val="bg2"/>
              </a:buClr>
              <a:buSzPct val="65000"/>
              <a:buFont typeface="Courier New" panose="02070309020205020404" pitchFamily="49" charset="0"/>
              <a:buChar char="o"/>
              <a:defRPr baseline="0">
                <a:latin typeface="Fieldwork 04 Geo Regular" pitchFamily="2" charset="77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tabLst/>
            </a:pPr>
            <a:r>
              <a:rPr lang="fr-FR" dirty="0"/>
              <a:t>MISE EN EXERGUE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1AE4BF13-8610-2F41-A9DB-B7A8529AB9A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1" y="1638812"/>
            <a:ext cx="4680004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DC975A4-AAD3-74AA-7B4A-3CEECEE8281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16905" y="180974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29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8575F02-645B-F74C-91F6-7371A40F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2066AD-81C4-1C41-95DF-1324B1031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811" y="1440805"/>
            <a:ext cx="2425779" cy="950459"/>
          </a:xfrm>
        </p:spPr>
        <p:txBody>
          <a:bodyPr>
            <a:normAutofit/>
          </a:bodyPr>
          <a:lstStyle>
            <a:lvl1pPr>
              <a:defRPr sz="3000" b="0" i="0" cap="none" baseline="0">
                <a:solidFill>
                  <a:schemeClr val="bg1"/>
                </a:solidFill>
                <a:latin typeface="Fieldwork 05 Geo Demibold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9970BD3F-AE17-E349-8999-CD08DEA940B7}"/>
              </a:ext>
            </a:extLst>
          </p:cNvPr>
          <p:cNvSpPr txBox="1">
            <a:spLocks/>
          </p:cNvSpPr>
          <p:nvPr userDrawn="1"/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A21F54E-E733-DA0D-0D19-2E4A8EEF262A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FD33E57-81DD-9A4A-8B93-A501D43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55181" y="6356350"/>
            <a:ext cx="898399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44C2674E-6777-D04F-AC74-BB2E04ED1A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749" y="1638812"/>
            <a:ext cx="8640107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731E0F32-EC12-35FE-7376-A6F0221A429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14913" y="204754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87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76E06D3-7ABA-094F-8EA3-239CB7D43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3" y="3172"/>
            <a:ext cx="12169451" cy="6851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E4D6F25F-B91A-5C4C-A2B8-B870CE829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591" y="2503940"/>
            <a:ext cx="2226465" cy="1600200"/>
          </a:xfrm>
        </p:spPr>
        <p:txBody>
          <a:bodyPr anchor="b">
            <a:noAutofit/>
          </a:bodyPr>
          <a:lstStyle>
            <a:lvl1pPr>
              <a:defRPr sz="9500" b="1" i="0" baseline="0">
                <a:solidFill>
                  <a:schemeClr val="bg1"/>
                </a:solidFill>
                <a:latin typeface="Fieldwork 07 Geo Black" pitchFamily="2" charset="77"/>
              </a:defRPr>
            </a:lvl1pPr>
          </a:lstStyle>
          <a:p>
            <a:r>
              <a:rPr lang="fr-FR" dirty="0"/>
              <a:t>#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F5EE8D-B66E-3A43-9256-C08EA038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D9752-B152-9649-82B7-967DC379D64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9F44A12-AE4D-61AD-B676-A01194FE239F}"/>
              </a:ext>
            </a:extLst>
          </p:cNvPr>
          <p:cNvSpPr/>
          <p:nvPr userDrawn="1"/>
        </p:nvSpPr>
        <p:spPr>
          <a:xfrm>
            <a:off x="2887441" y="1103772"/>
            <a:ext cx="1104767" cy="57542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FF4550-4A17-9D42-BA6C-D476BADF49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01139" y="3868904"/>
            <a:ext cx="8618717" cy="2122321"/>
          </a:xfrm>
        </p:spPr>
        <p:txBody>
          <a:bodyPr/>
          <a:lstStyle>
            <a:lvl1pPr marL="0" indent="0">
              <a:buFontTx/>
              <a:buNone/>
              <a:defRPr sz="2000" b="0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57150" indent="-44450">
              <a:buFontTx/>
              <a:buNone/>
              <a:tabLst/>
              <a:defRPr sz="1800" b="0" i="0" baseline="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3pPr>
            <a:lvl4pPr marL="57150" indent="-44450"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4pPr>
            <a:lvl5pPr marL="57150" marR="0" indent="-44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Tx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Sous partie</a:t>
            </a:r>
          </a:p>
          <a:p>
            <a:pPr lvl="1"/>
            <a:r>
              <a:rPr lang="fr-FR" dirty="0"/>
              <a:t>	Sous niveau	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1C55550-E194-8444-A874-784B4DB9CF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306596" y="2854036"/>
            <a:ext cx="8577429" cy="1014869"/>
          </a:xfrm>
        </p:spPr>
        <p:txBody>
          <a:bodyPr>
            <a:noAutofit/>
          </a:bodyPr>
          <a:lstStyle>
            <a:lvl1pPr marL="0" indent="0">
              <a:buNone/>
              <a:defRPr sz="3500" b="1" i="0" baseline="0">
                <a:solidFill>
                  <a:schemeClr val="tx1"/>
                </a:solidFill>
                <a:latin typeface="Fieldwork 05 Geo Demibo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D163DF-4138-B04D-BD0F-BEF0EC8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1140" y="6378575"/>
            <a:ext cx="7918404" cy="36512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57DC65C-FB02-0244-470F-E688DBB51B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2207" y="207402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166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9E9BBA-11B5-CC48-9BF8-8E2B52C5C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6886"/>
            <a:ext cx="12182129" cy="68552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83045A-CC86-C543-8471-58C3478D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441" y="514466"/>
            <a:ext cx="7844746" cy="626767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E8A0DAB-BFA1-7A46-9CD3-E0D4459D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870861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F348EFF-4F5A-5D4B-B01E-9162B623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5B38C-18ED-CF4A-B7D4-401105EBEA8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D8959FC7-2337-704D-987C-70958F2344F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38812"/>
            <a:ext cx="10381343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7BDD2CE-468F-C971-B038-41578B14C7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42207" y="170396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00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BC21DAE-829F-E542-820F-C74AAED4B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29" cy="6855222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83B5564-B82B-CF43-BC4F-303F856B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4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B4D8B4-2670-6740-8E7D-AFCFEB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722E0355-CAB4-E046-B5D1-9AF64249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151" y="520339"/>
            <a:ext cx="7567006" cy="611268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xmlns="" id="{DDEFD68D-9698-E440-8999-951613F1056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ABCADEFC-568D-9A4C-B16E-BDE90598318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33769" y="1638812"/>
            <a:ext cx="5041489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C48F7319-B6D9-9AF9-BF43-F809BB4A7DF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05287" y="246557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4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DC46F1A-CD20-2A41-BA38-A793EAD223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13133"/>
            <a:ext cx="12182129" cy="6855222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D09C6E-EC01-F741-A2F6-288AA07C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2709"/>
            <a:ext cx="84074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0AD5AFB-2C73-7F4D-A3A0-E2467640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102F-C336-ED41-A878-5394A18969E4}"/>
              </a:ext>
            </a:extLst>
          </p:cNvPr>
          <p:cNvSpPr/>
          <p:nvPr userDrawn="1"/>
        </p:nvSpPr>
        <p:spPr>
          <a:xfrm>
            <a:off x="5938221" y="1613647"/>
            <a:ext cx="6253778" cy="5238977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1D97E8E8-25D7-B64B-89BC-8E0E19F4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794" y="487496"/>
            <a:ext cx="7706491" cy="676953"/>
          </a:xfrm>
        </p:spPr>
        <p:txBody>
          <a:bodyPr>
            <a:normAutofit/>
          </a:bodyPr>
          <a:lstStyle>
            <a:lvl1pPr algn="r">
              <a:defRPr sz="3200" b="1" i="0" baseline="0">
                <a:latin typeface="Fieldwork 05 Geo Demibold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xmlns="" id="{C2F0C464-CE1D-D742-8975-750104F263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84258" y="2320413"/>
            <a:ext cx="5135599" cy="3935477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fr-FR" sz="3600" b="1" i="0" kern="1200" baseline="0" dirty="0">
                <a:solidFill>
                  <a:schemeClr val="tx1"/>
                </a:solidFill>
                <a:latin typeface="Fieldwork 05 Geo Demibold" pitchFamily="2" charset="77"/>
                <a:ea typeface="+mn-ea"/>
                <a:cs typeface="+mn-cs"/>
              </a:defRPr>
            </a:lvl1pPr>
            <a:lvl2pPr marL="685800" indent="-228600">
              <a:buClr>
                <a:schemeClr val="bg2"/>
              </a:buClr>
              <a:buFont typeface="Police système"/>
              <a:buChar char="→"/>
              <a:defRPr baseline="0">
                <a:latin typeface="Fieldwork 04 Geo Regular" pitchFamily="2" charset="77"/>
              </a:defRPr>
            </a:lvl2pPr>
            <a:lvl3pPr marL="1143000" indent="-228600">
              <a:buClr>
                <a:schemeClr val="bg2"/>
              </a:buClr>
              <a:buSzPct val="85000"/>
              <a:buFont typeface="Wingdings" pitchFamily="2" charset="2"/>
              <a:buChar char="§"/>
              <a:defRPr baseline="0">
                <a:latin typeface="Fieldwork 04 Geo Regular" pitchFamily="2" charset="77"/>
              </a:defRPr>
            </a:lvl3pPr>
            <a:lvl4pPr marL="1600200" indent="-228600">
              <a:buClr>
                <a:schemeClr val="bg2"/>
              </a:buClr>
              <a:buSzPct val="65000"/>
              <a:buFont typeface="Courier New" panose="02070309020205020404" pitchFamily="49" charset="0"/>
              <a:buChar char="o"/>
              <a:defRPr baseline="0">
                <a:latin typeface="Fieldwork 04 Geo Regular" pitchFamily="2" charset="77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tabLst/>
            </a:pPr>
            <a:r>
              <a:rPr lang="fr-FR" dirty="0"/>
              <a:t>MISE EN EXERGUE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xmlns="" id="{8786F6AE-E03A-0A40-8739-AD98450C730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1" y="1638812"/>
            <a:ext cx="4680004" cy="4351338"/>
          </a:xfrm>
        </p:spPr>
        <p:txBody>
          <a:bodyPr/>
          <a:lstStyle>
            <a:lvl1pPr marL="0" indent="0">
              <a:buFontTx/>
              <a:buNone/>
              <a:defRPr sz="2600" b="1" i="0" baseline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685800" indent="-228600">
              <a:buClr>
                <a:schemeClr val="bg2"/>
              </a:buClr>
              <a:buFontTx/>
              <a:buBlip>
                <a:blip r:embed="rId3"/>
              </a:buBlip>
              <a:defRPr baseline="0">
                <a:latin typeface="Marianne" panose="02000000000000000000" pitchFamily="2" charset="0"/>
              </a:defRPr>
            </a:lvl2pPr>
            <a:lvl3pPr marL="1143000" indent="-228600">
              <a:buClr>
                <a:schemeClr val="bg2"/>
              </a:buClr>
              <a:buSzPct val="85000"/>
              <a:buFontTx/>
              <a:buBlip>
                <a:blip r:embed="rId4"/>
              </a:buBlip>
              <a:defRPr baseline="0">
                <a:latin typeface="Marianne" panose="02000000000000000000" pitchFamily="2" charset="0"/>
              </a:defRPr>
            </a:lvl3pPr>
            <a:lvl4pPr marL="1600200" indent="-228600">
              <a:buClr>
                <a:schemeClr val="bg2"/>
              </a:buClr>
              <a:buSzPct val="65000"/>
              <a:buFontTx/>
              <a:buBlip>
                <a:blip r:embed="rId5"/>
              </a:buBlip>
              <a:defRPr baseline="0">
                <a:latin typeface="Marianne" panose="02000000000000000000" pitchFamily="2" charset="0"/>
              </a:defRPr>
            </a:lvl4pPr>
            <a:lvl5pPr marL="2005013" indent="-176213">
              <a:buClr>
                <a:srgbClr val="00B0F0"/>
              </a:buClr>
              <a:buSzPct val="50000"/>
              <a:tabLst/>
              <a:defRPr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D29CF6B-9E12-1D34-BB0F-100A73A5B4C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74560" y="193556"/>
            <a:ext cx="1645234" cy="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561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4514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1476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159975" indent="-119475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788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402" y="1296142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35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400" y="1871200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400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788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2297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9879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83344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9435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9752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7963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5811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2842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05699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65806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31027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83805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24244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4283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48896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55480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85329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01884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2993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21334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06527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1315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27193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41632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n° chapit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1761" y="2615199"/>
            <a:ext cx="5327201" cy="137367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0" i="0">
                <a:solidFill>
                  <a:schemeClr val="accent2"/>
                </a:solidFill>
                <a:latin typeface="Helvetica"/>
                <a:cs typeface="Helvetica"/>
              </a:defRPr>
            </a:lvl1pPr>
          </a:lstStyle>
          <a:p>
            <a:r>
              <a:rPr lang="fr-FR" dirty="0"/>
              <a:t>Titre de chapitre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0" hasCustomPrompt="1"/>
          </p:nvPr>
        </p:nvSpPr>
        <p:spPr>
          <a:xfrm>
            <a:off x="5688391" y="1829716"/>
            <a:ext cx="783167" cy="1450975"/>
          </a:xfrm>
          <a:prstGeom prst="rect">
            <a:avLst/>
          </a:prstGeom>
        </p:spPr>
        <p:txBody>
          <a:bodyPr vert="horz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 i="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024363" y="2663265"/>
            <a:ext cx="4972493" cy="1270122"/>
          </a:xfrm>
          <a:prstGeom prst="rect">
            <a:avLst/>
          </a:prstGeom>
        </p:spPr>
        <p:txBody>
          <a:bodyPr vert="horz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20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</a:t>
            </a:r>
          </a:p>
        </p:txBody>
      </p:sp>
    </p:spTree>
    <p:extLst>
      <p:ext uri="{BB962C8B-B14F-4D97-AF65-F5344CB8AC3E}">
        <p14:creationId xmlns:p14="http://schemas.microsoft.com/office/powerpoint/2010/main" val="26182626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71308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9076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36553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12941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506812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78104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159975" indent="-119475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788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402" y="1296142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35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400" y="1871200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400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788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0786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159975" indent="-119475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788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402" y="1296142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35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400" y="1871200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400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788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2571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54205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12822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542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21462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96876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70575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42587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63175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85144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32710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88741" y="807734"/>
            <a:ext cx="592267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2D1D393F-DF25-ED46-BAE6-2468C405437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9399" y="2623017"/>
            <a:ext cx="9481520" cy="2286188"/>
          </a:xfrm>
          <a:prstGeom prst="rect">
            <a:avLst/>
          </a:prstGeom>
        </p:spPr>
        <p:txBody>
          <a:bodyPr anchor="t"/>
          <a:lstStyle>
            <a:lvl1pPr marL="284400" indent="-212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20000"/>
              <a:buFontTx/>
              <a:buBlip>
                <a:blip r:embed="rId3"/>
              </a:buBlip>
              <a:defRPr lang="fr-FR" sz="1400" smtClean="0">
                <a:solidFill>
                  <a:srgbClr val="59595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Sed non </a:t>
            </a:r>
            <a:r>
              <a:rPr lang="fr-FR" dirty="0" err="1"/>
              <a:t>lectus</a:t>
            </a:r>
            <a:r>
              <a:rPr lang="fr-FR" dirty="0"/>
              <a:t> id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accumsan</a:t>
            </a:r>
            <a:r>
              <a:rPr lang="fr-FR" dirty="0"/>
              <a:t> </a:t>
            </a:r>
            <a:r>
              <a:rPr lang="fr-FR" dirty="0" err="1"/>
              <a:t>condimentum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in sem.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et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Morbi</a:t>
            </a:r>
            <a:r>
              <a:rPr lang="fr-FR" dirty="0"/>
              <a:t> </a:t>
            </a:r>
            <a:r>
              <a:rPr lang="fr-FR" dirty="0" err="1"/>
              <a:t>ullamcorper</a:t>
            </a:r>
            <a:r>
              <a:rPr lang="fr-FR" dirty="0"/>
              <a:t> pretium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</a:t>
            </a:r>
            <a:r>
              <a:rPr lang="fr-FR" dirty="0" err="1"/>
              <a:t>imperdiet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 </a:t>
            </a:r>
            <a:r>
              <a:rPr lang="fr-FR" dirty="0" err="1"/>
              <a:t>tempus</a:t>
            </a:r>
            <a:r>
              <a:rPr lang="fr-FR" dirty="0"/>
              <a:t> diam, et </a:t>
            </a:r>
            <a:r>
              <a:rPr lang="fr-FR" dirty="0" err="1"/>
              <a:t>sagittis</a:t>
            </a:r>
            <a:r>
              <a:rPr lang="fr-FR" dirty="0"/>
              <a:t> magna </a:t>
            </a:r>
            <a:r>
              <a:rPr lang="fr-FR" dirty="0" err="1"/>
              <a:t>aliquet</a:t>
            </a:r>
            <a:r>
              <a:rPr lang="fr-FR" dirty="0"/>
              <a:t> a. Suspendisse </a:t>
            </a:r>
            <a:r>
              <a:rPr lang="fr-FR" dirty="0" err="1"/>
              <a:t>pulvinar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turpis</a:t>
            </a:r>
            <a:r>
              <a:rPr lang="fr-FR" dirty="0"/>
              <a:t> </a:t>
            </a:r>
            <a:r>
              <a:rPr lang="fr-FR" dirty="0" err="1"/>
              <a:t>placerat</a:t>
            </a:r>
            <a:r>
              <a:rPr lang="fr-FR" dirty="0"/>
              <a:t>, </a:t>
            </a:r>
            <a:r>
              <a:rPr lang="fr-FR" dirty="0" err="1"/>
              <a:t>ac</a:t>
            </a:r>
            <a:r>
              <a:rPr lang="fr-FR" dirty="0"/>
              <a:t> </a:t>
            </a:r>
            <a:r>
              <a:rPr lang="fr-FR" dirty="0" err="1"/>
              <a:t>rhoncus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convallis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vitae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auctor</a:t>
            </a:r>
            <a:r>
              <a:rPr lang="fr-FR" dirty="0"/>
              <a:t> </a:t>
            </a:r>
            <a:r>
              <a:rPr lang="fr-FR" dirty="0" err="1"/>
              <a:t>iaculis</a:t>
            </a:r>
            <a:r>
              <a:rPr lang="fr-FR" dirty="0"/>
              <a:t>. </a:t>
            </a:r>
            <a:r>
              <a:rPr lang="fr-FR" dirty="0" err="1"/>
              <a:t>Vivamus</a:t>
            </a:r>
            <a:r>
              <a:rPr lang="fr-FR" dirty="0"/>
              <a:t> </a:t>
            </a:r>
            <a:r>
              <a:rPr lang="fr-FR" dirty="0" err="1"/>
              <a:t>hendrerit</a:t>
            </a:r>
            <a:r>
              <a:rPr lang="fr-FR" dirty="0"/>
              <a:t> </a:t>
            </a:r>
            <a:r>
              <a:rPr lang="fr-FR" dirty="0" err="1"/>
              <a:t>volutpat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, ut </a:t>
            </a:r>
            <a:r>
              <a:rPr lang="fr-FR" dirty="0" err="1"/>
              <a:t>euismod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  <a:r>
              <a:rPr lang="fr-FR" dirty="0" err="1"/>
              <a:t>mattis</a:t>
            </a:r>
            <a:r>
              <a:rPr lang="fr-FR" dirty="0"/>
              <a:t>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lacus</a:t>
            </a:r>
            <a:r>
              <a:rPr lang="fr-FR" dirty="0"/>
              <a:t>, </a:t>
            </a:r>
            <a:r>
              <a:rPr lang="fr-FR" dirty="0" err="1"/>
              <a:t>tempor</a:t>
            </a:r>
            <a:r>
              <a:rPr lang="fr-FR" dirty="0"/>
              <a:t> in massa id, </a:t>
            </a:r>
            <a:r>
              <a:rPr lang="fr-FR" dirty="0" err="1"/>
              <a:t>tempus</a:t>
            </a:r>
            <a:r>
              <a:rPr lang="fr-FR" dirty="0"/>
              <a:t> </a:t>
            </a:r>
            <a:r>
              <a:rPr lang="fr-FR" dirty="0" err="1"/>
              <a:t>laoreet</a:t>
            </a:r>
            <a:r>
              <a:rPr lang="fr-FR" dirty="0"/>
              <a:t> </a:t>
            </a:r>
            <a:r>
              <a:rPr lang="fr-FR" dirty="0" err="1"/>
              <a:t>metus</a:t>
            </a:r>
            <a:r>
              <a:rPr lang="fr-FR" dirty="0"/>
              <a:t>. 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339399" y="1296138"/>
            <a:ext cx="9481519" cy="45964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0" i="0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39399" y="1871196"/>
            <a:ext cx="9480549" cy="657225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i="1" baseline="0">
                <a:solidFill>
                  <a:srgbClr val="28B8CE"/>
                </a:solidFill>
                <a:latin typeface="Helvetic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magna.</a:t>
            </a:r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9399" y="5019798"/>
            <a:ext cx="9480549" cy="127012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0" kern="1200" dirty="0" smtClean="0">
                <a:solidFill>
                  <a:srgbClr val="595959"/>
                </a:solidFill>
                <a:latin typeface="Helvetica"/>
                <a:ea typeface="+mn-ea"/>
                <a:cs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non </a:t>
            </a:r>
            <a:r>
              <a:rPr lang="fr-FR" dirty="0" err="1"/>
              <a:t>Donec</a:t>
            </a:r>
            <a:r>
              <a:rPr lang="fr-FR" dirty="0"/>
              <a:t> est </a:t>
            </a:r>
            <a:r>
              <a:rPr lang="fr-FR" dirty="0" err="1"/>
              <a:t>purus</a:t>
            </a:r>
            <a:r>
              <a:rPr lang="fr-FR" dirty="0"/>
              <a:t>, </a:t>
            </a:r>
            <a:r>
              <a:rPr lang="fr-FR" dirty="0" err="1"/>
              <a:t>sodales</a:t>
            </a:r>
            <a:r>
              <a:rPr lang="fr-FR" dirty="0"/>
              <a:t> nec </a:t>
            </a:r>
            <a:r>
              <a:rPr lang="fr-FR" dirty="0" err="1"/>
              <a:t>venenatis</a:t>
            </a:r>
            <a:r>
              <a:rPr lang="fr-FR" dirty="0"/>
              <a:t> in, </a:t>
            </a:r>
            <a:r>
              <a:rPr lang="fr-FR" dirty="0" err="1"/>
              <a:t>varius</a:t>
            </a:r>
            <a:r>
              <a:rPr lang="fr-FR" dirty="0"/>
              <a:t> in ante. Suspendisse eu magna eu </a:t>
            </a:r>
            <a:r>
              <a:rPr lang="fr-FR" dirty="0" err="1"/>
              <a:t>felis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769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293AF577-C4AA-2A49-93E4-58BDC31D6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3AF9B31-830F-FD45-90AE-09E194A24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081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endParaRPr lang="fr-FR" dirty="0"/>
          </a:p>
          <a:p>
            <a:pPr lvl="4"/>
            <a:endParaRPr lang="fr-FR" dirty="0"/>
          </a:p>
          <a:p>
            <a:pPr lvl="4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E04E1CD-75CA-6842-B311-92D9B47B76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840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Helvetica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3D98335-B422-244D-B8E4-58D20C489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9543" y="6356350"/>
            <a:ext cx="700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515CE5FF-97BF-9142-9D65-DE6941D22E4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10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5" r:id="rId4"/>
    <p:sldLayoutId id="2147483653" r:id="rId5"/>
    <p:sldLayoutId id="2147483657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734" r:id="rId46"/>
    <p:sldLayoutId id="2147483735" r:id="rId47"/>
    <p:sldLayoutId id="2147483736" r:id="rId48"/>
    <p:sldLayoutId id="2147483737" r:id="rId49"/>
    <p:sldLayoutId id="2147483738" r:id="rId50"/>
    <p:sldLayoutId id="2147483739" r:id="rId51"/>
    <p:sldLayoutId id="2147483740" r:id="rId52"/>
    <p:sldLayoutId id="2147483741" r:id="rId53"/>
    <p:sldLayoutId id="2147483742" r:id="rId54"/>
    <p:sldLayoutId id="2147483743" r:id="rId55"/>
    <p:sldLayoutId id="2147483744" r:id="rId56"/>
    <p:sldLayoutId id="2147483745" r:id="rId57"/>
    <p:sldLayoutId id="2147483746" r:id="rId58"/>
    <p:sldLayoutId id="2147483747" r:id="rId59"/>
    <p:sldLayoutId id="2147483748" r:id="rId60"/>
    <p:sldLayoutId id="2147483749" r:id="rId61"/>
    <p:sldLayoutId id="2147483750" r:id="rId62"/>
    <p:sldLayoutId id="2147483751" r:id="rId63"/>
    <p:sldLayoutId id="2147483752" r:id="rId64"/>
    <p:sldLayoutId id="2147483753" r:id="rId65"/>
    <p:sldLayoutId id="2147483754" r:id="rId66"/>
    <p:sldLayoutId id="2147483755" r:id="rId67"/>
    <p:sldLayoutId id="2147483756" r:id="rId68"/>
    <p:sldLayoutId id="2147483757" r:id="rId69"/>
    <p:sldLayoutId id="2147483758" r:id="rId70"/>
    <p:sldLayoutId id="2147483759" r:id="rId71"/>
    <p:sldLayoutId id="2147483760" r:id="rId72"/>
    <p:sldLayoutId id="2147483761" r:id="rId73"/>
    <p:sldLayoutId id="2147483762" r:id="rId74"/>
    <p:sldLayoutId id="2147483763" r:id="rId75"/>
    <p:sldLayoutId id="2147483764" r:id="rId7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eldwork 06 Geo Bold" pitchFamily="2" charset="77"/>
          <a:ea typeface="+mj-ea"/>
          <a:cs typeface="+mj-cs"/>
        </a:defRPr>
      </a:lvl1pPr>
    </p:titleStyle>
    <p:bodyStyle>
      <a:lvl1pPr marL="319088" indent="-319088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Police système"/>
        <a:buChar char="→"/>
        <a:tabLst/>
        <a:defRPr sz="2400" b="0" i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490538" indent="-1714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5000"/>
        <a:buFont typeface="Wingdings" pitchFamily="2" charset="2"/>
        <a:buChar char="§"/>
        <a:tabLst/>
        <a:defRPr sz="2000" b="0" i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671513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65000"/>
        <a:buFont typeface="Courier New" panose="02070309020205020404" pitchFamily="49" charset="0"/>
        <a:buChar char="o"/>
        <a:tabLst/>
        <a:defRPr sz="1800" b="0" i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852488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50000"/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1119188" marR="0" indent="-223838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tx2"/>
        </a:buClr>
        <a:buSzPct val="65000"/>
        <a:buFont typeface="Monaco" pitchFamily="2" charset="77"/>
        <a:buChar char="⎼"/>
        <a:tabLst/>
        <a:defRPr sz="16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.hanicotte@anact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li.fr/entreprise/sante-travail/aides-financieres" TargetMode="External"/><Relationship Id="rId2" Type="http://schemas.openxmlformats.org/officeDocument/2006/relationships/hyperlink" Target="https://carsat-hdf.fr/entreprises/cmpetences-externes-iprp-rps/reseau-des-consultants-rps#entreprises-je-veux-faire-appel-a-un-consultant-rp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magali.roger@carsat-nordpicardie.fr" TargetMode="External"/><Relationship Id="rId4" Type="http://schemas.openxmlformats.org/officeDocument/2006/relationships/hyperlink" Target="https://www.ameli.fr/entreprise/sante-travail/aides-financieres/subventions-nationales/rps-accompagnemen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nact.fr/areso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marches-simplifiees.fr/commencer/acia-secteur-social" TargetMode="External"/><Relationship Id="rId2" Type="http://schemas.openxmlformats.org/officeDocument/2006/relationships/hyperlink" Target="https://www.anact.fr/acia-secteur-social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j.vandemoere@anact.f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.cabaret@anact.fr" TargetMode="External"/><Relationship Id="rId2" Type="http://schemas.openxmlformats.org/officeDocument/2006/relationships/hyperlink" Target="https://www.anact.fr/appels-projets-du-fonds-pour-lamelioration-des-conditions-de-travail-fact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xmlns="" id="{063F973D-EF0E-C0F5-377B-9522F2C8F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24" y="2426494"/>
            <a:ext cx="8739937" cy="1655762"/>
          </a:xfrm>
        </p:spPr>
        <p:txBody>
          <a:bodyPr/>
          <a:lstStyle/>
          <a:p>
            <a:r>
              <a:rPr lang="fr-FR" dirty="0"/>
              <a:t>Accompagnements sur le champ des conditions de travail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xmlns="" id="{B7CD51DF-F3BA-7064-B72F-00D5E4353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9300" y="4785379"/>
            <a:ext cx="10016324" cy="1655762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Agence Régionale pour l’Amélioration des Conditions de Travail HDF</a:t>
            </a:r>
          </a:p>
          <a:p>
            <a:endParaRPr lang="fr-FR" dirty="0"/>
          </a:p>
          <a:p>
            <a:r>
              <a:rPr lang="fr-FR" sz="2400" dirty="0"/>
              <a:t>Perrine </a:t>
            </a:r>
            <a:r>
              <a:rPr lang="fr-FR" sz="2400" dirty="0" err="1"/>
              <a:t>Hanicotte</a:t>
            </a:r>
            <a:r>
              <a:rPr lang="fr-FR" sz="2400" dirty="0"/>
              <a:t> </a:t>
            </a:r>
            <a:r>
              <a:rPr lang="fr-FR" sz="2400" dirty="0" err="1"/>
              <a:t>Zitouni</a:t>
            </a:r>
            <a:r>
              <a:rPr lang="fr-FR" sz="2400" dirty="0"/>
              <a:t>, Chargée de mission</a:t>
            </a:r>
          </a:p>
          <a:p>
            <a:r>
              <a:rPr lang="fr-FR" sz="2400" dirty="0">
                <a:hlinkClick r:id="rId3"/>
              </a:rPr>
              <a:t>p.hanicotte@anact.fr</a:t>
            </a:r>
            <a:r>
              <a:rPr lang="fr-F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163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xmlns="" id="{81778C55-2D49-A2AD-7C25-CA4213884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Présentation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EF3A9683-F19F-C94D-A3BE-8F78B4B7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2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47FE951-A37D-CC42-55DB-E1C41840FDD6}"/>
              </a:ext>
            </a:extLst>
          </p:cNvPr>
          <p:cNvSpPr txBox="1"/>
          <p:nvPr/>
        </p:nvSpPr>
        <p:spPr>
          <a:xfrm>
            <a:off x="1771338" y="1999311"/>
            <a:ext cx="8649323" cy="3451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4" lvl="2" indent="0">
              <a:lnSpc>
                <a:spcPct val="110000"/>
              </a:lnSpc>
              <a:buNone/>
            </a:pP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Etablissement public administratif créé en 1973, sous tutelle du ministère du Travail, l’</a:t>
            </a:r>
            <a:r>
              <a:rPr lang="fr-FR" sz="20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Anact</a:t>
            </a: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(Agence nationale pour l’amélioration des conditions de travail) a vocation à améliorer les conditions de travail en agissant notamment sur </a:t>
            </a:r>
            <a:r>
              <a:rPr lang="fr-FR" sz="2000" b="1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l’organisation du travail et les relations professionnelles</a:t>
            </a: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Administrée par des représentants de l’Etat, et des partenaires sociaux, l’</a:t>
            </a:r>
            <a:r>
              <a:rPr lang="fr-FR" sz="20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Anact</a:t>
            </a: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s’appuie sur </a:t>
            </a:r>
            <a:r>
              <a:rPr lang="fr-FR" sz="2000" b="1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réseau de 16 agences régionales (les Aract) dotées d’une capacité d’initiative territoriale </a:t>
            </a:r>
            <a:r>
              <a:rPr lang="fr-FR" sz="20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déployer des projets au plus près des besoins locaux</a:t>
            </a:r>
            <a:r>
              <a:rPr lang="fr-FR" sz="2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442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EC5E7B1F-44EA-409F-CE4B-59F56874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Présentation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69C575D1-B241-B821-CFB5-D19938A5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3</a:t>
            </a:fld>
            <a:endParaRPr lang="fr-FR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xmlns="" id="{E31680B8-ABB4-2D22-3D14-27AB8B5B44B7}"/>
              </a:ext>
            </a:extLst>
          </p:cNvPr>
          <p:cNvSpPr txBox="1">
            <a:spLocks/>
          </p:cNvSpPr>
          <p:nvPr/>
        </p:nvSpPr>
        <p:spPr>
          <a:xfrm>
            <a:off x="720263" y="1181332"/>
            <a:ext cx="4166529" cy="5175017"/>
          </a:xfrm>
          <a:prstGeom prst="rect">
            <a:avLst/>
          </a:prstGeom>
        </p:spPr>
        <p:txBody>
          <a:bodyPr>
            <a:normAutofit/>
          </a:bodyPr>
          <a:lstStyle>
            <a:lvl1pPr marL="319088" indent="-3190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Police système"/>
              <a:buChar char="→"/>
              <a:tabLst/>
              <a:defRPr sz="2400" b="0" i="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90538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5000"/>
              <a:buFont typeface="Wingdings" pitchFamily="2" charset="2"/>
              <a:buChar char="§"/>
              <a:tabLst/>
              <a:defRPr sz="2000" b="0" i="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67151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65000"/>
              <a:buFont typeface="Courier New" panose="02070309020205020404" pitchFamily="49" charset="0"/>
              <a:buChar char="o"/>
              <a:tabLst/>
              <a:defRPr sz="1800" b="0" i="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85248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50000"/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1119188" marR="0" indent="-2238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65000"/>
              <a:buFont typeface="Monaco" pitchFamily="2" charset="77"/>
              <a:buChar char="⎼"/>
              <a:tabLst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4" lvl="2" indent="0">
              <a:lnSpc>
                <a:spcPct val="110000"/>
              </a:lnSpc>
              <a:buFont typeface="Courier New" panose="02070309020205020404" pitchFamily="49" charset="0"/>
              <a:buNone/>
            </a:pPr>
            <a:r>
              <a:rPr lang="fr-FR" sz="14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4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idées qui sous tendent nos actions</a:t>
            </a:r>
          </a:p>
          <a:p>
            <a:pPr marL="261934" lvl="2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rgbClr val="2A2A2A"/>
                </a:solidFill>
                <a:cs typeface="Arial" panose="020B0604020202020204" pitchFamily="34" charset="0"/>
              </a:rPr>
              <a:t>l’organisation du travail </a:t>
            </a:r>
            <a:r>
              <a:rPr lang="fr-FR" sz="1500" dirty="0">
                <a:solidFill>
                  <a:srgbClr val="2A2A2A"/>
                </a:solidFill>
                <a:cs typeface="Arial" panose="020B0604020202020204" pitchFamily="34" charset="0"/>
              </a:rPr>
              <a:t>est un déterminant essentiel de la qualité des conditions de travail ; </a:t>
            </a:r>
            <a:br>
              <a:rPr lang="fr-FR" sz="1500" dirty="0">
                <a:solidFill>
                  <a:srgbClr val="2A2A2A"/>
                </a:solidFill>
                <a:cs typeface="Arial" panose="020B0604020202020204" pitchFamily="34" charset="0"/>
              </a:rPr>
            </a:br>
            <a:endParaRPr lang="fr-FR" sz="1500" dirty="0">
              <a:solidFill>
                <a:srgbClr val="2A2A2A"/>
              </a:solidFill>
              <a:cs typeface="Arial" panose="020B0604020202020204" pitchFamily="34" charset="0"/>
            </a:endParaRPr>
          </a:p>
          <a:p>
            <a:pPr marL="261934" lvl="2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rgbClr val="2A2A2A"/>
                </a:solidFill>
                <a:cs typeface="Arial" panose="020B0604020202020204" pitchFamily="34" charset="0"/>
              </a:rPr>
              <a:t>la qualité du dialogue </a:t>
            </a:r>
            <a:r>
              <a:rPr lang="fr-FR" sz="1500" dirty="0">
                <a:solidFill>
                  <a:srgbClr val="2A2A2A"/>
                </a:solidFill>
                <a:cs typeface="Arial" panose="020B0604020202020204" pitchFamily="34" charset="0"/>
              </a:rPr>
              <a:t>sur les questions de travail est une des conditions de réussite du changement des organisations ;</a:t>
            </a:r>
            <a:br>
              <a:rPr lang="fr-FR" sz="1500" dirty="0">
                <a:solidFill>
                  <a:srgbClr val="2A2A2A"/>
                </a:solidFill>
                <a:cs typeface="Arial" panose="020B0604020202020204" pitchFamily="34" charset="0"/>
              </a:rPr>
            </a:br>
            <a:endParaRPr lang="fr-FR" sz="1500" dirty="0">
              <a:solidFill>
                <a:srgbClr val="2A2A2A"/>
              </a:solidFill>
              <a:cs typeface="Arial" panose="020B0604020202020204" pitchFamily="34" charset="0"/>
            </a:endParaRPr>
          </a:p>
          <a:p>
            <a:pPr marL="261934" lvl="2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rgbClr val="2A2A2A"/>
                </a:solidFill>
                <a:cs typeface="Arial" panose="020B0604020202020204" pitchFamily="34" charset="0"/>
              </a:rPr>
              <a:t>la possibilité de faire un travail de qualité </a:t>
            </a:r>
            <a:r>
              <a:rPr lang="fr-FR" sz="1500" dirty="0">
                <a:solidFill>
                  <a:srgbClr val="2A2A2A"/>
                </a:solidFill>
                <a:cs typeface="Arial" panose="020B0604020202020204" pitchFamily="34" charset="0"/>
              </a:rPr>
              <a:t>contribue au développement des personnes et à la performance globale des organisations.</a:t>
            </a:r>
          </a:p>
          <a:p>
            <a:endParaRPr lang="fr-FR" dirty="0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xmlns="" id="{EBFA3973-7604-0AFD-6596-221F6465DBF9}"/>
              </a:ext>
            </a:extLst>
          </p:cNvPr>
          <p:cNvSpPr txBox="1">
            <a:spLocks/>
          </p:cNvSpPr>
          <p:nvPr/>
        </p:nvSpPr>
        <p:spPr>
          <a:xfrm>
            <a:off x="6408733" y="1364106"/>
            <a:ext cx="5063004" cy="4871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tabLst/>
              <a:defRPr sz="2600" b="1" i="0" kern="1200" baseline="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85000"/>
              <a:buFontTx/>
              <a:buBlip>
                <a:blip r:embed="rId3"/>
              </a:buBlip>
              <a:tabLst/>
              <a:defRPr sz="2000" b="0" i="0" kern="1200" baseline="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85000"/>
              <a:buFontTx/>
              <a:buBlip>
                <a:blip r:embed="rId4"/>
              </a:buBlip>
              <a:tabLst/>
              <a:defRPr sz="1800" b="0" i="0" kern="1200" baseline="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65000"/>
              <a:buFontTx/>
              <a:buBlip>
                <a:blip r:embed="rId5"/>
              </a:buBlip>
              <a:tabLst/>
              <a:defRPr sz="1600" b="0" i="0" kern="1200" baseline="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05013" marR="0" indent="-176213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0F0"/>
              </a:buClr>
              <a:buSzPct val="50000"/>
              <a:buFont typeface="Monaco" pitchFamily="2" charset="77"/>
              <a:buChar char="⎼"/>
              <a:tabLst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modes d’action</a:t>
            </a:r>
          </a:p>
          <a:p>
            <a:pPr>
              <a:lnSpc>
                <a:spcPct val="150000"/>
              </a:lnSpc>
            </a:pPr>
            <a:r>
              <a:rPr lang="fr-FR" sz="1500" b="0" dirty="0">
                <a:solidFill>
                  <a:srgbClr val="2A2A2A"/>
                </a:solidFill>
                <a:cs typeface="Arial" panose="020B0604020202020204" pitchFamily="34" charset="0"/>
              </a:rPr>
              <a:t>En accompagnant des expérimentations de terrain avec les </a:t>
            </a:r>
            <a:r>
              <a:rPr lang="fr-FR" sz="1500" b="0" dirty="0" err="1">
                <a:solidFill>
                  <a:srgbClr val="2A2A2A"/>
                </a:solidFill>
                <a:cs typeface="Arial" panose="020B0604020202020204" pitchFamily="34" charset="0"/>
              </a:rPr>
              <a:t>représentant.e.s</a:t>
            </a:r>
            <a:r>
              <a:rPr lang="fr-FR" sz="1500" b="0" dirty="0">
                <a:solidFill>
                  <a:srgbClr val="2A2A2A"/>
                </a:solidFill>
                <a:cs typeface="Arial" panose="020B0604020202020204" pitchFamily="34" charset="0"/>
              </a:rPr>
              <a:t> des salarié.e.s et des directions, l’</a:t>
            </a:r>
            <a:r>
              <a:rPr lang="fr-FR" sz="1500" b="0" dirty="0" err="1">
                <a:solidFill>
                  <a:srgbClr val="2A2A2A"/>
                </a:solidFill>
                <a:cs typeface="Arial" panose="020B0604020202020204" pitchFamily="34" charset="0"/>
              </a:rPr>
              <a:t>Anact</a:t>
            </a:r>
            <a:r>
              <a:rPr lang="fr-FR" sz="1500" b="0" dirty="0">
                <a:solidFill>
                  <a:srgbClr val="2A2A2A"/>
                </a:solidFill>
                <a:cs typeface="Arial" panose="020B0604020202020204" pitchFamily="34" charset="0"/>
              </a:rPr>
              <a:t> produit des connaissances, méthodes et outils pour 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500" b="0" dirty="0">
                <a:solidFill>
                  <a:srgbClr val="2A2A2A"/>
                </a:solidFill>
                <a:cs typeface="Arial" panose="020B0604020202020204" pitchFamily="34" charset="0"/>
              </a:rPr>
              <a:t>aider les organisations – en particulier les TPE-PME – à concilier qualité de vie et des conditions de travail et performance des organisations.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500" b="0" dirty="0">
                <a:solidFill>
                  <a:srgbClr val="2A2A2A"/>
                </a:solidFill>
                <a:cs typeface="Arial" panose="020B0604020202020204" pitchFamily="34" charset="0"/>
              </a:rPr>
              <a:t>anticiper les évolutions du travail </a:t>
            </a:r>
          </a:p>
          <a:p>
            <a:pPr marL="285750" indent="-285750">
              <a:buFont typeface="Wingdings" pitchFamily="2" charset="2"/>
              <a:buChar char="q"/>
            </a:pPr>
            <a:endParaRPr lang="fr-FR" sz="1300" b="0" dirty="0">
              <a:solidFill>
                <a:srgbClr val="2A2A2A"/>
              </a:solidFill>
              <a:latin typeface="Helvetica" pitchFamily="2" charset="0"/>
              <a:cs typeface="Arial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1557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EC5E7B1F-44EA-409F-CE4B-59F56874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Présentation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69C575D1-B241-B821-CFB5-D19938A5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E5FF-97BF-9142-9D65-DE6941D22E47}" type="slidenum">
              <a:rPr lang="fr-FR" smtClean="0"/>
              <a:t>4</a:t>
            </a:fld>
            <a:endParaRPr lang="fr-FR"/>
          </a:p>
        </p:txBody>
      </p:sp>
      <p:pic>
        <p:nvPicPr>
          <p:cNvPr id="6" name="Espace réservé du contenu 7">
            <a:extLst>
              <a:ext uri="{FF2B5EF4-FFF2-40B4-BE49-F238E27FC236}">
                <a16:creationId xmlns:a16="http://schemas.microsoft.com/office/drawing/2014/main" xmlns="" id="{E758900F-4EAC-8805-A44A-42A03FD40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5" t="16732" b="7138"/>
          <a:stretch/>
        </p:blipFill>
        <p:spPr>
          <a:xfrm>
            <a:off x="49349" y="1436689"/>
            <a:ext cx="11999295" cy="5284788"/>
          </a:xfrm>
          <a:prstGeom prst="rect">
            <a:avLst/>
          </a:prstGeom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99843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A186EC36-88A9-B28A-5838-82ECBDE5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B38C-18ED-CF4A-B7D4-401105EBEA8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D1C3433-176B-8E2F-83C3-1496C24C55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/>
              <a:t>Prévention des risques psychosociaux :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dirty="0"/>
              <a:t>Aract : 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fr-FR" dirty="0"/>
              <a:t>Accompagnement (en fonction des demandes et besoins et de notre programme d’activité =&gt; rôle d’expérimentation / transfert)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fr-FR" dirty="0"/>
              <a:t>Formations / Formations actions : catalogue (comprendre la charge de travail et identifier les leviers d’actions »; DURPS,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dirty="0"/>
              <a:t>Orientation : 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fr-FR" dirty="0"/>
              <a:t>Accompagnement par </a:t>
            </a:r>
            <a:r>
              <a:rPr lang="fr-FR" dirty="0" err="1"/>
              <a:t>un·e·s</a:t>
            </a:r>
            <a:r>
              <a:rPr lang="fr-FR" dirty="0"/>
              <a:t> </a:t>
            </a:r>
            <a:r>
              <a:rPr lang="fr-FR" dirty="0" err="1"/>
              <a:t>consultant·e·s</a:t>
            </a:r>
            <a:r>
              <a:rPr lang="fr-FR" dirty="0"/>
              <a:t> </a:t>
            </a:r>
            <a:r>
              <a:rPr lang="fr-FR" dirty="0" err="1"/>
              <a:t>référencé·e·s</a:t>
            </a:r>
            <a:r>
              <a:rPr lang="fr-FR" dirty="0"/>
              <a:t> : réseau de consultants animé par la </a:t>
            </a:r>
            <a:r>
              <a:rPr lang="fr-FR" dirty="0" err="1"/>
              <a:t>Dreets</a:t>
            </a:r>
            <a:r>
              <a:rPr lang="fr-FR" dirty="0"/>
              <a:t>, la MSA, la Carsat et l’Aract </a:t>
            </a:r>
          </a:p>
          <a:p>
            <a:pPr lvl="2" indent="0">
              <a:buNone/>
            </a:pPr>
            <a:r>
              <a:rPr lang="fr-FR" dirty="0">
                <a:hlinkClick r:id="rId2"/>
              </a:rPr>
              <a:t>https://carsat-hdf.fr/entreprises/cmpetences-externes-iprp-rps/reseau-des-consultants-rps#entreprises-je-veux-faire-appel-a-un-consultant-rps</a:t>
            </a:r>
            <a:r>
              <a:rPr lang="fr-FR" dirty="0"/>
              <a:t> 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fr-FR" dirty="0"/>
              <a:t>Des subventions ou aides de la Carsat (subvention RPS pour les moins de 50 salariés, programme à venir RPS)</a:t>
            </a:r>
          </a:p>
          <a:p>
            <a:pPr lvl="2" indent="0">
              <a:buNone/>
            </a:pPr>
            <a:r>
              <a:rPr lang="fr-FR" dirty="0"/>
              <a:t>Toutes les subventions Carsat : </a:t>
            </a:r>
            <a:r>
              <a:rPr lang="fr-FR" dirty="0">
                <a:hlinkClick r:id="rId3"/>
              </a:rPr>
              <a:t>https://www.ameli.fr/entreprise/sante-travail/aides-financieres</a:t>
            </a:r>
            <a:r>
              <a:rPr lang="fr-FR" dirty="0"/>
              <a:t> </a:t>
            </a:r>
          </a:p>
          <a:p>
            <a:pPr lvl="2" indent="0">
              <a:buNone/>
            </a:pPr>
            <a:r>
              <a:rPr lang="fr-FR" dirty="0"/>
              <a:t>Subvention RPS : </a:t>
            </a:r>
            <a:r>
              <a:rPr lang="fr-FR" dirty="0">
                <a:hlinkClick r:id="rId4"/>
              </a:rPr>
              <a:t>https://www.ameli.fr/entreprise/sante-travail/aides-financieres/subventions-nationales/rps-accompagnement</a:t>
            </a:r>
            <a:r>
              <a:rPr lang="fr-FR" dirty="0"/>
              <a:t> </a:t>
            </a:r>
          </a:p>
          <a:p>
            <a:pPr lvl="2" indent="0">
              <a:buNone/>
            </a:pPr>
            <a:r>
              <a:rPr lang="fr-FR" dirty="0"/>
              <a:t>Pour le programme RPS à venir (dès cette année), les structures peuvent contacter leur contrôleur / ingénieur conseil Carsat ou </a:t>
            </a:r>
            <a:r>
              <a:rPr lang="fr-FR" dirty="0">
                <a:hlinkClick r:id="rId5"/>
              </a:rPr>
              <a:t>magali.roger@carsat-nordpicardie.fr</a:t>
            </a:r>
            <a:r>
              <a:rPr lang="fr-FR" dirty="0"/>
              <a:t>    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fr-FR" dirty="0"/>
              <a:t>SPST   : les Services de Prévention et de Santé au travail</a:t>
            </a:r>
          </a:p>
          <a:p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/>
              <a:t>Qualité de Vie et des Conditions de Travail : </a:t>
            </a:r>
            <a:r>
              <a:rPr lang="fr-FR" sz="2200" b="0" dirty="0"/>
              <a:t>Accompagnements individuels / collectif, formation, formation action. Formation catalogue : piloter une démarche QVCT</a:t>
            </a:r>
            <a:endParaRPr lang="fr-FR" b="0" dirty="0"/>
          </a:p>
          <a:p>
            <a:pPr marL="1143000" lvl="1" indent="-4572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xmlns="" id="{22C63ED9-23C5-AE34-541F-6ED2772EA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67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A186EC36-88A9-B28A-5838-82ECBDE5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B38C-18ED-CF4A-B7D4-401105EBEA8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D1C3433-176B-8E2F-83C3-1496C24C55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85000" lnSpcReduction="20000"/>
          </a:bodyPr>
          <a:lstStyle/>
          <a:p>
            <a:pPr lvl="1" indent="0">
              <a:buNone/>
            </a:pPr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/>
              <a:t>Autour des relations sociales et professionnelles : </a:t>
            </a:r>
          </a:p>
          <a:p>
            <a:r>
              <a:rPr lang="fr-FR" dirty="0">
                <a:hlinkClick r:id="rId2"/>
              </a:rPr>
              <a:t>https://www.anact.fr/areso</a:t>
            </a:r>
            <a:r>
              <a:rPr lang="fr-FR" dirty="0"/>
              <a:t>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b="0" dirty="0"/>
              <a:t>dispositif ARESO - Appui aux </a:t>
            </a:r>
            <a:r>
              <a:rPr lang="fr-FR" b="0" dirty="0" err="1"/>
              <a:t>RElations</a:t>
            </a:r>
            <a:r>
              <a:rPr lang="fr-FR" b="0" dirty="0"/>
              <a:t> Sociales (facilitation) via des accompagnements ou des formations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dirty="0"/>
              <a:t>Formation : améliorer le dialogue social au sein des entreprises</a:t>
            </a:r>
          </a:p>
          <a:p>
            <a:pPr lvl="1" indent="0">
              <a:buNone/>
            </a:pPr>
            <a:endParaRPr lang="fr-FR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/>
              <a:t>Prévention de l’usure professionnelle et approche sexuée des conditions de travail </a:t>
            </a:r>
            <a:r>
              <a:rPr lang="fr-FR" b="0" dirty="0"/>
              <a:t>: en lien avec le PRST 4, un travail d’abord à destination des préventeurs (SPST, Carsat, Aract, …). Mais l’idée est aussi sur ces sujets de sensibiliser les entreprises (et au-delà de les accompagner), car pas de demandes spontanées donc faire prendre conscience des enjeux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0" dirty="0"/>
              <a:t>Au-delà des thématiques : des </a:t>
            </a:r>
            <a:r>
              <a:rPr lang="fr-FR" dirty="0"/>
              <a:t>demandes spontanées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b="0" dirty="0"/>
          </a:p>
          <a:p>
            <a:pPr marL="1600200" lvl="2" indent="-4572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xmlns="" id="{FD4CAD87-27CF-EFF3-6AF8-3047854C0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903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A186EC36-88A9-B28A-5838-82ECBDE5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B38C-18ED-CF4A-B7D4-401105EBEA8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D1C3433-176B-8E2F-83C3-1496C24C55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77500" lnSpcReduction="20000"/>
          </a:bodyPr>
          <a:lstStyle/>
          <a:p>
            <a:pPr lvl="1" indent="0">
              <a:buNone/>
            </a:pPr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/>
              <a:t>Des actions sectorielles susceptibles d’intéresser les associations : </a:t>
            </a:r>
            <a:r>
              <a:rPr lang="fr-FR" b="0" dirty="0"/>
              <a:t>en cours </a:t>
            </a:r>
            <a:r>
              <a:rPr lang="fr-FR" dirty="0"/>
              <a:t>Protection de l’enfance </a:t>
            </a:r>
            <a:r>
              <a:rPr lang="fr-FR" b="0" dirty="0"/>
              <a:t>(DGCS – </a:t>
            </a:r>
            <a:r>
              <a:rPr lang="fr-FR" b="0" dirty="0" err="1"/>
              <a:t>Anact</a:t>
            </a:r>
            <a:r>
              <a:rPr lang="fr-FR" b="0" dirty="0"/>
              <a:t>), des actions gratuites pour les établissements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dirty="0"/>
              <a:t>Actions collectives innovantes et apprenantes (ACIA) QVCT – à l’échelle des départements (hors Nord pour l’instant)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dirty="0"/>
              <a:t>Accompagnements individuels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fr-FR" dirty="0" err="1"/>
              <a:t>Areso</a:t>
            </a:r>
            <a:r>
              <a:rPr lang="fr-FR" dirty="0"/>
              <a:t> </a:t>
            </a:r>
          </a:p>
          <a:p>
            <a:endParaRPr lang="fr-FR" b="0" dirty="0"/>
          </a:p>
          <a:p>
            <a:r>
              <a:rPr lang="fr-FR" b="0" dirty="0"/>
              <a:t>Les info : </a:t>
            </a:r>
          </a:p>
          <a:p>
            <a:r>
              <a:rPr lang="fr-FR" b="0" dirty="0">
                <a:hlinkClick r:id="rId2"/>
              </a:rPr>
              <a:t>https://www.anact.fr/acia-secteur-social</a:t>
            </a:r>
            <a:r>
              <a:rPr lang="fr-FR" b="0" dirty="0"/>
              <a:t> </a:t>
            </a:r>
          </a:p>
          <a:p>
            <a:r>
              <a:rPr lang="fr-FR" b="0" dirty="0"/>
              <a:t>Pour candidater : </a:t>
            </a:r>
          </a:p>
          <a:p>
            <a:r>
              <a:rPr lang="fr-FR" b="0" dirty="0">
                <a:hlinkClick r:id="rId3"/>
              </a:rPr>
              <a:t>https://www.demarches-simplifiees.fr/commencer/acia-secteur-social</a:t>
            </a:r>
            <a:r>
              <a:rPr lang="fr-FR" b="0" dirty="0"/>
              <a:t> </a:t>
            </a:r>
          </a:p>
          <a:p>
            <a:endParaRPr lang="fr-FR" b="0" dirty="0"/>
          </a:p>
          <a:p>
            <a:r>
              <a:rPr lang="fr-FR" b="0" dirty="0"/>
              <a:t>Le contact pour les HDF : Joël VANDEMOERE </a:t>
            </a:r>
            <a:r>
              <a:rPr lang="fr-FR" b="0" dirty="0">
                <a:hlinkClick r:id="rId4"/>
              </a:rPr>
              <a:t>j.vandemoere@anact.fr</a:t>
            </a:r>
            <a:r>
              <a:rPr lang="fr-FR" b="0" dirty="0"/>
              <a:t> 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xmlns="" id="{FD4CAD87-27CF-EFF3-6AF8-3047854C0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91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A186EC36-88A9-B28A-5838-82ECBDE5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5B38C-18ED-CF4A-B7D4-401105EBEA8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D1C3433-176B-8E2F-83C3-1496C24C55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/>
          </a:bodyPr>
          <a:lstStyle/>
          <a:p>
            <a:pPr lvl="2" indent="0">
              <a:buNone/>
            </a:pPr>
            <a:r>
              <a:rPr lang="fr-FR" sz="2400" b="1" dirty="0"/>
              <a:t>FACT pour 2024 : </a:t>
            </a:r>
            <a:r>
              <a:rPr lang="fr-FR" sz="2400" b="1" dirty="0">
                <a:hlinkClick r:id="rId2"/>
              </a:rPr>
              <a:t>https://www.anact.fr/appels-projets-du-fonds-pour-lamelioration-des-conditions-de-travail-fact</a:t>
            </a:r>
            <a:r>
              <a:rPr lang="fr-FR" sz="2400" b="1" dirty="0"/>
              <a:t> </a:t>
            </a:r>
          </a:p>
          <a:p>
            <a:pPr marL="1485900" lvl="2" indent="-342900">
              <a:buFontTx/>
              <a:buChar char="-"/>
            </a:pPr>
            <a:r>
              <a:rPr lang="fr-FR" sz="2400" b="1" i="0" dirty="0">
                <a:solidFill>
                  <a:srgbClr val="302B6B"/>
                </a:solidFill>
                <a:effectLst/>
                <a:latin typeface="ubuntu-bold"/>
              </a:rPr>
              <a:t>Travail en agriculture : transitions, évolution démographique et nouveaux profils</a:t>
            </a:r>
          </a:p>
          <a:p>
            <a:pPr marL="1485900" lvl="2" indent="-342900">
              <a:buFontTx/>
              <a:buChar char="-"/>
            </a:pPr>
            <a:r>
              <a:rPr lang="fr-FR" sz="2400" b="1" i="0" dirty="0">
                <a:solidFill>
                  <a:srgbClr val="302B6B"/>
                </a:solidFill>
                <a:effectLst/>
                <a:latin typeface="ubuntu-bold"/>
              </a:rPr>
              <a:t>Aide à domicile : Améliorer les conditions de travail par l’insertion et la prévention de la désinsertion professionnelle </a:t>
            </a:r>
          </a:p>
          <a:p>
            <a:pPr marL="1485900" lvl="2" indent="-342900">
              <a:buFontTx/>
              <a:buChar char="-"/>
            </a:pPr>
            <a:r>
              <a:rPr lang="fr-FR" sz="2400" b="1" dirty="0"/>
              <a:t>Numérique, robotique, intelligence artificielle dans le travail : pour des impacts positifs et durables sur les conditions de travail et l’attractivité des TPE-PME (Hauts-de-France)</a:t>
            </a:r>
          </a:p>
          <a:p>
            <a:pPr marL="1485900" lvl="2" indent="-342900">
              <a:buFontTx/>
              <a:buChar char="-"/>
            </a:pPr>
            <a:endParaRPr lang="fr-FR" sz="2400" b="1" dirty="0"/>
          </a:p>
          <a:p>
            <a:pPr lvl="2" indent="0">
              <a:buNone/>
            </a:pPr>
            <a:r>
              <a:rPr lang="fr-FR" sz="2400" b="1" dirty="0"/>
              <a:t>Le contact dans les HDF pour en savoir plus : Sophie Cabaret </a:t>
            </a:r>
            <a:r>
              <a:rPr lang="fr-FR" sz="2400" b="1" dirty="0">
                <a:hlinkClick r:id="rId3"/>
              </a:rPr>
              <a:t>s.cabaret@anact.fr</a:t>
            </a:r>
            <a:r>
              <a:rPr lang="fr-FR" sz="2400" b="1" dirty="0"/>
              <a:t> 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xmlns="" id="{FD4CAD87-27CF-EFF3-6AF8-3047854C0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FACT</a:t>
            </a:r>
          </a:p>
        </p:txBody>
      </p:sp>
    </p:spTree>
    <p:extLst>
      <p:ext uri="{BB962C8B-B14F-4D97-AF65-F5344CB8AC3E}">
        <p14:creationId xmlns:p14="http://schemas.microsoft.com/office/powerpoint/2010/main" val="17728650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NACT 1">
      <a:dk1>
        <a:srgbClr val="322E51"/>
      </a:dk1>
      <a:lt1>
        <a:srgbClr val="FFFFFF"/>
      </a:lt1>
      <a:dk2>
        <a:srgbClr val="006D91"/>
      </a:dk2>
      <a:lt2>
        <a:srgbClr val="0DAE8E"/>
      </a:lt2>
      <a:accent1>
        <a:srgbClr val="E84E0F"/>
      </a:accent1>
      <a:accent2>
        <a:srgbClr val="48A5DD"/>
      </a:accent2>
      <a:accent3>
        <a:srgbClr val="D3D32C"/>
      </a:accent3>
      <a:accent4>
        <a:srgbClr val="A877B2"/>
      </a:accent4>
      <a:accent5>
        <a:srgbClr val="FFDF43"/>
      </a:accent5>
      <a:accent6>
        <a:srgbClr val="86B1BC"/>
      </a:accent6>
      <a:hlink>
        <a:srgbClr val="0DAE8E"/>
      </a:hlink>
      <a:folHlink>
        <a:srgbClr val="006D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PT_Anact" id="{FD411C93-8BFA-DE46-8F04-BA836832C960}" vid="{B68224F9-74F0-A041-A49E-2AEBBA23D77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F020F54BFA2144BF77508D7C757D1D" ma:contentTypeVersion="1" ma:contentTypeDescription="Crée un document." ma:contentTypeScope="" ma:versionID="43046786cb5ddd4b27687d7829546d56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8a85c721fb393e988d1bdd7d5dfec7f0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400E5195-D850-4310-8E68-CDB36FB424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E7904B-FA02-4AB5-BB49-AEE5AD4BA8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66B15A-BB41-4C15-96D1-23723C3F4A74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sharepoint/v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3941</TotalTime>
  <Words>708</Words>
  <Application>Microsoft Office PowerPoint</Application>
  <PresentationFormat>Grand écran</PresentationFormat>
  <Paragraphs>87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22" baseType="lpstr">
      <vt:lpstr>Arial</vt:lpstr>
      <vt:lpstr>Calibri</vt:lpstr>
      <vt:lpstr>Courier New</vt:lpstr>
      <vt:lpstr>Fieldwork 04 Geo Regular</vt:lpstr>
      <vt:lpstr>Fieldwork 05 Geo Demibold</vt:lpstr>
      <vt:lpstr>Fieldwork 06 Geo Bold</vt:lpstr>
      <vt:lpstr>Fieldwork 07 Geo Black</vt:lpstr>
      <vt:lpstr>Helvetica</vt:lpstr>
      <vt:lpstr>Marianne</vt:lpstr>
      <vt:lpstr>Monaco</vt:lpstr>
      <vt:lpstr>Police système</vt:lpstr>
      <vt:lpstr>ubuntu-bold</vt:lpstr>
      <vt:lpstr>Wingdings</vt:lpstr>
      <vt:lpstr>Thème Office</vt:lpstr>
      <vt:lpstr>Accompagnements sur le champ des conditions de travail</vt:lpstr>
      <vt:lpstr>Présentation</vt:lpstr>
      <vt:lpstr>Présentation</vt:lpstr>
      <vt:lpstr>Présentation</vt:lpstr>
      <vt:lpstr>Présentation PowerPoint</vt:lpstr>
      <vt:lpstr>Présentation PowerPoint</vt:lpstr>
      <vt:lpstr>Présentation PowerPoint</vt:lpstr>
      <vt:lpstr>Le FACT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Romain</dc:creator>
  <cp:keywords/>
  <dc:description/>
  <cp:lastModifiedBy>Claire Collet</cp:lastModifiedBy>
  <cp:revision>51</cp:revision>
  <cp:lastPrinted>2024-03-14T09:00:28Z</cp:lastPrinted>
  <dcterms:created xsi:type="dcterms:W3CDTF">2022-11-30T10:15:49Z</dcterms:created>
  <dcterms:modified xsi:type="dcterms:W3CDTF">2024-04-18T14:32:48Z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0x01010062F020F54BFA2144BF77508D7C757D1D</vt:lpwstr>
  </property>
</Properties>
</file>