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57" r:id="rId3"/>
    <p:sldId id="258" r:id="rId4"/>
    <p:sldId id="316" r:id="rId5"/>
    <p:sldId id="325" r:id="rId6"/>
    <p:sldId id="326" r:id="rId7"/>
    <p:sldId id="328" r:id="rId8"/>
    <p:sldId id="315" r:id="rId9"/>
    <p:sldId id="324" r:id="rId10"/>
    <p:sldId id="327" r:id="rId11"/>
    <p:sldId id="304" r:id="rId12"/>
    <p:sldId id="265"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44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06" autoAdjust="0"/>
    <p:restoredTop sz="94103" autoAdjust="0"/>
  </p:normalViewPr>
  <p:slideViewPr>
    <p:cSldViewPr snapToGrid="0">
      <p:cViewPr varScale="1">
        <p:scale>
          <a:sx n="83" d="100"/>
          <a:sy n="83" d="100"/>
        </p:scale>
        <p:origin x="196" y="6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65FB79-23EB-44F2-9875-2E0DB16CB6A6}" type="datetimeFigureOut">
              <a:rPr lang="fr-FR" smtClean="0"/>
              <a:t>26/02/2024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DDE739-5C6B-4A99-B61A-6F731D1CCF72}" type="slidenum">
              <a:rPr lang="fr-FR" smtClean="0"/>
              <a:t>‹N°›</a:t>
            </a:fld>
            <a:endParaRPr lang="fr-FR"/>
          </a:p>
        </p:txBody>
      </p:sp>
    </p:spTree>
    <p:extLst>
      <p:ext uri="{BB962C8B-B14F-4D97-AF65-F5344CB8AC3E}">
        <p14:creationId xmlns:p14="http://schemas.microsoft.com/office/powerpoint/2010/main" val="2787971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a:t>
            </a:fld>
            <a:endParaRPr lang="fr-FR"/>
          </a:p>
        </p:txBody>
      </p:sp>
    </p:spTree>
    <p:extLst>
      <p:ext uri="{BB962C8B-B14F-4D97-AF65-F5344CB8AC3E}">
        <p14:creationId xmlns:p14="http://schemas.microsoft.com/office/powerpoint/2010/main" val="3474020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2</a:t>
            </a:fld>
            <a:endParaRPr lang="fr-FR"/>
          </a:p>
        </p:txBody>
      </p:sp>
    </p:spTree>
    <p:extLst>
      <p:ext uri="{BB962C8B-B14F-4D97-AF65-F5344CB8AC3E}">
        <p14:creationId xmlns:p14="http://schemas.microsoft.com/office/powerpoint/2010/main" val="704736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8</a:t>
            </a:fld>
            <a:endParaRPr lang="fr-FR"/>
          </a:p>
        </p:txBody>
      </p:sp>
    </p:spTree>
    <p:extLst>
      <p:ext uri="{BB962C8B-B14F-4D97-AF65-F5344CB8AC3E}">
        <p14:creationId xmlns:p14="http://schemas.microsoft.com/office/powerpoint/2010/main" val="23349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6DDE739-5C6B-4A99-B61A-6F731D1CCF72}" type="slidenum">
              <a:rPr lang="fr-FR" smtClean="0"/>
              <a:t>11</a:t>
            </a:fld>
            <a:endParaRPr lang="fr-FR"/>
          </a:p>
        </p:txBody>
      </p:sp>
    </p:spTree>
    <p:extLst>
      <p:ext uri="{BB962C8B-B14F-4D97-AF65-F5344CB8AC3E}">
        <p14:creationId xmlns:p14="http://schemas.microsoft.com/office/powerpoint/2010/main" val="236165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594AF277-C644-49BD-AD41-1E5B9BFCA950}" type="datetime1">
              <a:rPr lang="fr-FR" smtClean="0"/>
              <a:t>26/02/2024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‹N°›</a:t>
            </a:fld>
            <a:endParaRPr lang="fr-F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8">
            <a:extLst>
              <a:ext uri="{FF2B5EF4-FFF2-40B4-BE49-F238E27FC236}">
                <a16:creationId xmlns="" xmlns:a16="http://schemas.microsoft.com/office/drawing/2014/main" id="{363308DF-69D1-8941-A762-EB1EFB50B048}"/>
              </a:ext>
            </a:extLst>
          </p:cNvPr>
          <p:cNvSpPr>
            <a:spLocks noGrp="1"/>
          </p:cNvSpPr>
          <p:nvPr>
            <p:ph type="title"/>
          </p:nvPr>
        </p:nvSpPr>
        <p:spPr>
          <a:xfrm>
            <a:off x="1001486" y="2393064"/>
            <a:ext cx="10091057" cy="1160440"/>
          </a:xfrm>
          <a:prstGeom prst="rect">
            <a:avLst/>
          </a:prstGeom>
        </p:spPr>
        <p:txBody>
          <a:bodyPr anchor="ctr"/>
          <a:lstStyle>
            <a:lvl1pPr>
              <a:defRPr sz="4500" b="1">
                <a:solidFill>
                  <a:schemeClr val="bg1"/>
                </a:solidFill>
                <a:latin typeface="Arial" panose="020B0604020202020204" pitchFamily="34" charset="0"/>
                <a:cs typeface="Arial" panose="020B0604020202020204" pitchFamily="34" charset="0"/>
              </a:defRPr>
            </a:lvl1pPr>
          </a:lstStyle>
          <a:p>
            <a:r>
              <a:rPr lang="fr-FR" dirty="0" smtClean="0"/>
              <a:t>Modifiez le style du titre</a:t>
            </a:r>
            <a:endParaRPr lang="fr-FR" dirty="0"/>
          </a:p>
        </p:txBody>
      </p:sp>
      <p:sp>
        <p:nvSpPr>
          <p:cNvPr id="9" name="Espace réservé du texte 10">
            <a:extLst>
              <a:ext uri="{FF2B5EF4-FFF2-40B4-BE49-F238E27FC236}">
                <a16:creationId xmlns="" xmlns:a16="http://schemas.microsoft.com/office/drawing/2014/main" id="{F7295C51-377E-A84C-8DCA-F99A390BCEC7}"/>
              </a:ext>
            </a:extLst>
          </p:cNvPr>
          <p:cNvSpPr txBox="1">
            <a:spLocks/>
          </p:cNvSpPr>
          <p:nvPr userDrawn="1"/>
        </p:nvSpPr>
        <p:spPr>
          <a:xfrm>
            <a:off x="1001486" y="4032168"/>
            <a:ext cx="5007882" cy="1992312"/>
          </a:xfrm>
          <a:prstGeom prst="rect">
            <a:avLst/>
          </a:prstGeom>
        </p:spPr>
        <p:txBody>
          <a:bodyPr vert="horz" lIns="91440" tIns="45720" rIns="91440" bIns="45720" rtlCol="0" anchor="ctr"/>
          <a:lstStyle>
            <a:defPPr>
              <a:defRPr lang="fr-FR"/>
            </a:defPPr>
            <a:lvl1pPr marL="0" indent="0" algn="l" defTabSz="914400" rtl="0" eaLnBrk="1" latinLnBrk="0" hangingPunct="1">
              <a:buNone/>
              <a:defRPr sz="2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Sous - titre </a:t>
            </a:r>
          </a:p>
        </p:txBody>
      </p:sp>
      <p:sp>
        <p:nvSpPr>
          <p:cNvPr id="10" name="Rectangle 9"/>
          <p:cNvSpPr/>
          <p:nvPr userDrawn="1"/>
        </p:nvSpPr>
        <p:spPr>
          <a:xfrm>
            <a:off x="1019103" y="3670486"/>
            <a:ext cx="1659703" cy="167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10">
            <a:extLst>
              <a:ext uri="{FF2B5EF4-FFF2-40B4-BE49-F238E27FC236}">
                <a16:creationId xmlns="" xmlns:a16="http://schemas.microsoft.com/office/drawing/2014/main" id="{F7295C51-377E-A84C-8DCA-F99A390BCEC7}"/>
              </a:ext>
            </a:extLst>
          </p:cNvPr>
          <p:cNvSpPr txBox="1">
            <a:spLocks/>
          </p:cNvSpPr>
          <p:nvPr userDrawn="1"/>
        </p:nvSpPr>
        <p:spPr>
          <a:xfrm>
            <a:off x="1001486" y="681590"/>
            <a:ext cx="5007882" cy="525537"/>
          </a:xfrm>
          <a:prstGeom prst="rect">
            <a:avLst/>
          </a:prstGeom>
        </p:spPr>
        <p:txBody>
          <a:bodyPr vert="horz" lIns="91440" tIns="45720" rIns="91440" bIns="45720" rtlCol="0" anchor="ctr"/>
          <a:lstStyle>
            <a:defPPr>
              <a:defRPr lang="fr-FR"/>
            </a:defPPr>
            <a:lvl1pPr marL="0" indent="0" algn="ctr" defTabSz="914400" rtl="0" eaLnBrk="1" latinLnBrk="0" hangingPunct="1">
              <a:buNone/>
              <a:defRPr sz="20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dirty="0" smtClean="0"/>
              <a:t>Date</a:t>
            </a:r>
          </a:p>
        </p:txBody>
      </p:sp>
    </p:spTree>
    <p:extLst>
      <p:ext uri="{BB962C8B-B14F-4D97-AF65-F5344CB8AC3E}">
        <p14:creationId xmlns:p14="http://schemas.microsoft.com/office/powerpoint/2010/main" val="2538749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AD05F2E9-3A83-4F3D-99D8-00AD156A2331}" type="datetime1">
              <a:rPr lang="fr-FR" smtClean="0"/>
              <a:t>26/02/2024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‹N°›</a:t>
            </a:fld>
            <a:endParaRPr lang="fr-FR"/>
          </a:p>
        </p:txBody>
      </p:sp>
    </p:spTree>
    <p:extLst>
      <p:ext uri="{BB962C8B-B14F-4D97-AF65-F5344CB8AC3E}">
        <p14:creationId xmlns:p14="http://schemas.microsoft.com/office/powerpoint/2010/main" val="29254937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lvl1pPr>
              <a:defRPr>
                <a:solidFill>
                  <a:schemeClr val="tx1"/>
                </a:solidFill>
              </a:defRPr>
            </a:lvl1pPr>
          </a:lstStyle>
          <a:p>
            <a:fld id="{2219A71E-32B9-41EA-BA42-4D104D49C72B}"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‹N°›</a:t>
            </a:fld>
            <a:endParaRPr lang="fr-FR"/>
          </a:p>
        </p:txBody>
      </p:sp>
      <p:pic>
        <p:nvPicPr>
          <p:cNvPr id="7" name="Picture 7"/>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33448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8013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1057143"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DE9FECFF-C0C8-4728-A806-7A3BE65E4C4E}" type="datetime1">
              <a:rPr lang="fr-FR" smtClean="0"/>
              <a:t>26/02/2024</a:t>
            </a:fld>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fr-FR"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2343975-8845-44AD-9A39-14CE17F33221}" type="slidenum">
              <a:rPr lang="fr-FR" smtClean="0"/>
              <a:pPr/>
              <a:t>‹N°›</a:t>
            </a:fld>
            <a:endParaRPr lang="fr-FR" dirty="0"/>
          </a:p>
        </p:txBody>
      </p:sp>
    </p:spTree>
    <p:extLst>
      <p:ext uri="{BB962C8B-B14F-4D97-AF65-F5344CB8AC3E}">
        <p14:creationId xmlns:p14="http://schemas.microsoft.com/office/powerpoint/2010/main" val="1338662826"/>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fzubrzycki@uniformation.fr" TargetMode="External"/><Relationship Id="rId7" Type="http://schemas.openxmlformats.org/officeDocument/2006/relationships/hyperlink" Target="mailto:c.JANISCZAK@afdas.com" TargetMode="External"/><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hyperlink" Target="mailto:f.mazin@afdas.com" TargetMode="External"/><Relationship Id="rId5" Type="http://schemas.openxmlformats.org/officeDocument/2006/relationships/hyperlink" Target="mailto:alarsonneur@uniformation.fr" TargetMode="External"/><Relationship Id="rId4" Type="http://schemas.openxmlformats.org/officeDocument/2006/relationships/hyperlink" Target="mailto:cdaudus@uniformation.f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padlet.com/OpaleCRDLACulture/dla-haut-de-france-acteurs-culture-partenaires-dla-en-cours--mt9xd9vztdartmu8" TargetMode="Externa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730" y="5921801"/>
            <a:ext cx="6602540" cy="871804"/>
          </a:xfrm>
          <a:prstGeom prst="rect">
            <a:avLst/>
          </a:prstGeom>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4173" y="2165685"/>
            <a:ext cx="6943653" cy="2100942"/>
          </a:xfrm>
          <a:prstGeom prst="rect">
            <a:avLst/>
          </a:prstGeom>
        </p:spPr>
      </p:pic>
      <p:sp>
        <p:nvSpPr>
          <p:cNvPr id="3" name="Espace réservé de la date 2"/>
          <p:cNvSpPr>
            <a:spLocks noGrp="1"/>
          </p:cNvSpPr>
          <p:nvPr>
            <p:ph type="dt" sz="half" idx="10"/>
          </p:nvPr>
        </p:nvSpPr>
        <p:spPr/>
        <p:txBody>
          <a:bodyPr/>
          <a:lstStyle/>
          <a:p>
            <a:fld id="{F8AB18AA-706F-4BC7-8A3A-1137B020D9B5}" type="datetime1">
              <a:rPr lang="fr-FR" smtClean="0"/>
              <a:t>26/02/2024</a:t>
            </a:fld>
            <a:endParaRPr lang="fr-FR" dirty="0"/>
          </a:p>
        </p:txBody>
      </p:sp>
      <p:sp>
        <p:nvSpPr>
          <p:cNvPr id="4" name="Espace réservé du pied de page 3"/>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a:t>
            </a:fld>
            <a:endParaRPr lang="fr-FR"/>
          </a:p>
        </p:txBody>
      </p:sp>
    </p:spTree>
    <p:extLst>
      <p:ext uri="{BB962C8B-B14F-4D97-AF65-F5344CB8AC3E}">
        <p14:creationId xmlns:p14="http://schemas.microsoft.com/office/powerpoint/2010/main" val="2249576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8">
            <a:extLst>
              <a:ext uri="{FF2B5EF4-FFF2-40B4-BE49-F238E27FC236}">
                <a16:creationId xmlns="" xmlns:a16="http://schemas.microsoft.com/office/drawing/2014/main" id="{363308DF-69D1-8941-A762-EB1EFB50B048}"/>
              </a:ext>
            </a:extLst>
          </p:cNvPr>
          <p:cNvSpPr>
            <a:spLocks noGrp="1"/>
          </p:cNvSpPr>
          <p:nvPr>
            <p:ph type="title" idx="4294967295"/>
          </p:nvPr>
        </p:nvSpPr>
        <p:spPr>
          <a:xfrm>
            <a:off x="1001486" y="2661511"/>
            <a:ext cx="10091057" cy="3558313"/>
          </a:xfrm>
          <a:prstGeom prst="rect">
            <a:avLst/>
          </a:prstGeom>
        </p:spPr>
        <p:txBody>
          <a:bodyPr anchor="ctr">
            <a:normAutofit/>
          </a:bodyPr>
          <a:lstStyle>
            <a:lvl1pPr>
              <a:defRPr sz="4500" b="1">
                <a:solidFill>
                  <a:schemeClr val="bg1"/>
                </a:solidFill>
                <a:latin typeface="Arial" panose="020B0604020202020204" pitchFamily="34" charset="0"/>
                <a:cs typeface="Arial" panose="020B0604020202020204" pitchFamily="34" charset="0"/>
              </a:defRPr>
            </a:lvl1pPr>
          </a:lstStyle>
          <a:p>
            <a:r>
              <a:rPr lang="fr-FR" dirty="0"/>
              <a:t>InterDLA </a:t>
            </a:r>
            <a:r>
              <a:rPr lang="fr-FR" dirty="0" smtClean="0"/>
              <a:t>N°2</a:t>
            </a:r>
            <a:r>
              <a:rPr lang="fr-FR" dirty="0"/>
              <a:t>				</a:t>
            </a:r>
            <a:r>
              <a:rPr lang="fr-FR" dirty="0" smtClean="0"/>
              <a:t>Présentiel </a:t>
            </a:r>
            <a:br>
              <a:rPr lang="fr-FR" dirty="0" smtClean="0"/>
            </a:br>
            <a:r>
              <a:rPr lang="fr-FR" dirty="0"/>
              <a:t/>
            </a:r>
            <a:br>
              <a:rPr lang="fr-FR" dirty="0"/>
            </a:br>
            <a:r>
              <a:rPr lang="fr-FR" sz="2000" dirty="0" smtClean="0"/>
              <a:t>01 février 2024</a:t>
            </a:r>
            <a:r>
              <a:rPr lang="fr-FR" dirty="0"/>
              <a:t/>
            </a:r>
            <a:br>
              <a:rPr lang="fr-FR" dirty="0"/>
            </a:br>
            <a:r>
              <a:rPr lang="fr-FR" dirty="0" smtClean="0"/>
              <a:t/>
            </a:r>
            <a:br>
              <a:rPr lang="fr-FR" dirty="0" smtClean="0"/>
            </a:br>
            <a:r>
              <a:rPr lang="fr-FR" sz="2400" dirty="0" smtClean="0"/>
              <a:t>Rencontre </a:t>
            </a:r>
            <a:r>
              <a:rPr lang="fr-FR" sz="2400" dirty="0" err="1" smtClean="0"/>
              <a:t>Opcos</a:t>
            </a:r>
            <a:r>
              <a:rPr lang="fr-FR" sz="2400" dirty="0" smtClean="0"/>
              <a:t> et CRDLA </a:t>
            </a:r>
            <a:r>
              <a:rPr lang="fr-FR" dirty="0"/>
              <a:t/>
            </a:r>
            <a:br>
              <a:rPr lang="fr-FR" dirty="0"/>
            </a:br>
            <a:r>
              <a:rPr lang="fr-FR" dirty="0"/>
              <a:t>							</a:t>
            </a:r>
          </a:p>
        </p:txBody>
      </p:sp>
      <p:sp>
        <p:nvSpPr>
          <p:cNvPr id="9" name="Espace réservé du texte 10">
            <a:extLst>
              <a:ext uri="{FF2B5EF4-FFF2-40B4-BE49-F238E27FC236}">
                <a16:creationId xmlns="" xmlns:a16="http://schemas.microsoft.com/office/drawing/2014/main" id="{F7295C51-377E-A84C-8DCA-F99A390BCEC7}"/>
              </a:ext>
            </a:extLst>
          </p:cNvPr>
          <p:cNvSpPr txBox="1">
            <a:spLocks/>
          </p:cNvSpPr>
          <p:nvPr/>
        </p:nvSpPr>
        <p:spPr>
          <a:xfrm>
            <a:off x="1001486" y="4032168"/>
            <a:ext cx="5007882" cy="1992312"/>
          </a:xfrm>
          <a:prstGeom prst="rect">
            <a:avLst/>
          </a:prstGeom>
        </p:spPr>
        <p:txBody>
          <a:bodyPr vert="horz" lIns="91440" tIns="45720" rIns="91440" bIns="45720" rtlCol="0" anchor="ctr"/>
          <a:lstStyle>
            <a:defPPr>
              <a:defRPr lang="fr-FR"/>
            </a:defPPr>
            <a:lvl1pPr marL="0" indent="0" algn="l" defTabSz="914400" rtl="0" eaLnBrk="1" latinLnBrk="0" hangingPunct="1">
              <a:buNone/>
              <a:defRPr sz="2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smtClean="0"/>
          </a:p>
        </p:txBody>
      </p:sp>
      <p:sp>
        <p:nvSpPr>
          <p:cNvPr id="10" name="Rectangle 9"/>
          <p:cNvSpPr/>
          <p:nvPr/>
        </p:nvSpPr>
        <p:spPr>
          <a:xfrm>
            <a:off x="1019103" y="3670486"/>
            <a:ext cx="1659703" cy="167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p:cNvSpPr>
            <a:spLocks noGrp="1"/>
          </p:cNvSpPr>
          <p:nvPr>
            <p:ph type="dt" sz="half" idx="10"/>
          </p:nvPr>
        </p:nvSpPr>
        <p:spPr/>
        <p:txBody>
          <a:bodyPr/>
          <a:lstStyle/>
          <a:p>
            <a:fld id="{AF5E1348-5666-4337-8567-DED5BE625ABC}" type="datetime1">
              <a:rPr lang="fr-FR" smtClean="0"/>
              <a:t>26/02/2024</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B2343975-8845-44AD-9A39-14CE17F33221}" type="slidenum">
              <a:rPr lang="fr-FR" smtClean="0"/>
              <a:t>2</a:t>
            </a:fld>
            <a:endParaRPr lang="fr-FR" dirty="0"/>
          </a:p>
        </p:txBody>
      </p:sp>
    </p:spTree>
    <p:extLst>
      <p:ext uri="{BB962C8B-B14F-4D97-AF65-F5344CB8AC3E}">
        <p14:creationId xmlns:p14="http://schemas.microsoft.com/office/powerpoint/2010/main" val="221618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2E770655-C6DE-487B-A486-8F5117EEC587}"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3</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Ordre du jour</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1057143" y="1657351"/>
            <a:ext cx="10296657" cy="3170099"/>
          </a:xfrm>
          <a:prstGeom prst="rect">
            <a:avLst/>
          </a:prstGeom>
          <a:noFill/>
        </p:spPr>
        <p:txBody>
          <a:bodyPr wrap="square" rtlCol="0">
            <a:spAutoFit/>
          </a:bodyPr>
          <a:lstStyle/>
          <a:p>
            <a:pPr defTabSz="144000">
              <a:lnSpc>
                <a:spcPct val="200000"/>
              </a:lnSpc>
              <a:spcAft>
                <a:spcPts val="600"/>
              </a:spcAft>
              <a:buClr>
                <a:srgbClr val="463B77"/>
              </a:buClr>
              <a:buSzPct val="160000"/>
            </a:pPr>
            <a:endParaRPr lang="fr-FR" dirty="0" smtClean="0">
              <a:latin typeface="Arial" panose="020B0604020202020204" pitchFamily="34" charset="0"/>
              <a:cs typeface="Arial" panose="020B0604020202020204" pitchFamily="34" charset="0"/>
            </a:endParaRPr>
          </a:p>
          <a:p>
            <a:pPr marL="285750" indent="-285750" defTabSz="144000">
              <a:lnSpc>
                <a:spcPct val="200000"/>
              </a:lnSpc>
              <a:spcAft>
                <a:spcPts val="600"/>
              </a:spcAft>
              <a:buClr>
                <a:srgbClr val="463B77"/>
              </a:buClr>
              <a:buSzPct val="160000"/>
              <a:buFontTx/>
              <a:buBlip>
                <a:blip r:embed="rId2"/>
              </a:buBlip>
            </a:pPr>
            <a:r>
              <a:rPr lang="fr-FR" dirty="0">
                <a:latin typeface="Arial" panose="020B0604020202020204" pitchFamily="34" charset="0"/>
                <a:cs typeface="Arial" panose="020B0604020202020204" pitchFamily="34" charset="0"/>
              </a:rPr>
              <a:t> </a:t>
            </a:r>
            <a:r>
              <a:rPr lang="fr-FR" dirty="0" smtClean="0">
                <a:latin typeface="Arial" panose="020B0604020202020204" pitchFamily="34" charset="0"/>
                <a:cs typeface="Arial" panose="020B0604020202020204" pitchFamily="34" charset="0"/>
              </a:rPr>
              <a:t>10h : </a:t>
            </a:r>
            <a:r>
              <a:rPr lang="fr-FR" dirty="0" err="1" smtClean="0">
                <a:latin typeface="Arial" panose="020B0604020202020204" pitchFamily="34" charset="0"/>
                <a:cs typeface="Arial" panose="020B0604020202020204" pitchFamily="34" charset="0"/>
              </a:rPr>
              <a:t>Opcos</a:t>
            </a:r>
            <a:r>
              <a:rPr lang="fr-FR" dirty="0" smtClean="0">
                <a:latin typeface="Arial" panose="020B0604020202020204" pitchFamily="34" charset="0"/>
                <a:cs typeface="Arial" panose="020B0604020202020204" pitchFamily="34" charset="0"/>
              </a:rPr>
              <a:t> </a:t>
            </a:r>
            <a:r>
              <a:rPr lang="fr-FR" dirty="0" err="1" smtClean="0">
                <a:latin typeface="Arial" panose="020B0604020202020204" pitchFamily="34" charset="0"/>
                <a:cs typeface="Arial" panose="020B0604020202020204" pitchFamily="34" charset="0"/>
              </a:rPr>
              <a:t>Afdas</a:t>
            </a:r>
            <a:r>
              <a:rPr lang="fr-FR" dirty="0" smtClean="0">
                <a:latin typeface="Arial" panose="020B0604020202020204" pitchFamily="34" charset="0"/>
                <a:cs typeface="Arial" panose="020B0604020202020204" pitchFamily="34" charset="0"/>
              </a:rPr>
              <a:t> et Uniformation</a:t>
            </a:r>
          </a:p>
          <a:p>
            <a:pPr marL="285750" indent="-285750" defTabSz="144000">
              <a:lnSpc>
                <a:spcPct val="200000"/>
              </a:lnSpc>
              <a:spcAft>
                <a:spcPts val="600"/>
              </a:spcAft>
              <a:buClr>
                <a:srgbClr val="463B77"/>
              </a:buClr>
              <a:buSzPct val="160000"/>
              <a:buFontTx/>
              <a:buBlip>
                <a:blip r:embed="rId2"/>
              </a:buBlip>
            </a:pPr>
            <a:r>
              <a:rPr lang="fr-FR" dirty="0" smtClean="0">
                <a:latin typeface="Arial" panose="020B0604020202020204" pitchFamily="34" charset="0"/>
                <a:cs typeface="Arial" panose="020B0604020202020204" pitchFamily="34" charset="0"/>
              </a:rPr>
              <a:t> 11h30 : Tour d’actualités</a:t>
            </a:r>
          </a:p>
          <a:p>
            <a:pPr marL="285750" indent="-285750" defTabSz="144000">
              <a:lnSpc>
                <a:spcPct val="200000"/>
              </a:lnSpc>
              <a:spcAft>
                <a:spcPts val="600"/>
              </a:spcAft>
              <a:buClr>
                <a:srgbClr val="463B77"/>
              </a:buClr>
              <a:buSzPct val="160000"/>
              <a:buFontTx/>
              <a:buBlip>
                <a:blip r:embed="rId2"/>
              </a:buBlip>
            </a:pPr>
            <a:r>
              <a:rPr lang="fr-FR" dirty="0" smtClean="0">
                <a:latin typeface="Arial" panose="020B0604020202020204" pitchFamily="34" charset="0"/>
                <a:cs typeface="Arial" panose="020B0604020202020204" pitchFamily="34" charset="0"/>
              </a:rPr>
              <a:t>12h30 : Repas</a:t>
            </a:r>
          </a:p>
          <a:p>
            <a:pPr marL="285750" indent="-285750" defTabSz="144000">
              <a:lnSpc>
                <a:spcPct val="200000"/>
              </a:lnSpc>
              <a:spcAft>
                <a:spcPts val="600"/>
              </a:spcAft>
              <a:buClr>
                <a:srgbClr val="463B77"/>
              </a:buClr>
              <a:buSzPct val="160000"/>
              <a:buFontTx/>
              <a:buBlip>
                <a:blip r:embed="rId2"/>
              </a:buBlip>
            </a:pPr>
            <a:r>
              <a:rPr lang="fr-FR" dirty="0" smtClean="0">
                <a:latin typeface="Arial" panose="020B0604020202020204" pitchFamily="34" charset="0"/>
                <a:cs typeface="Arial" panose="020B0604020202020204" pitchFamily="34" charset="0"/>
              </a:rPr>
              <a:t>13h30 : Rencontre CRDLA Culture, Solidarités-Santé, IAE</a:t>
            </a:r>
          </a:p>
        </p:txBody>
      </p:sp>
    </p:spTree>
    <p:extLst>
      <p:ext uri="{BB962C8B-B14F-4D97-AF65-F5344CB8AC3E}">
        <p14:creationId xmlns:p14="http://schemas.microsoft.com/office/powerpoint/2010/main" val="3222238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3B0EFA55-1561-4FE6-9F78-6DAF90C595A0}"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4</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Rencontres OPCOS</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418300" y="1587500"/>
            <a:ext cx="10217662" cy="4662815"/>
          </a:xfrm>
          <a:prstGeom prst="rect">
            <a:avLst/>
          </a:prstGeom>
          <a:noFill/>
        </p:spPr>
        <p:txBody>
          <a:bodyPr wrap="square" rtlCol="0">
            <a:spAutoFit/>
          </a:bodyPr>
          <a:lstStyle/>
          <a:p>
            <a:pPr defTabSz="144000">
              <a:lnSpc>
                <a:spcPct val="150000"/>
              </a:lnSpc>
              <a:spcAft>
                <a:spcPts val="600"/>
              </a:spcAft>
              <a:buClr>
                <a:srgbClr val="463B77"/>
              </a:buClr>
              <a:buSzPct val="160000"/>
            </a:pPr>
            <a:endParaRPr lang="fr-FR" sz="1600" dirty="0" smtClean="0"/>
          </a:p>
          <a:p>
            <a:pPr marL="285750" indent="-285750" defTabSz="144000">
              <a:lnSpc>
                <a:spcPct val="150000"/>
              </a:lnSpc>
              <a:spcAft>
                <a:spcPts val="600"/>
              </a:spcAft>
              <a:buClr>
                <a:srgbClr val="463B77"/>
              </a:buClr>
              <a:buSzPct val="160000"/>
              <a:buFontTx/>
              <a:buBlip>
                <a:blip r:embed="rId2"/>
              </a:buBlip>
            </a:pPr>
            <a:r>
              <a:rPr lang="fr-FR" sz="1600" dirty="0" smtClean="0"/>
              <a:t> Tour de table : état des lieux des coopérations et attentes </a:t>
            </a:r>
            <a:br>
              <a:rPr lang="fr-FR" sz="1600" dirty="0" smtClean="0"/>
            </a:br>
            <a:endParaRPr lang="fr-FR" sz="1600" dirty="0" smtClean="0"/>
          </a:p>
          <a:p>
            <a:pPr marL="171450" indent="-171450" defTabSz="144000">
              <a:lnSpc>
                <a:spcPct val="150000"/>
              </a:lnSpc>
              <a:spcAft>
                <a:spcPts val="600"/>
              </a:spcAft>
              <a:buClr>
                <a:srgbClr val="463B77"/>
              </a:buClr>
              <a:buSzPct val="160000"/>
              <a:buFontTx/>
              <a:buChar char="-"/>
            </a:pPr>
            <a:r>
              <a:rPr lang="fr-FR" sz="1400" u="sng" dirty="0" smtClean="0"/>
              <a:t>Uniformation </a:t>
            </a:r>
            <a:r>
              <a:rPr lang="fr-FR" sz="1400" dirty="0" smtClean="0"/>
              <a:t>: Frédéric Zubrzycki sur Oise Somme Aisne </a:t>
            </a:r>
            <a:r>
              <a:rPr lang="fr-FR" sz="1400" dirty="0"/>
              <a:t>et </a:t>
            </a:r>
            <a:r>
              <a:rPr lang="fr-FR" sz="1400" dirty="0" smtClean="0"/>
              <a:t>Cécilia </a:t>
            </a:r>
            <a:r>
              <a:rPr lang="fr-FR" sz="1400" dirty="0" err="1" smtClean="0"/>
              <a:t>Daudus</a:t>
            </a:r>
            <a:r>
              <a:rPr lang="fr-FR" sz="1400" dirty="0" smtClean="0"/>
              <a:t> </a:t>
            </a:r>
            <a:r>
              <a:rPr lang="fr-FR" sz="1400" dirty="0"/>
              <a:t>sur </a:t>
            </a:r>
            <a:r>
              <a:rPr lang="fr-FR" sz="1400" dirty="0" err="1"/>
              <a:t>N</a:t>
            </a:r>
            <a:r>
              <a:rPr lang="fr-FR" sz="1400" dirty="0" err="1" smtClean="0"/>
              <a:t>pdc</a:t>
            </a:r>
            <a:r>
              <a:rPr lang="fr-FR" sz="1400" dirty="0" smtClean="0"/>
              <a:t>. </a:t>
            </a:r>
            <a:endParaRPr lang="fr-FR" sz="1400" dirty="0"/>
          </a:p>
          <a:p>
            <a:pPr marL="171450" indent="-171450" defTabSz="144000">
              <a:lnSpc>
                <a:spcPct val="150000"/>
              </a:lnSpc>
              <a:spcAft>
                <a:spcPts val="600"/>
              </a:spcAft>
              <a:buClr>
                <a:srgbClr val="463B77"/>
              </a:buClr>
              <a:buSzPct val="160000"/>
              <a:buFontTx/>
              <a:buChar char="-"/>
            </a:pPr>
            <a:r>
              <a:rPr lang="fr-FR" sz="1400" u="sng" dirty="0" err="1" smtClean="0"/>
              <a:t>Afdas</a:t>
            </a:r>
            <a:r>
              <a:rPr lang="fr-FR" sz="1400" dirty="0" smtClean="0"/>
              <a:t> </a:t>
            </a:r>
            <a:r>
              <a:rPr lang="fr-FR" sz="1400" dirty="0"/>
              <a:t>: Florence </a:t>
            </a:r>
            <a:r>
              <a:rPr lang="fr-FR" sz="1400" dirty="0" err="1"/>
              <a:t>Mazin</a:t>
            </a:r>
            <a:r>
              <a:rPr lang="fr-FR" sz="1400" dirty="0"/>
              <a:t> </a:t>
            </a:r>
            <a:r>
              <a:rPr lang="fr-FR" sz="1400" dirty="0" smtClean="0"/>
              <a:t>conseillère </a:t>
            </a:r>
            <a:r>
              <a:rPr lang="fr-FR" sz="1400" dirty="0"/>
              <a:t>emploi </a:t>
            </a:r>
            <a:r>
              <a:rPr lang="fr-FR" sz="1400" dirty="0" smtClean="0"/>
              <a:t>formation, </a:t>
            </a:r>
            <a:r>
              <a:rPr lang="fr-FR" sz="1400" dirty="0"/>
              <a:t>toute la région, secteur sport, avec </a:t>
            </a:r>
            <a:r>
              <a:rPr lang="fr-FR" sz="1400" dirty="0" smtClean="0"/>
              <a:t>Claire </a:t>
            </a:r>
            <a:r>
              <a:rPr lang="fr-FR" sz="1400" dirty="0" err="1"/>
              <a:t>J</a:t>
            </a:r>
            <a:r>
              <a:rPr lang="fr-FR" sz="1400" dirty="0" err="1" smtClean="0"/>
              <a:t>aniczac</a:t>
            </a:r>
            <a:r>
              <a:rPr lang="fr-FR" sz="1400" dirty="0"/>
              <a:t>. Attente : quand on est en lien avec une structure : regarder si </a:t>
            </a:r>
            <a:r>
              <a:rPr lang="fr-FR" sz="1400" dirty="0" err="1" smtClean="0"/>
              <a:t>Dla</a:t>
            </a:r>
            <a:r>
              <a:rPr lang="fr-FR" sz="1400" dirty="0" smtClean="0"/>
              <a:t> </a:t>
            </a:r>
            <a:r>
              <a:rPr lang="fr-FR" sz="1400" dirty="0"/>
              <a:t>peut répondre à attentes. </a:t>
            </a:r>
            <a:r>
              <a:rPr lang="fr-FR" sz="1400" dirty="0" smtClean="0"/>
              <a:t/>
            </a:r>
            <a:br>
              <a:rPr lang="fr-FR" sz="1400" dirty="0" smtClean="0"/>
            </a:br>
            <a:r>
              <a:rPr lang="fr-FR" sz="1400" dirty="0" smtClean="0"/>
              <a:t/>
            </a:r>
            <a:br>
              <a:rPr lang="fr-FR" sz="1400" dirty="0" smtClean="0"/>
            </a:br>
            <a:r>
              <a:rPr lang="fr-FR" sz="1400" dirty="0" smtClean="0"/>
              <a:t>CMDLA : DLA déjà </a:t>
            </a:r>
            <a:r>
              <a:rPr lang="fr-FR" sz="1400" dirty="0"/>
              <a:t>en lien sur </a:t>
            </a:r>
            <a:r>
              <a:rPr lang="fr-FR" sz="1400" dirty="0" smtClean="0"/>
              <a:t>PCRH, </a:t>
            </a:r>
            <a:r>
              <a:rPr lang="fr-FR" sz="1400" dirty="0"/>
              <a:t>en demande de connaitre formation </a:t>
            </a:r>
            <a:r>
              <a:rPr lang="fr-FR" sz="1400" dirty="0" err="1" smtClean="0"/>
              <a:t>Opcos</a:t>
            </a:r>
            <a:r>
              <a:rPr lang="fr-FR" sz="1400" dirty="0" smtClean="0"/>
              <a:t>. En attente de connaitre les différents services </a:t>
            </a:r>
            <a:r>
              <a:rPr lang="fr-FR" sz="1400" dirty="0"/>
              <a:t>et </a:t>
            </a:r>
            <a:r>
              <a:rPr lang="fr-FR" sz="1400" dirty="0" smtClean="0"/>
              <a:t>être </a:t>
            </a:r>
            <a:r>
              <a:rPr lang="fr-FR" sz="1400" dirty="0"/>
              <a:t>relai </a:t>
            </a:r>
            <a:r>
              <a:rPr lang="fr-FR" sz="1400" dirty="0" smtClean="0"/>
              <a:t>auprès </a:t>
            </a:r>
            <a:r>
              <a:rPr lang="fr-FR" sz="1400" dirty="0"/>
              <a:t>des </a:t>
            </a:r>
            <a:r>
              <a:rPr lang="fr-FR" sz="1400" dirty="0" smtClean="0"/>
              <a:t>structures. </a:t>
            </a:r>
            <a:br>
              <a:rPr lang="fr-FR" sz="1400" dirty="0" smtClean="0"/>
            </a:br>
            <a:r>
              <a:rPr lang="fr-FR" sz="1400" dirty="0" smtClean="0"/>
              <a:t>Des ponts à faire sur les DLA collectifs (PCRH peut être collectif aussi). </a:t>
            </a:r>
            <a:br>
              <a:rPr lang="fr-FR" sz="1400" dirty="0" smtClean="0"/>
            </a:br>
            <a:r>
              <a:rPr lang="fr-FR" sz="1400" dirty="0" smtClean="0"/>
              <a:t>Florence CRDLA solidarité santé : Enjeu de proposer de la ressource au </a:t>
            </a:r>
            <a:r>
              <a:rPr lang="fr-FR" sz="1400" dirty="0" err="1"/>
              <a:t>C</a:t>
            </a:r>
            <a:r>
              <a:rPr lang="fr-FR" sz="1400" dirty="0" err="1" smtClean="0"/>
              <a:t>mdla</a:t>
            </a:r>
            <a:r>
              <a:rPr lang="fr-FR" sz="1400" dirty="0" smtClean="0"/>
              <a:t>. DLA dispositif généraliste grâce aux CRDLA.</a:t>
            </a:r>
            <a:br>
              <a:rPr lang="fr-FR" sz="1400" dirty="0" smtClean="0"/>
            </a:br>
            <a:endParaRPr lang="fr-FR" sz="2800" dirty="0" smtClean="0"/>
          </a:p>
        </p:txBody>
      </p:sp>
    </p:spTree>
    <p:extLst>
      <p:ext uri="{BB962C8B-B14F-4D97-AF65-F5344CB8AC3E}">
        <p14:creationId xmlns:p14="http://schemas.microsoft.com/office/powerpoint/2010/main" val="2138301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3B0EFA55-1561-4FE6-9F78-6DAF90C595A0}"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5</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Rencontres OPCOS</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437108" y="1587500"/>
            <a:ext cx="11584484" cy="4478149"/>
          </a:xfrm>
          <a:prstGeom prst="rect">
            <a:avLst/>
          </a:prstGeom>
          <a:noFill/>
        </p:spPr>
        <p:txBody>
          <a:bodyPr wrap="square" rtlCol="0">
            <a:spAutoFit/>
          </a:bodyPr>
          <a:lstStyle/>
          <a:p>
            <a:pPr defTabSz="144000">
              <a:lnSpc>
                <a:spcPct val="150000"/>
              </a:lnSpc>
              <a:spcAft>
                <a:spcPts val="600"/>
              </a:spcAft>
              <a:buClr>
                <a:srgbClr val="463B77"/>
              </a:buClr>
              <a:buSzPct val="160000"/>
            </a:pPr>
            <a:endParaRPr lang="fr-FR" sz="1600" dirty="0" smtClean="0"/>
          </a:p>
          <a:p>
            <a:pPr marL="285750" indent="-285750" defTabSz="144000">
              <a:lnSpc>
                <a:spcPct val="150000"/>
              </a:lnSpc>
              <a:spcAft>
                <a:spcPts val="600"/>
              </a:spcAft>
              <a:buClr>
                <a:srgbClr val="463B77"/>
              </a:buClr>
              <a:buSzPct val="160000"/>
              <a:buFontTx/>
              <a:buBlip>
                <a:blip r:embed="rId2"/>
              </a:buBlip>
            </a:pPr>
            <a:r>
              <a:rPr lang="fr-FR" sz="1600" dirty="0" smtClean="0"/>
              <a:t>Présentation de l’</a:t>
            </a:r>
            <a:r>
              <a:rPr lang="fr-FR" sz="1600" dirty="0" err="1" smtClean="0"/>
              <a:t>Afdas</a:t>
            </a:r>
            <a:r>
              <a:rPr lang="fr-FR" sz="1600" dirty="0" smtClean="0"/>
              <a:t> : </a:t>
            </a:r>
            <a:r>
              <a:rPr lang="fr-FR" sz="1000" dirty="0"/>
              <a:t>Représente Production de spectacle vivant, compagnie dirigé par directeur artistique sous statut intermittent du spectacle, public particuliers car multi employeur, artiste auteur, journaliste pigiste, saisonnier... Souvent en contact avec le salarié directeur artistique. Secteur du sport très représenté : 40% de leur entreprises. Golf sous statut associatif. Accompagnement sur mesure. Permanence sur site internet. </a:t>
            </a:r>
            <a:r>
              <a:rPr lang="fr-FR" sz="1000" dirty="0" err="1"/>
              <a:t>Carto</a:t>
            </a:r>
            <a:r>
              <a:rPr lang="fr-FR" sz="1000" dirty="0"/>
              <a:t> métiers dispo sur le site : sport santé, handisport… </a:t>
            </a:r>
            <a:r>
              <a:rPr lang="fr-FR" sz="1000" dirty="0" smtClean="0"/>
              <a:t>Ont </a:t>
            </a:r>
            <a:r>
              <a:rPr lang="fr-FR" sz="1000" dirty="0"/>
              <a:t>pour volonté d’avoir une offre de service en lien avec les enjeux sociétaux présents dans les secteurs (lutte contre les VSS), transition écologique, RSE, inclusion, égalité Femme Homme, </a:t>
            </a:r>
            <a:r>
              <a:rPr lang="fr-FR" sz="1000" dirty="0" err="1"/>
              <a:t>cybersécurité</a:t>
            </a:r>
            <a:r>
              <a:rPr lang="fr-FR" sz="1000" dirty="0"/>
              <a:t>  ; financement à 100% pour les entreprises de moins de 50 ETP et pour plus, au cas par </a:t>
            </a:r>
            <a:r>
              <a:rPr lang="fr-FR" sz="1000" dirty="0" smtClean="0"/>
              <a:t>cas.</a:t>
            </a:r>
            <a:endParaRPr lang="fr-FR" sz="1000" dirty="0"/>
          </a:p>
          <a:p>
            <a:pPr defTabSz="144000">
              <a:lnSpc>
                <a:spcPct val="150000"/>
              </a:lnSpc>
              <a:spcAft>
                <a:spcPts val="600"/>
              </a:spcAft>
              <a:buClr>
                <a:srgbClr val="463B77"/>
              </a:buClr>
              <a:buSzPct val="160000"/>
            </a:pPr>
            <a:r>
              <a:rPr lang="fr-FR" sz="1000" dirty="0"/>
              <a:t>Travaille beaucoup </a:t>
            </a:r>
            <a:r>
              <a:rPr lang="fr-FR" sz="1000" dirty="0" smtClean="0"/>
              <a:t>avec </a:t>
            </a:r>
            <a:r>
              <a:rPr lang="fr-FR" sz="1000" dirty="0"/>
              <a:t>les réseaux et veulent développer les appuis conseils collectifs (ligue qui porte </a:t>
            </a:r>
            <a:r>
              <a:rPr lang="fr-FR" sz="1000" dirty="0" smtClean="0"/>
              <a:t>pour </a:t>
            </a:r>
            <a:r>
              <a:rPr lang="fr-FR" sz="1000" dirty="0"/>
              <a:t>ses </a:t>
            </a:r>
            <a:r>
              <a:rPr lang="fr-FR" sz="1000" dirty="0" smtClean="0"/>
              <a:t>clubs)</a:t>
            </a:r>
            <a:br>
              <a:rPr lang="fr-FR" sz="1000" dirty="0" smtClean="0"/>
            </a:br>
            <a:r>
              <a:rPr lang="fr-FR" sz="1000" dirty="0" smtClean="0"/>
              <a:t>Ont </a:t>
            </a:r>
            <a:r>
              <a:rPr lang="fr-FR" sz="1000" dirty="0"/>
              <a:t>une permanence accessible </a:t>
            </a:r>
            <a:r>
              <a:rPr lang="fr-FR" sz="1000" dirty="0" smtClean="0"/>
              <a:t>ici : </a:t>
            </a:r>
            <a:br>
              <a:rPr lang="fr-FR" sz="1000" dirty="0" smtClean="0"/>
            </a:br>
            <a:r>
              <a:rPr lang="fr-FR" sz="1000" dirty="0" smtClean="0"/>
              <a:t>Ont des outils sur le site internet : recruter autrement (à venir) ; MOOC de formation de tuteur d’</a:t>
            </a:r>
            <a:r>
              <a:rPr lang="fr-FR" sz="1000" dirty="0" err="1" smtClean="0"/>
              <a:t>alternant.e.s</a:t>
            </a:r>
            <a:r>
              <a:rPr lang="fr-FR" sz="1000" dirty="0" smtClean="0"/>
              <a:t> en situation de handicap</a:t>
            </a:r>
            <a:endParaRPr lang="fr-FR" dirty="0" smtClean="0"/>
          </a:p>
          <a:p>
            <a:pPr marL="285750" indent="-285750" defTabSz="144000">
              <a:lnSpc>
                <a:spcPct val="150000"/>
              </a:lnSpc>
              <a:spcAft>
                <a:spcPts val="600"/>
              </a:spcAft>
              <a:buClr>
                <a:srgbClr val="463B77"/>
              </a:buClr>
              <a:buSzPct val="160000"/>
              <a:buBlip>
                <a:blip r:embed="rId2"/>
              </a:buBlip>
            </a:pPr>
            <a:r>
              <a:rPr lang="fr-FR" sz="1600" dirty="0" smtClean="0"/>
              <a:t> </a:t>
            </a:r>
            <a:r>
              <a:rPr lang="fr-FR" sz="1600" dirty="0"/>
              <a:t>Présentation d’Uniformation :</a:t>
            </a:r>
            <a:r>
              <a:rPr lang="fr-FR" dirty="0"/>
              <a:t> </a:t>
            </a:r>
            <a:r>
              <a:rPr lang="fr-FR" sz="1200" dirty="0"/>
              <a:t>Représente </a:t>
            </a:r>
            <a:r>
              <a:rPr lang="fr-FR" sz="1200" dirty="0" err="1"/>
              <a:t>Alisfa</a:t>
            </a:r>
            <a:r>
              <a:rPr lang="fr-FR" sz="1200" dirty="0"/>
              <a:t> (crèche et centres sociaux), aide à domicile </a:t>
            </a:r>
            <a:r>
              <a:rPr lang="fr-FR" sz="1200" dirty="0" smtClean="0"/>
              <a:t>associative, Habitat </a:t>
            </a:r>
            <a:r>
              <a:rPr lang="fr-FR" sz="1200" dirty="0"/>
              <a:t>social, bailleur, </a:t>
            </a:r>
            <a:r>
              <a:rPr lang="fr-FR" sz="1200" dirty="0" smtClean="0"/>
              <a:t>AI, EA, </a:t>
            </a:r>
            <a:r>
              <a:rPr lang="fr-FR" sz="1200" dirty="0" err="1" smtClean="0"/>
              <a:t>Unai</a:t>
            </a:r>
            <a:r>
              <a:rPr lang="fr-FR" sz="1200" dirty="0" smtClean="0"/>
              <a:t>, missions </a:t>
            </a:r>
            <a:r>
              <a:rPr lang="fr-FR" sz="1200" dirty="0"/>
              <a:t>locales, </a:t>
            </a:r>
            <a:r>
              <a:rPr lang="fr-FR" sz="1200" dirty="0" smtClean="0"/>
              <a:t>Pôle emploi, tourisme familiale…Pb </a:t>
            </a:r>
            <a:r>
              <a:rPr lang="fr-FR" sz="1200" dirty="0"/>
              <a:t>pour </a:t>
            </a:r>
            <a:r>
              <a:rPr lang="fr-FR" sz="1200" dirty="0" err="1" smtClean="0"/>
              <a:t>assos</a:t>
            </a:r>
            <a:r>
              <a:rPr lang="fr-FR" sz="1200" dirty="0" smtClean="0"/>
              <a:t> </a:t>
            </a:r>
            <a:r>
              <a:rPr lang="fr-FR" sz="1200" dirty="0"/>
              <a:t>de + de 50 salarié sans CCN car manque de fond : propose juste alternance.  </a:t>
            </a:r>
            <a:br>
              <a:rPr lang="fr-FR" sz="1200" dirty="0"/>
            </a:br>
            <a:r>
              <a:rPr lang="fr-FR" sz="1200" dirty="0"/>
              <a:t>Entreprise cotise via France compétence : 0,55% masse salariale pour -11 </a:t>
            </a:r>
            <a:r>
              <a:rPr lang="fr-FR" sz="1200" dirty="0" err="1"/>
              <a:t>etp</a:t>
            </a:r>
            <a:r>
              <a:rPr lang="fr-FR" sz="1200" dirty="0"/>
              <a:t>, 1% pour plus de 11 </a:t>
            </a:r>
            <a:r>
              <a:rPr lang="fr-FR" sz="1200" dirty="0" err="1"/>
              <a:t>etp</a:t>
            </a:r>
            <a:r>
              <a:rPr lang="fr-FR" sz="1200" dirty="0"/>
              <a:t>. </a:t>
            </a:r>
            <a:r>
              <a:rPr lang="fr-FR" sz="1200" dirty="0" smtClean="0"/>
              <a:t>Pédagogie </a:t>
            </a:r>
            <a:r>
              <a:rPr lang="fr-FR" sz="1200" dirty="0"/>
              <a:t>à faire auprès des associations : votre </a:t>
            </a:r>
            <a:r>
              <a:rPr lang="fr-FR" sz="1200" dirty="0" err="1" smtClean="0"/>
              <a:t>Opco</a:t>
            </a:r>
            <a:r>
              <a:rPr lang="fr-FR" sz="1200" dirty="0" smtClean="0"/>
              <a:t> </a:t>
            </a:r>
            <a:r>
              <a:rPr lang="fr-FR" sz="1200" dirty="0"/>
              <a:t>peut accompagner la formation de vos salariés en interne pour évoluer, mais aussi pour changer </a:t>
            </a:r>
            <a:r>
              <a:rPr lang="fr-FR" sz="1200" dirty="0" smtClean="0"/>
              <a:t>d’entreprise/de secteur. Accompagnement aussi </a:t>
            </a:r>
            <a:r>
              <a:rPr lang="fr-FR" sz="1200" dirty="0"/>
              <a:t>sur plan de </a:t>
            </a:r>
            <a:r>
              <a:rPr lang="fr-FR" sz="1200" dirty="0" err="1"/>
              <a:t>dvp</a:t>
            </a:r>
            <a:r>
              <a:rPr lang="fr-FR" sz="1200" dirty="0"/>
              <a:t> des compétences dans l’entreprise. Pédagogie aussi auprès des salariés pour la transition professionnelle. Directions doivent informer salariés pendant les entretiens </a:t>
            </a:r>
            <a:r>
              <a:rPr lang="fr-FR" sz="1200" dirty="0" smtClean="0"/>
              <a:t>professionnels </a:t>
            </a:r>
            <a:r>
              <a:rPr lang="fr-FR" sz="1200" dirty="0"/>
              <a:t>(différent de </a:t>
            </a:r>
            <a:r>
              <a:rPr lang="fr-FR" sz="1200" dirty="0" smtClean="0"/>
              <a:t>entretiens annuels) </a:t>
            </a:r>
            <a:r>
              <a:rPr lang="fr-FR" sz="1200" dirty="0"/>
              <a:t>de ces possibilités : CPF, transition pro… Mention dans la fiche de paie </a:t>
            </a:r>
            <a:r>
              <a:rPr lang="fr-FR" sz="1200" dirty="0" smtClean="0"/>
              <a:t>de ces cotisations. </a:t>
            </a:r>
            <a:endParaRPr lang="fr-FR" sz="1200" dirty="0"/>
          </a:p>
        </p:txBody>
      </p:sp>
    </p:spTree>
    <p:extLst>
      <p:ext uri="{BB962C8B-B14F-4D97-AF65-F5344CB8AC3E}">
        <p14:creationId xmlns:p14="http://schemas.microsoft.com/office/powerpoint/2010/main" val="604572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3B0EFA55-1561-4FE6-9F78-6DAF90C595A0}"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6</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Rencontres OPCOS</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303758" y="1496792"/>
            <a:ext cx="11584484" cy="3585597"/>
          </a:xfrm>
          <a:prstGeom prst="rect">
            <a:avLst/>
          </a:prstGeom>
          <a:noFill/>
        </p:spPr>
        <p:txBody>
          <a:bodyPr wrap="square" rtlCol="0">
            <a:spAutoFit/>
          </a:bodyPr>
          <a:lstStyle/>
          <a:p>
            <a:pPr defTabSz="144000">
              <a:lnSpc>
                <a:spcPct val="150000"/>
              </a:lnSpc>
              <a:spcAft>
                <a:spcPts val="600"/>
              </a:spcAft>
              <a:buClr>
                <a:srgbClr val="463B77"/>
              </a:buClr>
              <a:buSzPct val="160000"/>
            </a:pPr>
            <a:endParaRPr lang="fr-FR" sz="1600" dirty="0" smtClean="0"/>
          </a:p>
          <a:p>
            <a:pPr marL="285750" indent="-285750" defTabSz="144000">
              <a:lnSpc>
                <a:spcPct val="150000"/>
              </a:lnSpc>
              <a:spcAft>
                <a:spcPts val="600"/>
              </a:spcAft>
              <a:buClr>
                <a:srgbClr val="463B77"/>
              </a:buClr>
              <a:buSzPct val="160000"/>
              <a:buFontTx/>
              <a:buBlip>
                <a:blip r:embed="rId2"/>
              </a:buBlip>
            </a:pPr>
            <a:r>
              <a:rPr lang="fr-FR" sz="1600" dirty="0" smtClean="0"/>
              <a:t>Echange </a:t>
            </a:r>
            <a:r>
              <a:rPr lang="fr-FR" sz="1600" dirty="0"/>
              <a:t>sur l’articulation DLA et </a:t>
            </a:r>
            <a:r>
              <a:rPr lang="fr-FR" sz="1600" dirty="0" smtClean="0"/>
              <a:t>OPCOS</a:t>
            </a:r>
          </a:p>
          <a:p>
            <a:pPr defTabSz="144000">
              <a:lnSpc>
                <a:spcPct val="150000"/>
              </a:lnSpc>
              <a:spcAft>
                <a:spcPts val="600"/>
              </a:spcAft>
              <a:buClr>
                <a:srgbClr val="463B77"/>
              </a:buClr>
              <a:buSzPct val="160000"/>
            </a:pPr>
            <a:endParaRPr lang="fr-FR" sz="1600" dirty="0" smtClean="0"/>
          </a:p>
          <a:p>
            <a:pPr marL="742950" lvl="1" indent="-285750" defTabSz="144000">
              <a:lnSpc>
                <a:spcPct val="150000"/>
              </a:lnSpc>
              <a:spcAft>
                <a:spcPts val="600"/>
              </a:spcAft>
              <a:buClr>
                <a:srgbClr val="463B77"/>
              </a:buClr>
              <a:buSzPct val="160000"/>
              <a:buFontTx/>
              <a:buBlip>
                <a:blip r:embed="rId2"/>
              </a:buBlip>
            </a:pPr>
            <a:r>
              <a:rPr lang="fr-FR" sz="1600" dirty="0"/>
              <a:t> N</a:t>
            </a:r>
            <a:r>
              <a:rPr lang="fr-FR" sz="1600" dirty="0" smtClean="0"/>
              <a:t>e pas hésiter à échanger régulièrement par téléphone ou par mail avec les OPCO</a:t>
            </a:r>
            <a:endParaRPr lang="fr-FR" sz="1600" dirty="0"/>
          </a:p>
          <a:p>
            <a:pPr marL="285750" indent="-285750" defTabSz="144000">
              <a:lnSpc>
                <a:spcPct val="150000"/>
              </a:lnSpc>
              <a:spcAft>
                <a:spcPts val="600"/>
              </a:spcAft>
              <a:buClr>
                <a:srgbClr val="463B77"/>
              </a:buClr>
              <a:buSzPct val="160000"/>
              <a:buFontTx/>
              <a:buChar char="-"/>
            </a:pPr>
            <a:r>
              <a:rPr lang="fr-FR" sz="1600" dirty="0" smtClean="0"/>
              <a:t>Partage </a:t>
            </a:r>
            <a:r>
              <a:rPr lang="fr-FR" sz="1600" dirty="0"/>
              <a:t>des données d’accompagnement sur la culture, le sport et la cohésion sociale</a:t>
            </a:r>
            <a:r>
              <a:rPr lang="fr-FR" sz="1600" i="1" dirty="0"/>
              <a:t> </a:t>
            </a:r>
            <a:r>
              <a:rPr lang="fr-FR" sz="1600" i="1" dirty="0" smtClean="0"/>
              <a:t>(voir PJ) </a:t>
            </a:r>
            <a:endParaRPr lang="fr-FR" sz="1600" dirty="0"/>
          </a:p>
          <a:p>
            <a:pPr marL="285750" indent="-285750" defTabSz="144000">
              <a:lnSpc>
                <a:spcPct val="150000"/>
              </a:lnSpc>
              <a:spcAft>
                <a:spcPts val="600"/>
              </a:spcAft>
              <a:buClr>
                <a:srgbClr val="463B77"/>
              </a:buClr>
              <a:buSzPct val="160000"/>
              <a:buFontTx/>
              <a:buChar char="-"/>
            </a:pPr>
            <a:r>
              <a:rPr lang="fr-FR" sz="1600" dirty="0" smtClean="0"/>
              <a:t>Partage </a:t>
            </a:r>
            <a:r>
              <a:rPr lang="fr-FR" sz="1600" dirty="0"/>
              <a:t>d’un diagnostic partagé </a:t>
            </a:r>
            <a:endParaRPr lang="fr-FR" sz="1600" dirty="0" smtClean="0"/>
          </a:p>
          <a:p>
            <a:pPr defTabSz="144000">
              <a:lnSpc>
                <a:spcPct val="150000"/>
              </a:lnSpc>
              <a:spcAft>
                <a:spcPts val="600"/>
              </a:spcAft>
              <a:buClr>
                <a:srgbClr val="463B77"/>
              </a:buClr>
              <a:buSzPct val="160000"/>
            </a:pPr>
            <a:endParaRPr lang="fr-FR" sz="1600" dirty="0"/>
          </a:p>
          <a:p>
            <a:pPr marL="285750" indent="-285750" defTabSz="144000">
              <a:lnSpc>
                <a:spcPct val="150000"/>
              </a:lnSpc>
              <a:spcAft>
                <a:spcPts val="600"/>
              </a:spcAft>
              <a:buClr>
                <a:srgbClr val="463B77"/>
              </a:buClr>
              <a:buSzPct val="160000"/>
              <a:buFontTx/>
              <a:buChar char="-"/>
            </a:pPr>
            <a:endParaRPr lang="fr-FR" sz="1600" dirty="0" smtClean="0"/>
          </a:p>
        </p:txBody>
      </p:sp>
    </p:spTree>
    <p:extLst>
      <p:ext uri="{BB962C8B-B14F-4D97-AF65-F5344CB8AC3E}">
        <p14:creationId xmlns:p14="http://schemas.microsoft.com/office/powerpoint/2010/main" val="31242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3B0EFA55-1561-4FE6-9F78-6DAF90C595A0}"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7</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Rencontres OPCOS</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303758" y="1373848"/>
            <a:ext cx="11584484" cy="4909036"/>
          </a:xfrm>
          <a:prstGeom prst="rect">
            <a:avLst/>
          </a:prstGeom>
          <a:noFill/>
        </p:spPr>
        <p:txBody>
          <a:bodyPr wrap="square" rtlCol="0">
            <a:spAutoFit/>
          </a:bodyPr>
          <a:lstStyle/>
          <a:p>
            <a:pPr defTabSz="144000">
              <a:lnSpc>
                <a:spcPct val="150000"/>
              </a:lnSpc>
              <a:spcAft>
                <a:spcPts val="600"/>
              </a:spcAft>
              <a:buClr>
                <a:srgbClr val="463B77"/>
              </a:buClr>
              <a:buSzPct val="160000"/>
            </a:pPr>
            <a:endParaRPr lang="fr-FR" sz="1600" dirty="0" smtClean="0"/>
          </a:p>
          <a:p>
            <a:pPr marL="285750" indent="-285750" defTabSz="144000">
              <a:lnSpc>
                <a:spcPct val="150000"/>
              </a:lnSpc>
              <a:spcAft>
                <a:spcPts val="600"/>
              </a:spcAft>
              <a:buClr>
                <a:srgbClr val="463B77"/>
              </a:buClr>
              <a:buSzPct val="160000"/>
              <a:buFontTx/>
              <a:buBlip>
                <a:blip r:embed="rId2"/>
              </a:buBlip>
            </a:pPr>
            <a:r>
              <a:rPr lang="fr-FR" sz="1600" b="1" u="sng" dirty="0" smtClean="0"/>
              <a:t>CONTACTS : </a:t>
            </a:r>
          </a:p>
          <a:p>
            <a:pPr marL="285750" indent="-285750" defTabSz="144000">
              <a:lnSpc>
                <a:spcPct val="150000"/>
              </a:lnSpc>
              <a:spcAft>
                <a:spcPts val="600"/>
              </a:spcAft>
              <a:buClr>
                <a:srgbClr val="463B77"/>
              </a:buClr>
              <a:buSzPct val="160000"/>
              <a:buFontTx/>
              <a:buBlip>
                <a:blip r:embed="rId2"/>
              </a:buBlip>
            </a:pPr>
            <a:endParaRPr lang="fr-FR" sz="1600" dirty="0"/>
          </a:p>
          <a:p>
            <a:pPr defTabSz="144000">
              <a:lnSpc>
                <a:spcPct val="150000"/>
              </a:lnSpc>
              <a:spcAft>
                <a:spcPts val="600"/>
              </a:spcAft>
              <a:buClr>
                <a:srgbClr val="463B77"/>
              </a:buClr>
              <a:buSzPct val="160000"/>
            </a:pPr>
            <a:r>
              <a:rPr lang="fr-FR" sz="1600" dirty="0" smtClean="0"/>
              <a:t>UNIFORMATION : </a:t>
            </a:r>
            <a:br>
              <a:rPr lang="fr-FR" sz="1600" dirty="0" smtClean="0"/>
            </a:br>
            <a:r>
              <a:rPr lang="fr-FR" sz="1600" dirty="0" smtClean="0"/>
              <a:t>- Somme, </a:t>
            </a:r>
            <a:r>
              <a:rPr lang="fr-FR" sz="1600" dirty="0" err="1" smtClean="0"/>
              <a:t>aisne</a:t>
            </a:r>
            <a:r>
              <a:rPr lang="fr-FR" sz="1600" dirty="0" smtClean="0"/>
              <a:t>, Oise </a:t>
            </a:r>
            <a:r>
              <a:rPr lang="fr-FR" sz="1600" dirty="0"/>
              <a:t>: </a:t>
            </a:r>
            <a:r>
              <a:rPr lang="fr-FR" sz="1600" dirty="0" smtClean="0"/>
              <a:t>Frédéric Zubrzycki </a:t>
            </a:r>
            <a:r>
              <a:rPr lang="fr-FR" sz="1600" dirty="0" smtClean="0">
                <a:hlinkClick r:id="rId3"/>
              </a:rPr>
              <a:t>fzubrzycki@uniformation.fr</a:t>
            </a:r>
            <a:r>
              <a:rPr lang="fr-FR" sz="1600" dirty="0" smtClean="0"/>
              <a:t/>
            </a:r>
            <a:br>
              <a:rPr lang="fr-FR" sz="1600" dirty="0" smtClean="0"/>
            </a:br>
            <a:r>
              <a:rPr lang="fr-FR" sz="1600" dirty="0" smtClean="0"/>
              <a:t>- </a:t>
            </a:r>
            <a:r>
              <a:rPr lang="fr-FR" sz="1600" dirty="0" err="1" smtClean="0"/>
              <a:t>Pdc</a:t>
            </a:r>
            <a:r>
              <a:rPr lang="fr-FR" sz="1600" dirty="0" smtClean="0"/>
              <a:t> </a:t>
            </a:r>
            <a:r>
              <a:rPr lang="fr-FR" sz="1600" dirty="0"/>
              <a:t>+ adhérents CCN </a:t>
            </a:r>
            <a:r>
              <a:rPr lang="fr-FR" sz="1600" dirty="0" err="1"/>
              <a:t>Alisfa</a:t>
            </a:r>
            <a:r>
              <a:rPr lang="fr-FR" sz="1600" dirty="0"/>
              <a:t>, Régies de quartiers, OPH et ESH: </a:t>
            </a:r>
            <a:r>
              <a:rPr lang="fr-FR" sz="1600" dirty="0" smtClean="0"/>
              <a:t>Cécilia </a:t>
            </a:r>
            <a:r>
              <a:rPr lang="fr-FR" sz="1600" dirty="0" err="1" smtClean="0"/>
              <a:t>Daudus</a:t>
            </a:r>
            <a:r>
              <a:rPr lang="fr-FR" sz="1600" dirty="0" smtClean="0"/>
              <a:t> </a:t>
            </a:r>
            <a:r>
              <a:rPr lang="fr-FR" sz="1600" dirty="0" smtClean="0">
                <a:hlinkClick r:id="rId4"/>
              </a:rPr>
              <a:t>cdaudus@uniformation.fr</a:t>
            </a:r>
            <a:r>
              <a:rPr lang="fr-FR" sz="1600" dirty="0" smtClean="0"/>
              <a:t> </a:t>
            </a:r>
            <a:br>
              <a:rPr lang="fr-FR" sz="1600" dirty="0" smtClean="0"/>
            </a:br>
            <a:r>
              <a:rPr lang="fr-FR" sz="1600" dirty="0"/>
              <a:t>- </a:t>
            </a:r>
            <a:r>
              <a:rPr lang="fr-FR" sz="1600" dirty="0" smtClean="0"/>
              <a:t>Nord </a:t>
            </a:r>
            <a:r>
              <a:rPr lang="fr-FR" sz="1600" dirty="0"/>
              <a:t>: Alice </a:t>
            </a:r>
            <a:r>
              <a:rPr lang="fr-FR" sz="1600" dirty="0" err="1"/>
              <a:t>Larsonneur</a:t>
            </a:r>
            <a:r>
              <a:rPr lang="fr-FR" sz="1600" dirty="0"/>
              <a:t> </a:t>
            </a:r>
            <a:r>
              <a:rPr lang="fr-FR" sz="1600" dirty="0" smtClean="0">
                <a:hlinkClick r:id="rId5"/>
              </a:rPr>
              <a:t>alarsonneur@uniformation.fr</a:t>
            </a:r>
            <a:r>
              <a:rPr lang="fr-FR" sz="1600" dirty="0"/>
              <a:t/>
            </a:r>
            <a:br>
              <a:rPr lang="fr-FR" sz="1600" dirty="0"/>
            </a:br>
            <a:r>
              <a:rPr lang="fr-FR" sz="1600" dirty="0" smtClean="0"/>
              <a:t/>
            </a:r>
            <a:br>
              <a:rPr lang="fr-FR" sz="1600" dirty="0" smtClean="0"/>
            </a:br>
            <a:r>
              <a:rPr lang="fr-FR" sz="1600" dirty="0" smtClean="0"/>
              <a:t>AFDAS : </a:t>
            </a:r>
            <a:endParaRPr lang="fr-FR" sz="1600" dirty="0"/>
          </a:p>
          <a:p>
            <a:pPr marL="285750" indent="-285750" defTabSz="144000">
              <a:lnSpc>
                <a:spcPct val="150000"/>
              </a:lnSpc>
              <a:spcAft>
                <a:spcPts val="600"/>
              </a:spcAft>
              <a:buClr>
                <a:srgbClr val="463B77"/>
              </a:buClr>
              <a:buSzPct val="160000"/>
              <a:buFontTx/>
              <a:buChar char="-"/>
            </a:pPr>
            <a:r>
              <a:rPr lang="fr-FR" sz="1600" dirty="0"/>
              <a:t>Florence MAZIN </a:t>
            </a:r>
            <a:r>
              <a:rPr lang="fr-FR" sz="1600" u="sng" dirty="0">
                <a:hlinkClick r:id="rId6"/>
              </a:rPr>
              <a:t>f.mazin@afdas.com</a:t>
            </a:r>
            <a:r>
              <a:rPr lang="fr-FR" sz="1600" dirty="0"/>
              <a:t> </a:t>
            </a:r>
          </a:p>
          <a:p>
            <a:pPr marL="285750" indent="-285750" defTabSz="144000">
              <a:lnSpc>
                <a:spcPct val="150000"/>
              </a:lnSpc>
              <a:spcAft>
                <a:spcPts val="600"/>
              </a:spcAft>
              <a:buClr>
                <a:srgbClr val="463B77"/>
              </a:buClr>
              <a:buSzPct val="160000"/>
              <a:buFontTx/>
              <a:buChar char="-"/>
            </a:pPr>
            <a:r>
              <a:rPr lang="fr-FR" sz="1600" dirty="0"/>
              <a:t>Claire JANISCZAK </a:t>
            </a:r>
            <a:r>
              <a:rPr lang="fr-FR" sz="1600" u="sng" dirty="0">
                <a:hlinkClick r:id="rId7"/>
              </a:rPr>
              <a:t>c.JANISCZAK@afdas.com</a:t>
            </a:r>
            <a:r>
              <a:rPr lang="fr-FR" sz="1600" dirty="0"/>
              <a:t> </a:t>
            </a:r>
            <a:r>
              <a:rPr lang="fr-FR" sz="1600" dirty="0" smtClean="0"/>
              <a:t/>
            </a:r>
            <a:br>
              <a:rPr lang="fr-FR" sz="1600" dirty="0" smtClean="0"/>
            </a:br>
            <a:r>
              <a:rPr lang="fr-FR" sz="1600" i="1" dirty="0" smtClean="0"/>
              <a:t>Pas de répartition géographique </a:t>
            </a:r>
            <a:endParaRPr lang="fr-FR" sz="1600" i="1" dirty="0"/>
          </a:p>
        </p:txBody>
      </p:sp>
    </p:spTree>
    <p:extLst>
      <p:ext uri="{BB962C8B-B14F-4D97-AF65-F5344CB8AC3E}">
        <p14:creationId xmlns:p14="http://schemas.microsoft.com/office/powerpoint/2010/main" val="4230326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4789D04F-0690-4CAD-8B51-65672CFD9D82}"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8</a:t>
            </a:fld>
            <a:endParaRPr lang="fr-FR" dirty="0"/>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Tour d’actualités </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550796" y="1953449"/>
            <a:ext cx="10261132" cy="3539430"/>
          </a:xfrm>
          <a:prstGeom prst="rect">
            <a:avLst/>
          </a:prstGeom>
          <a:noFill/>
        </p:spPr>
        <p:txBody>
          <a:bodyPr wrap="square" rtlCol="0">
            <a:spAutoFit/>
          </a:bodyPr>
          <a:lstStyle/>
          <a:p>
            <a:pPr defTabSz="144000">
              <a:lnSpc>
                <a:spcPct val="150000"/>
              </a:lnSpc>
              <a:spcAft>
                <a:spcPts val="600"/>
              </a:spcAft>
              <a:buClr>
                <a:srgbClr val="463B77"/>
              </a:buClr>
              <a:buSzPct val="160000"/>
            </a:pPr>
            <a:endParaRPr lang="fr-FR" sz="1400" dirty="0">
              <a:latin typeface="Arial" panose="020B0604020202020204" pitchFamily="34" charset="0"/>
              <a:cs typeface="Arial" panose="020B0604020202020204" pitchFamily="34" charset="0"/>
            </a:endParaRP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DLA 59 : </a:t>
            </a: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DLA 60 : </a:t>
            </a: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DLA 62 : deux CS en cours de DASESS besoin de relation avec la fédération </a:t>
            </a: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DLA 80/02 : </a:t>
            </a:r>
          </a:p>
          <a:p>
            <a:pPr marL="742950" lvl="1"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Question au DLA 59 – quelle articulation avec SOS Employeurs qui s’implante maintenant dans la Somme ?</a:t>
            </a:r>
          </a:p>
          <a:p>
            <a:pPr marL="742950" lvl="1"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Tournée parlons sport de la conférence régionale du sport  - voir dates </a:t>
            </a:r>
          </a:p>
          <a:p>
            <a:pPr marL="285750" indent="-285750" defTabSz="144000">
              <a:lnSpc>
                <a:spcPct val="150000"/>
              </a:lnSpc>
              <a:spcAft>
                <a:spcPts val="600"/>
              </a:spcAft>
              <a:buClr>
                <a:srgbClr val="463B77"/>
              </a:buClr>
              <a:buSzPct val="160000"/>
              <a:buFontTx/>
              <a:buBlip>
                <a:blip r:embed="rId3"/>
              </a:buBlip>
            </a:pPr>
            <a:r>
              <a:rPr lang="fr-FR" sz="1400" dirty="0" smtClean="0">
                <a:latin typeface="Arial" panose="020B0604020202020204" pitchFamily="34" charset="0"/>
                <a:cs typeface="Arial" panose="020B0604020202020204" pitchFamily="34" charset="0"/>
              </a:rPr>
              <a:t>DLA R : journée finance solidaire le 06 février à Arras, prochain café des prestataire le 21 mars matinée échange et après-midi sur les MSE, prochain café des consultants le 20 juin, </a:t>
            </a:r>
            <a:r>
              <a:rPr lang="fr-FR" sz="1400" dirty="0" err="1" smtClean="0">
                <a:latin typeface="Arial" panose="020B0604020202020204" pitchFamily="34" charset="0"/>
                <a:cs typeface="Arial" panose="020B0604020202020204" pitchFamily="34" charset="0"/>
              </a:rPr>
              <a:t>Creap</a:t>
            </a:r>
            <a:r>
              <a:rPr lang="fr-FR" sz="1400" dirty="0" smtClean="0">
                <a:latin typeface="Arial" panose="020B0604020202020204" pitchFamily="34" charset="0"/>
                <a:cs typeface="Arial" panose="020B0604020202020204" pitchFamily="34" charset="0"/>
              </a:rPr>
              <a:t> date limite 9 février, point </a:t>
            </a:r>
            <a:r>
              <a:rPr lang="fr-FR" sz="1400" dirty="0" err="1" smtClean="0">
                <a:latin typeface="Arial" panose="020B0604020202020204" pitchFamily="34" charset="0"/>
                <a:cs typeface="Arial" panose="020B0604020202020204" pitchFamily="34" charset="0"/>
              </a:rPr>
              <a:t>Dreets</a:t>
            </a:r>
            <a:r>
              <a:rPr lang="fr-FR" sz="14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13934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3B0EFA55-1561-4FE6-9F78-6DAF90C595A0}"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9</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Rencontres CRDLA</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641136" y="1872137"/>
            <a:ext cx="10217662" cy="3947234"/>
          </a:xfrm>
          <a:prstGeom prst="rect">
            <a:avLst/>
          </a:prstGeom>
          <a:noFill/>
        </p:spPr>
        <p:txBody>
          <a:bodyPr wrap="square" rtlCol="0">
            <a:spAutoFit/>
          </a:bodyPr>
          <a:lstStyle/>
          <a:p>
            <a:pPr defTabSz="144000">
              <a:lnSpc>
                <a:spcPct val="150000"/>
              </a:lnSpc>
              <a:spcAft>
                <a:spcPts val="600"/>
              </a:spcAft>
              <a:buClr>
                <a:srgbClr val="463B77"/>
              </a:buClr>
              <a:buSzPct val="160000"/>
            </a:pPr>
            <a:r>
              <a:rPr lang="fr-FR" sz="1600" b="1" dirty="0" smtClean="0"/>
              <a:t>Tour d’actu : secteurs et CRDLA</a:t>
            </a:r>
          </a:p>
          <a:p>
            <a:pPr marL="285750" indent="-285750" defTabSz="144000">
              <a:lnSpc>
                <a:spcPct val="150000"/>
              </a:lnSpc>
              <a:spcAft>
                <a:spcPts val="600"/>
              </a:spcAft>
              <a:buClr>
                <a:srgbClr val="463B77"/>
              </a:buClr>
              <a:buSzPct val="160000"/>
              <a:buFontTx/>
              <a:buBlip>
                <a:blip r:embed="rId2"/>
              </a:buBlip>
            </a:pPr>
            <a:r>
              <a:rPr lang="fr-FR" sz="1600" dirty="0" smtClean="0"/>
              <a:t> CRDLA Culture : </a:t>
            </a:r>
            <a:r>
              <a:rPr lang="fr-FR" sz="1200" dirty="0" smtClean="0"/>
              <a:t>Accompagnement sur </a:t>
            </a:r>
            <a:r>
              <a:rPr lang="fr-FR" sz="1200" dirty="0" err="1" smtClean="0"/>
              <a:t>diag</a:t>
            </a:r>
            <a:r>
              <a:rPr lang="fr-FR" sz="1200" dirty="0" smtClean="0"/>
              <a:t>, post-</a:t>
            </a:r>
            <a:r>
              <a:rPr lang="fr-FR" sz="1200" dirty="0" err="1" smtClean="0"/>
              <a:t>diag</a:t>
            </a:r>
            <a:r>
              <a:rPr lang="fr-FR" sz="1200" dirty="0" smtClean="0"/>
              <a:t>, recherche consultants, participation </a:t>
            </a:r>
            <a:r>
              <a:rPr lang="fr-FR" sz="1200" dirty="0" err="1" smtClean="0"/>
              <a:t>Codep</a:t>
            </a:r>
            <a:r>
              <a:rPr lang="fr-FR" sz="1200" dirty="0" smtClean="0"/>
              <a:t>, fiches repères, données territorialisés, formations, co-construction d’évènement. Temps de rencontre acteurs/chercheurs. On est peu sollicités sur animation territoriale : hésitez pas !</a:t>
            </a:r>
            <a:br>
              <a:rPr lang="fr-FR" sz="1200" dirty="0" smtClean="0"/>
            </a:br>
            <a:r>
              <a:rPr lang="fr-FR" sz="1200" dirty="0" smtClean="0"/>
              <a:t>Dans certains endroits, interdiction des pilotes d’accompagner les </a:t>
            </a:r>
            <a:r>
              <a:rPr lang="fr-FR" sz="1200" dirty="0" err="1" smtClean="0"/>
              <a:t>assos</a:t>
            </a:r>
            <a:r>
              <a:rPr lang="fr-FR" sz="1200" dirty="0" smtClean="0"/>
              <a:t> avec intermittents du spectacle (pas considéré comme emploi…). </a:t>
            </a:r>
            <a:br>
              <a:rPr lang="fr-FR" sz="1200" dirty="0" smtClean="0"/>
            </a:br>
            <a:r>
              <a:rPr lang="fr-FR" sz="1200" dirty="0" smtClean="0"/>
              <a:t>Difficultés post-crise : financier et recrutement. CER : mis à mal de certaines </a:t>
            </a:r>
            <a:r>
              <a:rPr lang="fr-FR" sz="1200" dirty="0" err="1" smtClean="0"/>
              <a:t>assos</a:t>
            </a:r>
            <a:r>
              <a:rPr lang="fr-FR" sz="1200" dirty="0" smtClean="0"/>
              <a:t> culturelles. </a:t>
            </a:r>
            <a:br>
              <a:rPr lang="fr-FR" sz="1200" dirty="0" smtClean="0"/>
            </a:br>
            <a:r>
              <a:rPr lang="fr-FR" sz="1200" dirty="0" err="1" smtClean="0"/>
              <a:t>Padlet</a:t>
            </a:r>
            <a:r>
              <a:rPr lang="fr-FR" sz="1200" dirty="0" smtClean="0"/>
              <a:t> Culture ici : </a:t>
            </a:r>
            <a:r>
              <a:rPr lang="fr-FR" sz="1200" u="sng" dirty="0">
                <a:hlinkClick r:id="rId3"/>
              </a:rPr>
              <a:t>https://padlet.com/OpaleCRDLACulture/dla-haut-de-france-acteurs-culture-partenaires-dla-en-cours--mt9xd9vztdartmu8</a:t>
            </a:r>
            <a:endParaRPr lang="fr-FR" sz="1200" dirty="0" smtClean="0"/>
          </a:p>
          <a:p>
            <a:pPr marL="285750" indent="-285750" defTabSz="144000">
              <a:lnSpc>
                <a:spcPct val="150000"/>
              </a:lnSpc>
              <a:spcAft>
                <a:spcPts val="600"/>
              </a:spcAft>
              <a:buClr>
                <a:srgbClr val="463B77"/>
              </a:buClr>
              <a:buSzPct val="160000"/>
              <a:buFontTx/>
              <a:buBlip>
                <a:blip r:embed="rId2"/>
              </a:buBlip>
            </a:pPr>
            <a:r>
              <a:rPr lang="fr-FR" sz="1600" dirty="0" smtClean="0"/>
              <a:t>CRDLA Solidarités-Santé : </a:t>
            </a:r>
            <a:r>
              <a:rPr lang="fr-FR" sz="1100" dirty="0" smtClean="0"/>
              <a:t>4 grand secteurs : autonomie (handicap vieillissement), enfance-familles-jeunesse, santé et lutte exclusions (accès santé et droit, centres sociaux…), gros problème d’attractivité des métiers (recours à intérim qui fragilise structure), OF voit aussi effectifs qui baissent (</a:t>
            </a:r>
            <a:r>
              <a:rPr lang="fr-FR" sz="1100" dirty="0" err="1" smtClean="0"/>
              <a:t>Irts</a:t>
            </a:r>
            <a:r>
              <a:rPr lang="fr-FR" sz="1100" dirty="0" smtClean="0"/>
              <a:t>), à cause de salaires et conditions de travail. </a:t>
            </a:r>
            <a:r>
              <a:rPr lang="fr-FR" sz="1100" dirty="0"/>
              <a:t>D</a:t>
            </a:r>
            <a:r>
              <a:rPr lang="fr-FR" sz="1100" dirty="0" smtClean="0"/>
              <a:t>éconsidération des métiers du care (voir enquête syndicats), beaucoup de femmes (en bas d’échelle), et quand on monte en grade plutôt des hommes. Service publique de la petite enfance. Alexandre du </a:t>
            </a:r>
            <a:r>
              <a:rPr lang="fr-FR" sz="1100" dirty="0" err="1" smtClean="0"/>
              <a:t>Crdla</a:t>
            </a:r>
            <a:r>
              <a:rPr lang="fr-FR" sz="1100" dirty="0" smtClean="0"/>
              <a:t> s’en va, il reste Florence et Julie. </a:t>
            </a:r>
            <a:endParaRPr lang="fr-FR" sz="1100" dirty="0"/>
          </a:p>
          <a:p>
            <a:pPr marL="285750" indent="-285750" defTabSz="144000">
              <a:lnSpc>
                <a:spcPct val="150000"/>
              </a:lnSpc>
              <a:spcAft>
                <a:spcPts val="600"/>
              </a:spcAft>
              <a:buClr>
                <a:srgbClr val="463B77"/>
              </a:buClr>
              <a:buSzPct val="160000"/>
              <a:buFontTx/>
              <a:buBlip>
                <a:blip r:embed="rId2"/>
              </a:buBlip>
            </a:pPr>
            <a:r>
              <a:rPr lang="fr-FR" sz="1600" dirty="0" smtClean="0"/>
              <a:t>CRDLA IAE : </a:t>
            </a:r>
            <a:r>
              <a:rPr lang="fr-FR" sz="1200" dirty="0" smtClean="0"/>
              <a:t>Principale </a:t>
            </a:r>
            <a:r>
              <a:rPr lang="fr-FR" sz="1200" dirty="0"/>
              <a:t>actu : France travail. Place de l’insertion dans France travail ? Co-construction d’une nouvelle feuille de route pour l’IAE suite rapport IGAS. Visio DGEFP 02 février pour mise en œuvre. </a:t>
            </a:r>
            <a:r>
              <a:rPr lang="fr-FR" sz="1200" dirty="0" smtClean="0"/>
              <a:t>Café IAE mis en place pour </a:t>
            </a:r>
            <a:r>
              <a:rPr lang="fr-FR" sz="1200" dirty="0" err="1" smtClean="0"/>
              <a:t>Cmdla</a:t>
            </a:r>
            <a:r>
              <a:rPr lang="fr-FR" sz="1200" dirty="0" smtClean="0"/>
              <a:t>. </a:t>
            </a:r>
          </a:p>
        </p:txBody>
      </p:sp>
    </p:spTree>
    <p:extLst>
      <p:ext uri="{BB962C8B-B14F-4D97-AF65-F5344CB8AC3E}">
        <p14:creationId xmlns:p14="http://schemas.microsoft.com/office/powerpoint/2010/main" val="1236947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3B0EFA55-1561-4FE6-9F78-6DAF90C595A0}"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10</a:t>
            </a:fld>
            <a:endParaRPr lang="fr-FR"/>
          </a:p>
        </p:txBody>
      </p:sp>
      <p:sp>
        <p:nvSpPr>
          <p:cNvPr id="7" name="Titre 1"/>
          <p:cNvSpPr txBox="1">
            <a:spLocks/>
          </p:cNvSpPr>
          <p:nvPr/>
        </p:nvSpPr>
        <p:spPr>
          <a:xfrm>
            <a:off x="971550" y="879767"/>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smtClean="0">
                <a:solidFill>
                  <a:srgbClr val="E84426"/>
                </a:solidFill>
              </a:rPr>
              <a:t>Rencontres CRDLA</a:t>
            </a:r>
            <a:endParaRPr lang="fr-FR" b="1" dirty="0">
              <a:solidFill>
                <a:srgbClr val="E84426"/>
              </a:solidFill>
            </a:endParaRPr>
          </a:p>
        </p:txBody>
      </p:sp>
      <p:sp>
        <p:nvSpPr>
          <p:cNvPr id="8" name="Rectangle 7"/>
          <p:cNvSpPr/>
          <p:nvPr/>
        </p:nvSpPr>
        <p:spPr>
          <a:xfrm>
            <a:off x="971550" y="158750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425984" y="1801257"/>
            <a:ext cx="10217662" cy="4832092"/>
          </a:xfrm>
          <a:prstGeom prst="rect">
            <a:avLst/>
          </a:prstGeom>
          <a:noFill/>
        </p:spPr>
        <p:txBody>
          <a:bodyPr wrap="square" rtlCol="0">
            <a:spAutoFit/>
          </a:bodyPr>
          <a:lstStyle/>
          <a:p>
            <a:pPr defTabSz="144000">
              <a:lnSpc>
                <a:spcPct val="150000"/>
              </a:lnSpc>
              <a:spcAft>
                <a:spcPts val="600"/>
              </a:spcAft>
              <a:buClr>
                <a:srgbClr val="463B77"/>
              </a:buClr>
              <a:buSzPct val="160000"/>
            </a:pPr>
            <a:r>
              <a:rPr lang="fr-FR" sz="1600" b="1" dirty="0" smtClean="0"/>
              <a:t>Tour d’actu : secteurs et CRDLA</a:t>
            </a:r>
          </a:p>
          <a:p>
            <a:pPr marL="285750" indent="-285750" defTabSz="144000">
              <a:lnSpc>
                <a:spcPct val="150000"/>
              </a:lnSpc>
              <a:spcAft>
                <a:spcPts val="600"/>
              </a:spcAft>
              <a:buClr>
                <a:srgbClr val="463B77"/>
              </a:buClr>
              <a:buSzPct val="160000"/>
              <a:buFontTx/>
              <a:buBlip>
                <a:blip r:embed="rId2"/>
              </a:buBlip>
            </a:pPr>
            <a:r>
              <a:rPr lang="fr-FR" sz="1600" dirty="0" smtClean="0"/>
              <a:t>Les ingrédients de l’accompagnement collectif raté (non abordé)</a:t>
            </a:r>
          </a:p>
          <a:p>
            <a:pPr marL="285750" indent="-285750" defTabSz="144000">
              <a:lnSpc>
                <a:spcPct val="150000"/>
              </a:lnSpc>
              <a:spcAft>
                <a:spcPts val="600"/>
              </a:spcAft>
              <a:buClr>
                <a:srgbClr val="463B77"/>
              </a:buClr>
              <a:buSzPct val="160000"/>
              <a:buFontTx/>
              <a:buBlip>
                <a:blip r:embed="rId2"/>
              </a:buBlip>
            </a:pPr>
            <a:r>
              <a:rPr lang="fr-FR" sz="1600" dirty="0" smtClean="0"/>
              <a:t>L’animation territoriale : Animation Dixit</a:t>
            </a:r>
          </a:p>
          <a:p>
            <a:pPr defTabSz="144000">
              <a:lnSpc>
                <a:spcPct val="150000"/>
              </a:lnSpc>
              <a:spcAft>
                <a:spcPts val="600"/>
              </a:spcAft>
              <a:buClr>
                <a:srgbClr val="463B77"/>
              </a:buClr>
              <a:buSzPct val="160000"/>
            </a:pPr>
            <a:r>
              <a:rPr lang="fr-FR" sz="1200" dirty="0" smtClean="0"/>
              <a:t>Reposes sur des gens, relation à tricoter avec des personnes (dimension humaine). Partie d’échec : enjeu stratégique dans les relations humaines. </a:t>
            </a:r>
            <a:br>
              <a:rPr lang="fr-FR" sz="1200" dirty="0" smtClean="0"/>
            </a:br>
            <a:r>
              <a:rPr lang="fr-FR" sz="1200" dirty="0" smtClean="0"/>
              <a:t>Fête foraine : ce que devrait être l’animation territoriale. Equilibre : entre besoin structure accompagnés et enjeux des structures accompagnatrices.</a:t>
            </a:r>
            <a:br>
              <a:rPr lang="fr-FR" sz="1200" dirty="0" smtClean="0"/>
            </a:br>
            <a:r>
              <a:rPr lang="fr-FR" sz="1200" dirty="0" smtClean="0"/>
              <a:t>Créativité de l’animation territoriale, les bonnes clés à trouver selon les interlocuteurs, </a:t>
            </a:r>
            <a:r>
              <a:rPr lang="fr-FR" sz="1200" dirty="0" err="1" smtClean="0"/>
              <a:t>Codep</a:t>
            </a:r>
            <a:r>
              <a:rPr lang="fr-FR" sz="1200" dirty="0" smtClean="0"/>
              <a:t> pas vraiment un espace d’animation territoriale. Risque de conflits d’intérêt, confidentialité des données de la structure accompagnée. </a:t>
            </a:r>
            <a:br>
              <a:rPr lang="fr-FR" sz="1200" dirty="0" smtClean="0"/>
            </a:br>
            <a:r>
              <a:rPr lang="fr-FR" sz="1200" dirty="0" smtClean="0"/>
              <a:t/>
            </a:r>
            <a:br>
              <a:rPr lang="fr-FR" sz="1200" dirty="0" smtClean="0"/>
            </a:br>
            <a:r>
              <a:rPr lang="fr-FR" sz="1200" b="1" dirty="0" smtClean="0"/>
              <a:t>=&gt; Idée d’animation territoriale : Nord : </a:t>
            </a:r>
            <a:r>
              <a:rPr lang="fr-FR" sz="1200" dirty="0" smtClean="0"/>
              <a:t>Co organiser une sensibilisation sur un sujet d’accompagnement (ex répondre à un AAP). </a:t>
            </a:r>
            <a:br>
              <a:rPr lang="fr-FR" sz="1200" dirty="0" smtClean="0"/>
            </a:br>
            <a:r>
              <a:rPr lang="fr-FR" sz="1200" b="1" dirty="0" smtClean="0"/>
              <a:t>PDC : </a:t>
            </a:r>
            <a:r>
              <a:rPr lang="fr-FR" sz="1200" dirty="0" smtClean="0"/>
              <a:t>Rencontres du DLA avec plus de monde (besoin de relai </a:t>
            </a:r>
            <a:r>
              <a:rPr lang="fr-FR" sz="1200" dirty="0" err="1" smtClean="0"/>
              <a:t>com</a:t>
            </a:r>
            <a:r>
              <a:rPr lang="fr-FR" sz="1200" dirty="0" smtClean="0"/>
              <a:t>’). Inclure des parties prenantes dans les </a:t>
            </a:r>
            <a:r>
              <a:rPr lang="fr-FR" sz="1200" dirty="0" err="1" smtClean="0"/>
              <a:t>diag</a:t>
            </a:r>
            <a:r>
              <a:rPr lang="fr-FR" sz="1200" dirty="0" smtClean="0"/>
              <a:t>. </a:t>
            </a:r>
            <a:br>
              <a:rPr lang="fr-FR" sz="1200" dirty="0" smtClean="0"/>
            </a:br>
            <a:r>
              <a:rPr lang="fr-FR" sz="1200" b="1" dirty="0" smtClean="0"/>
              <a:t>Oise </a:t>
            </a:r>
            <a:r>
              <a:rPr lang="fr-FR" sz="1200" dirty="0" smtClean="0"/>
              <a:t>: Intégration des jeunes dans les </a:t>
            </a:r>
            <a:r>
              <a:rPr lang="fr-FR" sz="1200" dirty="0" err="1" smtClean="0"/>
              <a:t>assos</a:t>
            </a:r>
            <a:r>
              <a:rPr lang="fr-FR" sz="1200" dirty="0" smtClean="0"/>
              <a:t>. Liens missions locales. Ajouter questions attractivités des métiers </a:t>
            </a:r>
            <a:br>
              <a:rPr lang="fr-FR" sz="1200" dirty="0" smtClean="0"/>
            </a:br>
            <a:r>
              <a:rPr lang="fr-FR" sz="1200" b="1" dirty="0" smtClean="0"/>
              <a:t>Somme/Aisne :</a:t>
            </a:r>
            <a:r>
              <a:rPr lang="fr-FR" sz="1200" dirty="0" smtClean="0"/>
              <a:t> voir les communautés de commune (</a:t>
            </a:r>
            <a:r>
              <a:rPr lang="fr-FR" sz="1200" dirty="0" err="1" smtClean="0"/>
              <a:t>epci</a:t>
            </a:r>
            <a:r>
              <a:rPr lang="fr-FR" sz="1200" dirty="0" smtClean="0"/>
              <a:t>), refaire du lien avec membres </a:t>
            </a:r>
            <a:r>
              <a:rPr lang="fr-FR" sz="1200" dirty="0" err="1" smtClean="0"/>
              <a:t>comaps</a:t>
            </a:r>
            <a:r>
              <a:rPr lang="fr-FR" sz="1200" dirty="0" smtClean="0"/>
              <a:t> + réseaux. rencontrer </a:t>
            </a:r>
            <a:r>
              <a:rPr lang="fr-FR" sz="1200" dirty="0" err="1" smtClean="0"/>
              <a:t>Drajes</a:t>
            </a:r>
            <a:r>
              <a:rPr lang="fr-FR" sz="1200" dirty="0" smtClean="0"/>
              <a:t> sur la question des clubs de natation.</a:t>
            </a:r>
            <a:br>
              <a:rPr lang="fr-FR" sz="1200" dirty="0" smtClean="0"/>
            </a:br>
            <a:r>
              <a:rPr lang="fr-FR" sz="1200" b="1" dirty="0" err="1" smtClean="0"/>
              <a:t>HdF</a:t>
            </a:r>
            <a:r>
              <a:rPr lang="fr-FR" sz="1200" b="1" dirty="0" smtClean="0"/>
              <a:t> </a:t>
            </a:r>
            <a:r>
              <a:rPr lang="fr-FR" sz="1200" dirty="0" smtClean="0"/>
              <a:t>: Services déconcentrés de l’Etat, redynamiser les </a:t>
            </a:r>
            <a:r>
              <a:rPr lang="fr-FR" sz="1200" dirty="0" err="1" smtClean="0"/>
              <a:t>Comap</a:t>
            </a:r>
            <a:r>
              <a:rPr lang="fr-FR" sz="1200" dirty="0" smtClean="0"/>
              <a:t> : </a:t>
            </a:r>
            <a:r>
              <a:rPr lang="fr-FR" sz="1200" dirty="0" err="1" smtClean="0"/>
              <a:t>Dreal</a:t>
            </a:r>
            <a:r>
              <a:rPr lang="fr-FR" sz="1200" dirty="0" smtClean="0"/>
              <a:t>, Drac, Caf. </a:t>
            </a:r>
          </a:p>
          <a:p>
            <a:pPr defTabSz="144000">
              <a:lnSpc>
                <a:spcPct val="150000"/>
              </a:lnSpc>
              <a:spcAft>
                <a:spcPts val="600"/>
              </a:spcAft>
              <a:buClr>
                <a:srgbClr val="463B77"/>
              </a:buClr>
              <a:buSzPct val="160000"/>
            </a:pPr>
            <a:endParaRPr lang="fr-FR" sz="1200" dirty="0" smtClean="0"/>
          </a:p>
        </p:txBody>
      </p:sp>
    </p:spTree>
    <p:extLst>
      <p:ext uri="{BB962C8B-B14F-4D97-AF65-F5344CB8AC3E}">
        <p14:creationId xmlns:p14="http://schemas.microsoft.com/office/powerpoint/2010/main" val="1656566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792D7AC-2205-4355-AFA9-3248B1721C18}" type="datetime1">
              <a:rPr lang="fr-FR" smtClean="0"/>
              <a:t>26/02/2024</a:t>
            </a:fld>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11</a:t>
            </a:fld>
            <a:endParaRPr lang="fr-FR"/>
          </a:p>
        </p:txBody>
      </p:sp>
      <p:sp>
        <p:nvSpPr>
          <p:cNvPr id="7" name="Titre 1"/>
          <p:cNvSpPr txBox="1">
            <a:spLocks/>
          </p:cNvSpPr>
          <p:nvPr/>
        </p:nvSpPr>
        <p:spPr>
          <a:xfrm>
            <a:off x="838200" y="604850"/>
            <a:ext cx="10515600" cy="707733"/>
          </a:xfrm>
          <a:prstGeom prst="rect">
            <a:avLst/>
          </a:prstGeom>
        </p:spPr>
        <p:txBody>
          <a:bodyPr vert="horz" lIns="91440" tIns="45720" rIns="91440" bIns="45720" rtlCol="0" anchor="b">
            <a:normAutofit/>
          </a:bodyPr>
          <a:lstStyle>
            <a:lvl1pPr algn="l" rtl="0" eaLnBrk="1" fontAlgn="base" hangingPunct="1">
              <a:lnSpc>
                <a:spcPct val="90000"/>
              </a:lnSpc>
              <a:spcBef>
                <a:spcPct val="0"/>
              </a:spcBef>
              <a:spcAft>
                <a:spcPct val="0"/>
              </a:spcAft>
              <a:defRPr sz="3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r>
              <a:rPr lang="fr-FR" b="1" dirty="0" err="1" smtClean="0">
                <a:solidFill>
                  <a:srgbClr val="E84426"/>
                </a:solidFill>
              </a:rPr>
              <a:t>See</a:t>
            </a:r>
            <a:r>
              <a:rPr lang="fr-FR" b="1" dirty="0" smtClean="0">
                <a:solidFill>
                  <a:srgbClr val="E84426"/>
                </a:solidFill>
              </a:rPr>
              <a:t> </a:t>
            </a:r>
            <a:r>
              <a:rPr lang="fr-FR" b="1" dirty="0" err="1" smtClean="0">
                <a:solidFill>
                  <a:srgbClr val="E84426"/>
                </a:solidFill>
              </a:rPr>
              <a:t>you</a:t>
            </a:r>
            <a:r>
              <a:rPr lang="fr-FR" b="1" dirty="0" smtClean="0">
                <a:solidFill>
                  <a:srgbClr val="E84426"/>
                </a:solidFill>
              </a:rPr>
              <a:t> </a:t>
            </a:r>
            <a:r>
              <a:rPr lang="fr-FR" b="1" dirty="0" err="1" smtClean="0">
                <a:solidFill>
                  <a:srgbClr val="E84426"/>
                </a:solidFill>
              </a:rPr>
              <a:t>soon</a:t>
            </a:r>
            <a:endParaRPr lang="fr-FR" b="1" dirty="0">
              <a:solidFill>
                <a:srgbClr val="E84426"/>
              </a:solidFill>
            </a:endParaRPr>
          </a:p>
        </p:txBody>
      </p:sp>
      <p:sp>
        <p:nvSpPr>
          <p:cNvPr id="8" name="Rectangle 7"/>
          <p:cNvSpPr/>
          <p:nvPr/>
        </p:nvSpPr>
        <p:spPr>
          <a:xfrm>
            <a:off x="924026" y="1310341"/>
            <a:ext cx="10515600" cy="139700"/>
          </a:xfrm>
          <a:prstGeom prst="rect">
            <a:avLst/>
          </a:prstGeom>
          <a:solidFill>
            <a:srgbClr val="E8442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AD1716"/>
              </a:solidFill>
            </a:endParaRPr>
          </a:p>
        </p:txBody>
      </p:sp>
      <p:sp>
        <p:nvSpPr>
          <p:cNvPr id="9" name="ZoneTexte 8">
            <a:extLst>
              <a:ext uri="{FF2B5EF4-FFF2-40B4-BE49-F238E27FC236}">
                <a16:creationId xmlns="" xmlns:a16="http://schemas.microsoft.com/office/drawing/2014/main" id="{0F050B75-E184-4632-A463-2DD60AC3F05F}"/>
              </a:ext>
            </a:extLst>
          </p:cNvPr>
          <p:cNvSpPr txBox="1"/>
          <p:nvPr/>
        </p:nvSpPr>
        <p:spPr>
          <a:xfrm>
            <a:off x="1057143" y="1821036"/>
            <a:ext cx="10068058" cy="1354217"/>
          </a:xfrm>
          <a:prstGeom prst="rect">
            <a:avLst/>
          </a:prstGeom>
          <a:noFill/>
        </p:spPr>
        <p:txBody>
          <a:bodyPr wrap="square" rtlCol="0">
            <a:spAutoFit/>
          </a:bodyPr>
          <a:lstStyle/>
          <a:p>
            <a:pPr defTabSz="144000">
              <a:spcAft>
                <a:spcPts val="600"/>
              </a:spcAft>
              <a:buClr>
                <a:srgbClr val="463B77"/>
              </a:buClr>
              <a:buSzPct val="160000"/>
            </a:pPr>
            <a:endParaRPr lang="fr-FR" sz="2400" dirty="0" smtClean="0">
              <a:latin typeface="Arial" panose="020B0604020202020204" pitchFamily="34" charset="0"/>
              <a:cs typeface="Arial" panose="020B0604020202020204" pitchFamily="34" charset="0"/>
            </a:endParaRPr>
          </a:p>
          <a:p>
            <a:pPr marL="742950" lvl="1" indent="-285750" defTabSz="144000">
              <a:spcAft>
                <a:spcPts val="600"/>
              </a:spcAft>
              <a:buClr>
                <a:srgbClr val="463B77"/>
              </a:buClr>
              <a:buSzPct val="160000"/>
              <a:buBlip>
                <a:blip r:embed="rId3"/>
              </a:buBlip>
            </a:pPr>
            <a:endParaRPr lang="fr-FR" sz="2400" dirty="0">
              <a:latin typeface="Arial" panose="020B0604020202020204" pitchFamily="34" charset="0"/>
              <a:cs typeface="Arial" panose="020B0604020202020204" pitchFamily="34" charset="0"/>
            </a:endParaRPr>
          </a:p>
          <a:p>
            <a:pPr lvl="1" defTabSz="144000">
              <a:spcAft>
                <a:spcPts val="600"/>
              </a:spcAft>
              <a:buClr>
                <a:srgbClr val="463B77"/>
              </a:buClr>
              <a:buSzPct val="160000"/>
            </a:pPr>
            <a:endParaRPr lang="fr-FR" sz="2400" dirty="0">
              <a:latin typeface="Arial" panose="020B0604020202020204" pitchFamily="34" charset="0"/>
              <a:cs typeface="Arial" panose="020B0604020202020204" pitchFamily="34" charset="0"/>
            </a:endParaRPr>
          </a:p>
        </p:txBody>
      </p:sp>
      <p:graphicFrame>
        <p:nvGraphicFramePr>
          <p:cNvPr id="10" name="Tableau 9"/>
          <p:cNvGraphicFramePr>
            <a:graphicFrameLocks noGrp="1"/>
          </p:cNvGraphicFramePr>
          <p:nvPr>
            <p:extLst>
              <p:ext uri="{D42A27DB-BD31-4B8C-83A1-F6EECF244321}">
                <p14:modId xmlns:p14="http://schemas.microsoft.com/office/powerpoint/2010/main" val="1270321822"/>
              </p:ext>
            </p:extLst>
          </p:nvPr>
        </p:nvGraphicFramePr>
        <p:xfrm>
          <a:off x="924026" y="1450041"/>
          <a:ext cx="9328090" cy="4752755"/>
        </p:xfrm>
        <a:graphic>
          <a:graphicData uri="http://schemas.openxmlformats.org/drawingml/2006/table">
            <a:tbl>
              <a:tblPr firstRow="1" bandRow="1">
                <a:tableStyleId>{21E4AEA4-8DFA-4A89-87EB-49C32662AFE0}</a:tableStyleId>
              </a:tblPr>
              <a:tblGrid>
                <a:gridCol w="1486535">
                  <a:extLst>
                    <a:ext uri="{9D8B030D-6E8A-4147-A177-3AD203B41FA5}">
                      <a16:colId xmlns="" xmlns:a16="http://schemas.microsoft.com/office/drawing/2014/main" val="2748752593"/>
                    </a:ext>
                  </a:extLst>
                </a:gridCol>
                <a:gridCol w="2361132">
                  <a:extLst>
                    <a:ext uri="{9D8B030D-6E8A-4147-A177-3AD203B41FA5}">
                      <a16:colId xmlns="" xmlns:a16="http://schemas.microsoft.com/office/drawing/2014/main" val="601665096"/>
                    </a:ext>
                  </a:extLst>
                </a:gridCol>
                <a:gridCol w="5480423">
                  <a:extLst>
                    <a:ext uri="{9D8B030D-6E8A-4147-A177-3AD203B41FA5}">
                      <a16:colId xmlns="" xmlns:a16="http://schemas.microsoft.com/office/drawing/2014/main" val="4097830298"/>
                    </a:ext>
                  </a:extLst>
                </a:gridCol>
              </a:tblGrid>
              <a:tr h="363621">
                <a:tc>
                  <a:txBody>
                    <a:bodyPr/>
                    <a:lstStyle/>
                    <a:p>
                      <a:r>
                        <a:rPr lang="fr-FR" dirty="0" smtClean="0"/>
                        <a:t>Date</a:t>
                      </a:r>
                      <a:endParaRPr lang="fr-FR" dirty="0"/>
                    </a:p>
                  </a:txBody>
                  <a:tcPr anchor="ctr">
                    <a:lnR w="12700" cap="flat" cmpd="sng" algn="ctr">
                      <a:solidFill>
                        <a:schemeClr val="tx1"/>
                      </a:solidFill>
                      <a:prstDash val="solid"/>
                      <a:round/>
                      <a:headEnd type="none" w="med" len="med"/>
                      <a:tailEnd type="none" w="med" len="med"/>
                    </a:lnR>
                    <a:solidFill>
                      <a:srgbClr val="E84425"/>
                    </a:solidFill>
                  </a:tcPr>
                </a:tc>
                <a:tc>
                  <a:txBody>
                    <a:bodyPr/>
                    <a:lstStyle/>
                    <a:p>
                      <a:r>
                        <a:rPr lang="fr-FR" dirty="0" smtClean="0"/>
                        <a:t>Format</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E84425"/>
                    </a:solidFill>
                  </a:tcPr>
                </a:tc>
                <a:tc>
                  <a:txBody>
                    <a:bodyPr/>
                    <a:lstStyle/>
                    <a:p>
                      <a:r>
                        <a:rPr lang="fr-FR" dirty="0" smtClean="0"/>
                        <a:t>Sujet</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E84425"/>
                    </a:solidFill>
                  </a:tcPr>
                </a:tc>
                <a:extLst>
                  <a:ext uri="{0D108BD9-81ED-4DB2-BD59-A6C34878D82A}">
                    <a16:rowId xmlns="" xmlns:a16="http://schemas.microsoft.com/office/drawing/2014/main" val="1992539213"/>
                  </a:ext>
                </a:extLst>
              </a:tr>
              <a:tr h="369934">
                <a:tc>
                  <a:txBody>
                    <a:bodyPr/>
                    <a:lstStyle/>
                    <a:p>
                      <a:pPr algn="l" fontAlgn="b"/>
                      <a:r>
                        <a:rPr lang="fr-FR" sz="1200" b="1" i="0" u="none" strike="noStrike" dirty="0" smtClean="0">
                          <a:solidFill>
                            <a:srgbClr val="000000"/>
                          </a:solidFill>
                          <a:effectLst/>
                          <a:latin typeface="Calibri" panose="020F0502020204030204" pitchFamily="34" charset="0"/>
                        </a:rPr>
                        <a:t>9</a:t>
                      </a:r>
                      <a:r>
                        <a:rPr lang="fr-FR" sz="1200" b="1" i="0" u="none" strike="noStrike" baseline="0" dirty="0" smtClean="0">
                          <a:solidFill>
                            <a:srgbClr val="000000"/>
                          </a:solidFill>
                          <a:effectLst/>
                          <a:latin typeface="Calibri" panose="020F0502020204030204" pitchFamily="34" charset="0"/>
                        </a:rPr>
                        <a:t> janvier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Visio</a:t>
                      </a:r>
                      <a:r>
                        <a:rPr lang="fr-FR" sz="1200" b="0" i="0" u="none" strike="noStrike" baseline="0" dirty="0" smtClean="0">
                          <a:solidFill>
                            <a:srgbClr val="000000"/>
                          </a:solidFill>
                          <a:effectLst/>
                          <a:latin typeface="Calibri" panose="020F0502020204030204" pitchFamily="34" charset="0"/>
                        </a:rPr>
                        <a:t> matin</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InterDLA : Dynamisation</a:t>
                      </a:r>
                      <a:r>
                        <a:rPr lang="fr-FR" sz="1200" b="0" i="0" u="none" strike="noStrike" baseline="0" dirty="0" smtClean="0">
                          <a:solidFill>
                            <a:srgbClr val="000000"/>
                          </a:solidFill>
                          <a:effectLst/>
                          <a:latin typeface="Calibri" panose="020F0502020204030204" pitchFamily="34" charset="0"/>
                        </a:rPr>
                        <a:t> et évolution des comités d’appuis</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 xmlns:a16="http://schemas.microsoft.com/office/drawing/2014/main" val="2368525727"/>
                  </a:ext>
                </a:extLst>
              </a:tr>
              <a:tr h="480625">
                <a:tc>
                  <a:txBody>
                    <a:bodyPr/>
                    <a:lstStyle/>
                    <a:p>
                      <a:pPr algn="l" fontAlgn="b"/>
                      <a:r>
                        <a:rPr lang="fr-FR" sz="1200" b="1" i="0" u="none" strike="noStrike" dirty="0" smtClean="0">
                          <a:solidFill>
                            <a:srgbClr val="000000"/>
                          </a:solidFill>
                          <a:effectLst/>
                          <a:latin typeface="Calibri" panose="020F0502020204030204" pitchFamily="34" charset="0"/>
                        </a:rPr>
                        <a:t>1 février 2024 </a:t>
                      </a:r>
                      <a:endParaRPr lang="fr-FR" sz="1200" b="1"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smtClean="0">
                          <a:solidFill>
                            <a:srgbClr val="000000"/>
                          </a:solidFill>
                          <a:effectLst/>
                          <a:latin typeface="Calibri" panose="020F0502020204030204" pitchFamily="34" charset="0"/>
                        </a:rPr>
                        <a:t>Présentiel</a:t>
                      </a:r>
                      <a:r>
                        <a:rPr lang="fr-FR" sz="1200" b="0" i="0" u="none" strike="noStrike" baseline="0" dirty="0" smtClean="0">
                          <a:solidFill>
                            <a:srgbClr val="000000"/>
                          </a:solidFill>
                          <a:effectLst/>
                          <a:latin typeface="Calibri" panose="020F0502020204030204" pitchFamily="34" charset="0"/>
                        </a:rPr>
                        <a:t> (St Laurent </a:t>
                      </a:r>
                      <a:r>
                        <a:rPr lang="fr-FR" sz="1200" b="0" i="0" u="none" strike="noStrike" baseline="0" dirty="0" err="1" smtClean="0">
                          <a:solidFill>
                            <a:srgbClr val="000000"/>
                          </a:solidFill>
                          <a:effectLst/>
                          <a:latin typeface="Calibri" panose="020F0502020204030204" pitchFamily="34" charset="0"/>
                        </a:rPr>
                        <a:t>Blangy</a:t>
                      </a:r>
                      <a:r>
                        <a:rPr lang="fr-FR" sz="1200" b="0" i="0" u="none" strike="noStrike" baseline="0" dirty="0" smtClean="0">
                          <a:solidFill>
                            <a:srgbClr val="000000"/>
                          </a:solidFill>
                          <a:effectLst/>
                          <a:latin typeface="Calibri" panose="020F0502020204030204" pitchFamily="34" charset="0"/>
                        </a:rPr>
                        <a:t>)</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smtClean="0">
                          <a:solidFill>
                            <a:srgbClr val="000000"/>
                          </a:solidFill>
                          <a:effectLst/>
                          <a:latin typeface="Calibri" panose="020F0502020204030204" pitchFamily="34" charset="0"/>
                        </a:rPr>
                        <a:t>InterDLA : matinée </a:t>
                      </a:r>
                      <a:r>
                        <a:rPr lang="fr-FR" sz="1200" b="0" i="0" u="none" strike="noStrike" dirty="0" err="1" smtClean="0">
                          <a:solidFill>
                            <a:srgbClr val="000000"/>
                          </a:solidFill>
                          <a:effectLst/>
                          <a:latin typeface="Calibri" panose="020F0502020204030204" pitchFamily="34" charset="0"/>
                        </a:rPr>
                        <a:t>Opcos</a:t>
                      </a:r>
                      <a:r>
                        <a:rPr lang="fr-FR" sz="1200" b="0" i="0" u="none" strike="noStrike" dirty="0" smtClean="0">
                          <a:solidFill>
                            <a:srgbClr val="000000"/>
                          </a:solidFill>
                          <a:effectLst/>
                          <a:latin typeface="Calibri" panose="020F0502020204030204" pitchFamily="34" charset="0"/>
                        </a:rPr>
                        <a:t> et </a:t>
                      </a:r>
                      <a:r>
                        <a:rPr lang="fr-FR" sz="1200" b="0" i="0" u="none" strike="noStrike" dirty="0" err="1" smtClean="0">
                          <a:solidFill>
                            <a:srgbClr val="000000"/>
                          </a:solidFill>
                          <a:effectLst/>
                          <a:latin typeface="Calibri" panose="020F0502020204030204" pitchFamily="34" charset="0"/>
                        </a:rPr>
                        <a:t>aprem</a:t>
                      </a:r>
                      <a:r>
                        <a:rPr lang="fr-FR" sz="1200" b="0" i="0" u="none" strike="noStrike" dirty="0" smtClean="0">
                          <a:solidFill>
                            <a:srgbClr val="000000"/>
                          </a:solidFill>
                          <a:effectLst/>
                          <a:latin typeface="Calibri" panose="020F0502020204030204" pitchFamily="34" charset="0"/>
                        </a:rPr>
                        <a:t> CRDLA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r>
              <a:tr h="495772">
                <a:tc>
                  <a:txBody>
                    <a:bodyPr/>
                    <a:lstStyle/>
                    <a:p>
                      <a:pPr marL="0" algn="l" defTabSz="914400" rtl="0" eaLnBrk="1" fontAlgn="b" latinLnBrk="0" hangingPunct="1"/>
                      <a:r>
                        <a:rPr lang="fr-FR" sz="1200" b="0" i="0" u="none" strike="noStrike" kern="1200" dirty="0" smtClean="0">
                          <a:solidFill>
                            <a:srgbClr val="000000"/>
                          </a:solidFill>
                          <a:effectLst/>
                          <a:latin typeface="Calibri" panose="020F0502020204030204" pitchFamily="34" charset="0"/>
                          <a:ea typeface="+mn-ea"/>
                          <a:cs typeface="+mn-cs"/>
                        </a:rPr>
                        <a:t>2</a:t>
                      </a:r>
                      <a:r>
                        <a:rPr lang="fr-FR" sz="1200" b="0" i="0" u="none" strike="noStrike" kern="1200" baseline="0" dirty="0" smtClean="0">
                          <a:solidFill>
                            <a:srgbClr val="000000"/>
                          </a:solidFill>
                          <a:effectLst/>
                          <a:latin typeface="Calibri" panose="020F0502020204030204" pitchFamily="34" charset="0"/>
                          <a:ea typeface="+mn-ea"/>
                          <a:cs typeface="+mn-cs"/>
                        </a:rPr>
                        <a:t>2 février 2024</a:t>
                      </a:r>
                      <a:endParaRPr lang="fr-FR" sz="1200" b="0" i="0" u="none" strike="noStrike" kern="1200" dirty="0">
                        <a:solidFill>
                          <a:srgbClr val="000000"/>
                        </a:solidFill>
                        <a:effectLst/>
                        <a:latin typeface="Calibri" panose="020F0502020204030204" pitchFamily="34" charset="0"/>
                        <a:ea typeface="+mn-ea"/>
                        <a:cs typeface="+mn-cs"/>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marL="0" algn="l" defTabSz="914400" rtl="0" eaLnBrk="1" fontAlgn="b" latinLnBrk="0" hangingPunct="1"/>
                      <a:r>
                        <a:rPr lang="fr-FR" sz="1200" b="0" i="0" u="none" strike="noStrike" kern="1200" dirty="0" smtClean="0">
                          <a:solidFill>
                            <a:srgbClr val="000000"/>
                          </a:solidFill>
                          <a:effectLst/>
                          <a:latin typeface="Calibri" panose="020F0502020204030204" pitchFamily="34" charset="0"/>
                          <a:ea typeface="+mn-ea"/>
                          <a:cs typeface="+mn-cs"/>
                        </a:rPr>
                        <a:t>Visio (</a:t>
                      </a:r>
                      <a:r>
                        <a:rPr lang="fr-FR" sz="1200" b="0" i="0" u="none" strike="noStrike" kern="1200" dirty="0" err="1" smtClean="0">
                          <a:solidFill>
                            <a:srgbClr val="000000"/>
                          </a:solidFill>
                          <a:effectLst/>
                          <a:latin typeface="Calibri" panose="020F0502020204030204" pitchFamily="34" charset="0"/>
                          <a:ea typeface="+mn-ea"/>
                          <a:cs typeface="+mn-cs"/>
                        </a:rPr>
                        <a:t>aprem</a:t>
                      </a:r>
                      <a:r>
                        <a:rPr lang="fr-FR" sz="1200" b="0" i="0" u="none" strike="noStrike" kern="1200" dirty="0" smtClean="0">
                          <a:solidFill>
                            <a:srgbClr val="000000"/>
                          </a:solidFill>
                          <a:effectLst/>
                          <a:latin typeface="Calibri" panose="020F0502020204030204" pitchFamily="34" charset="0"/>
                          <a:ea typeface="+mn-ea"/>
                          <a:cs typeface="+mn-cs"/>
                        </a:rPr>
                        <a:t>)</a:t>
                      </a:r>
                      <a:endParaRPr lang="fr-FR" sz="1200" b="0" i="0" u="none" strike="noStrike" kern="1200" dirty="0">
                        <a:solidFill>
                          <a:srgbClr val="000000"/>
                        </a:solidFill>
                        <a:effectLst/>
                        <a:latin typeface="Calibri" panose="020F0502020204030204" pitchFamily="34"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algn="l" defTabSz="914400" rtl="0" eaLnBrk="1" fontAlgn="b" latinLnBrk="0" hangingPunct="1"/>
                      <a:r>
                        <a:rPr lang="fr-FR" sz="1200" b="0" i="0" u="none" strike="noStrike" kern="1200" dirty="0" smtClean="0">
                          <a:solidFill>
                            <a:srgbClr val="000000"/>
                          </a:solidFill>
                          <a:effectLst/>
                          <a:latin typeface="Calibri" panose="020F0502020204030204" pitchFamily="34" charset="0"/>
                          <a:ea typeface="+mn-ea"/>
                          <a:cs typeface="+mn-cs"/>
                        </a:rPr>
                        <a:t>Webinaire accompagnateurs : Panorama</a:t>
                      </a:r>
                      <a:r>
                        <a:rPr lang="fr-FR" sz="1200" b="0" i="0" u="none" strike="noStrike" kern="1200" baseline="0" dirty="0" smtClean="0">
                          <a:solidFill>
                            <a:srgbClr val="000000"/>
                          </a:solidFill>
                          <a:effectLst/>
                          <a:latin typeface="Calibri" panose="020F0502020204030204" pitchFamily="34" charset="0"/>
                          <a:ea typeface="+mn-ea"/>
                          <a:cs typeface="+mn-cs"/>
                        </a:rPr>
                        <a:t> des financements européens</a:t>
                      </a:r>
                      <a:endParaRPr lang="fr-FR" sz="1200" b="0" i="0" u="none" strike="noStrike" kern="1200" dirty="0">
                        <a:solidFill>
                          <a:srgbClr val="000000"/>
                        </a:solidFill>
                        <a:effectLst/>
                        <a:latin typeface="Calibri" panose="020F0502020204030204" pitchFamily="34"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32576">
                <a:tc>
                  <a:txBody>
                    <a:bodyPr/>
                    <a:lstStyle/>
                    <a:p>
                      <a:pPr algn="l" fontAlgn="b"/>
                      <a:r>
                        <a:rPr lang="fr-FR" sz="1200" b="0" i="0" u="none" strike="noStrike" dirty="0" smtClean="0">
                          <a:solidFill>
                            <a:srgbClr val="000000"/>
                          </a:solidFill>
                          <a:effectLst/>
                          <a:latin typeface="Calibri" panose="020F0502020204030204" pitchFamily="34" charset="0"/>
                        </a:rPr>
                        <a:t>23</a:t>
                      </a:r>
                      <a:r>
                        <a:rPr lang="fr-FR" sz="1200" b="0" i="0" u="none" strike="noStrike" baseline="0" dirty="0" smtClean="0">
                          <a:solidFill>
                            <a:srgbClr val="000000"/>
                          </a:solidFill>
                          <a:effectLst/>
                          <a:latin typeface="Calibri" panose="020F0502020204030204" pitchFamily="34" charset="0"/>
                        </a:rPr>
                        <a:t> février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2"/>
                    </a:solidFill>
                  </a:tcPr>
                </a:tc>
                <a:tc>
                  <a:txBody>
                    <a:bodyPr/>
                    <a:lstStyle/>
                    <a:p>
                      <a:pPr algn="l" fontAlgn="b"/>
                      <a:r>
                        <a:rPr lang="fr-FR" sz="1200" b="0" i="0" u="none" strike="noStrike" dirty="0" smtClean="0">
                          <a:solidFill>
                            <a:srgbClr val="000000"/>
                          </a:solidFill>
                          <a:effectLst/>
                          <a:latin typeface="Calibri" panose="020F0502020204030204" pitchFamily="34" charset="0"/>
                        </a:rPr>
                        <a:t>Présentiel</a:t>
                      </a:r>
                      <a:r>
                        <a:rPr lang="fr-FR" sz="1200" b="0" i="0" u="none" strike="noStrike" baseline="0" dirty="0" smtClean="0">
                          <a:solidFill>
                            <a:srgbClr val="000000"/>
                          </a:solidFill>
                          <a:effectLst/>
                          <a:latin typeface="Calibri" panose="020F0502020204030204" pitchFamily="34" charset="0"/>
                        </a:rPr>
                        <a:t> Amiens</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pPr algn="l" fontAlgn="b"/>
                      <a:r>
                        <a:rPr lang="fr-FR" sz="1200" b="0" i="0" u="none" strike="noStrike" dirty="0" smtClean="0">
                          <a:solidFill>
                            <a:srgbClr val="000000"/>
                          </a:solidFill>
                          <a:effectLst/>
                          <a:latin typeface="Calibri" panose="020F0502020204030204" pitchFamily="34" charset="0"/>
                        </a:rPr>
                        <a:t>Séminaire</a:t>
                      </a:r>
                      <a:r>
                        <a:rPr lang="fr-FR" sz="1200" b="0" i="0" u="none" strike="noStrike" baseline="0" dirty="0" smtClean="0">
                          <a:solidFill>
                            <a:srgbClr val="000000"/>
                          </a:solidFill>
                          <a:effectLst/>
                          <a:latin typeface="Calibri" panose="020F0502020204030204" pitchFamily="34" charset="0"/>
                        </a:rPr>
                        <a:t> Tremplin </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r>
              <a:tr h="319222">
                <a:tc>
                  <a:txBody>
                    <a:bodyPr/>
                    <a:lstStyle/>
                    <a:p>
                      <a:pPr algn="l" fontAlgn="b"/>
                      <a:r>
                        <a:rPr lang="fr-FR" sz="1200" b="0" i="0" u="none" strike="noStrike" dirty="0" smtClean="0">
                          <a:solidFill>
                            <a:srgbClr val="000000"/>
                          </a:solidFill>
                          <a:effectLst/>
                          <a:latin typeface="Calibri" panose="020F0502020204030204" pitchFamily="34" charset="0"/>
                        </a:rPr>
                        <a:t>14</a:t>
                      </a:r>
                      <a:r>
                        <a:rPr lang="fr-FR" sz="1200" b="0" i="0" u="none" strike="noStrike" baseline="0" dirty="0" smtClean="0">
                          <a:solidFill>
                            <a:srgbClr val="000000"/>
                          </a:solidFill>
                          <a:effectLst/>
                          <a:latin typeface="Calibri" panose="020F0502020204030204" pitchFamily="34" charset="0"/>
                        </a:rPr>
                        <a:t> mars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Visio matin</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InterDLA (</a:t>
                      </a:r>
                      <a:r>
                        <a:rPr lang="fr-FR" sz="1200" b="0" i="0" u="none" strike="noStrike" dirty="0" err="1" smtClean="0">
                          <a:solidFill>
                            <a:srgbClr val="000000"/>
                          </a:solidFill>
                          <a:effectLst/>
                          <a:latin typeface="Calibri" panose="020F0502020204030204" pitchFamily="34" charset="0"/>
                        </a:rPr>
                        <a:t>Aract</a:t>
                      </a:r>
                      <a:r>
                        <a:rPr lang="fr-FR" sz="1200" b="0" i="0" u="none" strike="noStrike" dirty="0" smtClean="0">
                          <a:solidFill>
                            <a:srgbClr val="000000"/>
                          </a:solidFill>
                          <a:effectLst/>
                          <a:latin typeface="Calibri" panose="020F0502020204030204" pitchFamily="34" charset="0"/>
                        </a:rPr>
                        <a:t>?)</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69934">
                <a:tc>
                  <a:txBody>
                    <a:bodyPr/>
                    <a:lstStyle/>
                    <a:p>
                      <a:pPr algn="l" fontAlgn="b"/>
                      <a:r>
                        <a:rPr lang="fr-FR" sz="1200" b="0" i="0" u="none" strike="noStrike" dirty="0" smtClean="0">
                          <a:solidFill>
                            <a:schemeClr val="tx1"/>
                          </a:solidFill>
                          <a:effectLst/>
                          <a:latin typeface="Calibri" panose="020F0502020204030204" pitchFamily="34" charset="0"/>
                        </a:rPr>
                        <a:t>21</a:t>
                      </a:r>
                      <a:r>
                        <a:rPr lang="fr-FR" sz="1200" b="0" i="0" u="none" strike="noStrike" baseline="0" dirty="0" smtClean="0">
                          <a:solidFill>
                            <a:schemeClr val="tx1"/>
                          </a:solidFill>
                          <a:effectLst/>
                          <a:latin typeface="Calibri" panose="020F0502020204030204" pitchFamily="34" charset="0"/>
                        </a:rPr>
                        <a:t> mars 2024</a:t>
                      </a:r>
                      <a:endParaRPr lang="fr-FR" sz="1200" b="0" i="0" u="none" strike="noStrike" dirty="0">
                        <a:solidFill>
                          <a:schemeClr val="tx1"/>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2"/>
                    </a:solidFill>
                  </a:tcPr>
                </a:tc>
                <a:tc>
                  <a:txBody>
                    <a:bodyPr/>
                    <a:lstStyle/>
                    <a:p>
                      <a:pPr algn="l" fontAlgn="b"/>
                      <a:r>
                        <a:rPr lang="fr-FR" sz="1200" b="0" i="0" u="none" strike="noStrike" dirty="0" smtClean="0">
                          <a:solidFill>
                            <a:schemeClr val="tx1"/>
                          </a:solidFill>
                          <a:effectLst/>
                          <a:latin typeface="Calibri" panose="020F0502020204030204" pitchFamily="34" charset="0"/>
                        </a:rPr>
                        <a:t>Présentiel</a:t>
                      </a:r>
                      <a:endParaRPr lang="fr-FR" sz="1200" b="0" i="0" u="none" strike="noStrike" dirty="0">
                        <a:solidFill>
                          <a:schemeClr val="tx1"/>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pPr algn="l" fontAlgn="b"/>
                      <a:r>
                        <a:rPr lang="fr-FR" sz="1200" b="0" i="0" u="none" strike="noStrike" dirty="0" smtClean="0">
                          <a:solidFill>
                            <a:schemeClr val="tx1"/>
                          </a:solidFill>
                          <a:effectLst/>
                          <a:latin typeface="Calibri" panose="020F0502020204030204" pitchFamily="34" charset="0"/>
                        </a:rPr>
                        <a:t>Journée</a:t>
                      </a:r>
                      <a:r>
                        <a:rPr lang="fr-FR" sz="1200" b="0" i="0" u="none" strike="noStrike" baseline="0" dirty="0" smtClean="0">
                          <a:solidFill>
                            <a:schemeClr val="tx1"/>
                          </a:solidFill>
                          <a:effectLst/>
                          <a:latin typeface="Calibri" panose="020F0502020204030204" pitchFamily="34" charset="0"/>
                        </a:rPr>
                        <a:t> des consultants : m</a:t>
                      </a:r>
                      <a:r>
                        <a:rPr lang="fr-FR" sz="1200" b="0" i="0" u="none" strike="noStrike" dirty="0" smtClean="0">
                          <a:solidFill>
                            <a:schemeClr val="tx1"/>
                          </a:solidFill>
                          <a:effectLst/>
                          <a:latin typeface="Calibri" panose="020F0502020204030204" pitchFamily="34" charset="0"/>
                        </a:rPr>
                        <a:t>atinée</a:t>
                      </a:r>
                      <a:r>
                        <a:rPr lang="fr-FR" sz="1200" b="0" i="0" u="none" strike="noStrike" baseline="0" dirty="0" smtClean="0">
                          <a:solidFill>
                            <a:schemeClr val="tx1"/>
                          </a:solidFill>
                          <a:effectLst/>
                          <a:latin typeface="Calibri" panose="020F0502020204030204" pitchFamily="34" charset="0"/>
                        </a:rPr>
                        <a:t> cahier des charges, après-midi MSE</a:t>
                      </a:r>
                      <a:endParaRPr lang="fr-FR" sz="1200" b="0" i="0" u="none" strike="noStrike" dirty="0">
                        <a:solidFill>
                          <a:schemeClr val="tx1"/>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r>
              <a:tr h="319222">
                <a:tc>
                  <a:txBody>
                    <a:bodyPr/>
                    <a:lstStyle/>
                    <a:p>
                      <a:pPr algn="l" fontAlgn="b"/>
                      <a:r>
                        <a:rPr lang="fr-FR" sz="1200" b="0" i="0" u="none" strike="noStrike" dirty="0" smtClean="0">
                          <a:solidFill>
                            <a:srgbClr val="000000"/>
                          </a:solidFill>
                          <a:effectLst/>
                          <a:latin typeface="Calibri" panose="020F0502020204030204" pitchFamily="34" charset="0"/>
                        </a:rPr>
                        <a:t>25</a:t>
                      </a:r>
                      <a:r>
                        <a:rPr lang="fr-FR" sz="1200" b="0" i="0" u="none" strike="noStrike" baseline="0" dirty="0" smtClean="0">
                          <a:solidFill>
                            <a:srgbClr val="000000"/>
                          </a:solidFill>
                          <a:effectLst/>
                          <a:latin typeface="Calibri" panose="020F0502020204030204" pitchFamily="34" charset="0"/>
                        </a:rPr>
                        <a:t> mars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Présentiel</a:t>
                      </a:r>
                      <a:r>
                        <a:rPr lang="fr-FR" sz="1200" b="0" i="0" u="none" strike="noStrike" baseline="0" dirty="0" smtClean="0">
                          <a:solidFill>
                            <a:srgbClr val="000000"/>
                          </a:solidFill>
                          <a:effectLst/>
                          <a:latin typeface="Calibri" panose="020F0502020204030204" pitchFamily="34" charset="0"/>
                        </a:rPr>
                        <a:t> St Laurent </a:t>
                      </a:r>
                      <a:r>
                        <a:rPr lang="fr-FR" sz="1200" b="0" i="0" u="none" strike="noStrike" baseline="0" dirty="0" err="1" smtClean="0">
                          <a:solidFill>
                            <a:srgbClr val="000000"/>
                          </a:solidFill>
                          <a:effectLst/>
                          <a:latin typeface="Calibri" panose="020F0502020204030204" pitchFamily="34" charset="0"/>
                        </a:rPr>
                        <a:t>Blangy</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Formation</a:t>
                      </a:r>
                      <a:r>
                        <a:rPr lang="fr-FR" sz="1200" b="0" i="0" u="none" strike="noStrike" baseline="0" dirty="0" smtClean="0">
                          <a:solidFill>
                            <a:srgbClr val="000000"/>
                          </a:solidFill>
                          <a:effectLst/>
                          <a:latin typeface="Calibri" panose="020F0502020204030204" pitchFamily="34" charset="0"/>
                        </a:rPr>
                        <a:t> facilitation graphique</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69934">
                <a:tc>
                  <a:txBody>
                    <a:bodyPr/>
                    <a:lstStyle/>
                    <a:p>
                      <a:pPr algn="l" fontAlgn="b"/>
                      <a:r>
                        <a:rPr lang="fr-FR" sz="1200" b="0" i="0" u="none" strike="noStrike" dirty="0" smtClean="0">
                          <a:solidFill>
                            <a:srgbClr val="000000"/>
                          </a:solidFill>
                          <a:effectLst/>
                          <a:latin typeface="Calibri" panose="020F0502020204030204" pitchFamily="34" charset="0"/>
                        </a:rPr>
                        <a:t>04</a:t>
                      </a:r>
                      <a:r>
                        <a:rPr lang="fr-FR" sz="1200" b="0" i="0" u="none" strike="noStrike" baseline="0" dirty="0" smtClean="0">
                          <a:solidFill>
                            <a:srgbClr val="000000"/>
                          </a:solidFill>
                          <a:effectLst/>
                          <a:latin typeface="Calibri" panose="020F0502020204030204" pitchFamily="34" charset="0"/>
                        </a:rPr>
                        <a:t> avril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smtClean="0">
                          <a:solidFill>
                            <a:srgbClr val="000000"/>
                          </a:solidFill>
                          <a:effectLst/>
                          <a:latin typeface="Calibri" panose="020F0502020204030204" pitchFamily="34" charset="0"/>
                        </a:rPr>
                        <a:t>Visio matin</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fontAlgn="b"/>
                      <a:r>
                        <a:rPr lang="fr-FR" sz="1200" b="0" i="0" u="none" strike="noStrike" dirty="0" smtClean="0">
                          <a:solidFill>
                            <a:srgbClr val="000000"/>
                          </a:solidFill>
                          <a:effectLst/>
                          <a:latin typeface="Calibri" panose="020F0502020204030204" pitchFamily="34" charset="0"/>
                        </a:rPr>
                        <a:t>InterDLA : Paris 2024 et Cros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 xmlns:a16="http://schemas.microsoft.com/office/drawing/2014/main" val="3058948972"/>
                  </a:ext>
                </a:extLst>
              </a:tr>
              <a:tr h="319222">
                <a:tc>
                  <a:txBody>
                    <a:bodyPr/>
                    <a:lstStyle/>
                    <a:p>
                      <a:pPr algn="l" fontAlgn="b"/>
                      <a:r>
                        <a:rPr lang="fr-FR" sz="1200" b="0" i="0" u="none" strike="noStrike" dirty="0" smtClean="0">
                          <a:solidFill>
                            <a:schemeClr val="tx1"/>
                          </a:solidFill>
                          <a:effectLst/>
                          <a:latin typeface="Calibri" panose="020F0502020204030204" pitchFamily="34" charset="0"/>
                        </a:rPr>
                        <a:t>11</a:t>
                      </a:r>
                      <a:r>
                        <a:rPr lang="fr-FR" sz="1200" b="0" i="0" u="none" strike="noStrike" baseline="0" dirty="0" smtClean="0">
                          <a:solidFill>
                            <a:schemeClr val="tx1"/>
                          </a:solidFill>
                          <a:effectLst/>
                          <a:latin typeface="Calibri" panose="020F0502020204030204" pitchFamily="34" charset="0"/>
                        </a:rPr>
                        <a:t> avril 2024</a:t>
                      </a:r>
                      <a:endParaRPr lang="fr-FR" sz="1200" b="0" i="0" u="none" strike="noStrike" dirty="0">
                        <a:solidFill>
                          <a:schemeClr val="tx1"/>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chemeClr val="tx1"/>
                          </a:solidFill>
                          <a:effectLst/>
                          <a:latin typeface="Calibri" panose="020F0502020204030204" pitchFamily="34" charset="0"/>
                        </a:rPr>
                        <a:t>Présentiel</a:t>
                      </a:r>
                      <a:r>
                        <a:rPr lang="fr-FR" sz="1200" b="0" i="0" u="none" strike="noStrike" baseline="0" dirty="0" smtClean="0">
                          <a:solidFill>
                            <a:schemeClr val="tx1"/>
                          </a:solidFill>
                          <a:effectLst/>
                          <a:latin typeface="Calibri" panose="020F0502020204030204" pitchFamily="34" charset="0"/>
                        </a:rPr>
                        <a:t> Arras</a:t>
                      </a:r>
                      <a:endParaRPr lang="fr-FR" sz="1200" b="0" i="0" u="none" strike="noStrike" dirty="0">
                        <a:solidFill>
                          <a:schemeClr val="tx1"/>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chemeClr val="tx1"/>
                          </a:solidFill>
                          <a:effectLst/>
                          <a:latin typeface="Calibri" panose="020F0502020204030204" pitchFamily="34" charset="0"/>
                        </a:rPr>
                        <a:t>Séminaire</a:t>
                      </a:r>
                      <a:r>
                        <a:rPr lang="fr-FR" sz="1200" b="0" i="0" u="none" strike="noStrike" baseline="0" dirty="0" smtClean="0">
                          <a:solidFill>
                            <a:schemeClr val="tx1"/>
                          </a:solidFill>
                          <a:effectLst/>
                          <a:latin typeface="Calibri" panose="020F0502020204030204" pitchFamily="34" charset="0"/>
                        </a:rPr>
                        <a:t> des acteurs de l’accompagnement (focus </a:t>
                      </a:r>
                      <a:r>
                        <a:rPr lang="fr-FR" sz="1200" b="0" i="0" u="none" strike="noStrike" baseline="0" dirty="0" err="1" smtClean="0">
                          <a:solidFill>
                            <a:schemeClr val="tx1"/>
                          </a:solidFill>
                          <a:effectLst/>
                          <a:latin typeface="Calibri" panose="020F0502020204030204" pitchFamily="34" charset="0"/>
                        </a:rPr>
                        <a:t>access</a:t>
                      </a:r>
                      <a:r>
                        <a:rPr lang="fr-FR" sz="1200" b="0" i="0" u="none" strike="noStrike" baseline="0" dirty="0" smtClean="0">
                          <a:solidFill>
                            <a:schemeClr val="tx1"/>
                          </a:solidFill>
                          <a:effectLst/>
                          <a:latin typeface="Calibri" panose="020F0502020204030204" pitchFamily="34" charset="0"/>
                        </a:rPr>
                        <a:t>?)</a:t>
                      </a:r>
                      <a:endParaRPr lang="fr-FR" sz="1200" b="0" i="0" u="none" strike="noStrike" dirty="0">
                        <a:solidFill>
                          <a:schemeClr val="tx1"/>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 xmlns:a16="http://schemas.microsoft.com/office/drawing/2014/main" val="3525063355"/>
                  </a:ext>
                </a:extLst>
              </a:tr>
              <a:tr h="319222">
                <a:tc>
                  <a:txBody>
                    <a:bodyPr/>
                    <a:lstStyle/>
                    <a:p>
                      <a:pPr algn="l" fontAlgn="b"/>
                      <a:r>
                        <a:rPr lang="fr-FR" sz="1200" b="0" i="0" u="none" strike="noStrike" dirty="0" smtClean="0">
                          <a:solidFill>
                            <a:srgbClr val="000000"/>
                          </a:solidFill>
                          <a:effectLst/>
                          <a:latin typeface="Calibri" panose="020F0502020204030204" pitchFamily="34" charset="0"/>
                        </a:rPr>
                        <a:t>10</a:t>
                      </a:r>
                      <a:r>
                        <a:rPr lang="fr-FR" sz="1200" b="0" i="0" u="none" strike="noStrike" baseline="0" dirty="0" smtClean="0">
                          <a:solidFill>
                            <a:srgbClr val="000000"/>
                          </a:solidFill>
                          <a:effectLst/>
                          <a:latin typeface="Calibri" panose="020F0502020204030204" pitchFamily="34" charset="0"/>
                        </a:rPr>
                        <a:t> et 11 juin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accent2">
                        <a:lumMod val="60000"/>
                        <a:lumOff val="40000"/>
                      </a:schemeClr>
                    </a:solidFill>
                  </a:tcPr>
                </a:tc>
                <a:tc>
                  <a:txBody>
                    <a:bodyPr/>
                    <a:lstStyle/>
                    <a:p>
                      <a:pPr algn="l" fontAlgn="b"/>
                      <a:r>
                        <a:rPr lang="fr-FR" sz="1200" b="0" i="0" u="none" strike="noStrike" dirty="0" smtClean="0">
                          <a:solidFill>
                            <a:srgbClr val="000000"/>
                          </a:solidFill>
                          <a:effectLst/>
                          <a:latin typeface="Calibri" panose="020F0502020204030204" pitchFamily="34" charset="0"/>
                        </a:rPr>
                        <a:t>Présentiel : familistère de guise ?</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2">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200" dirty="0" smtClean="0">
                          <a:latin typeface="Times New Roman" panose="02020603050405020304" pitchFamily="18" charset="0"/>
                          <a:ea typeface="Calibri" panose="020F0502020204030204" pitchFamily="34" charset="0"/>
                          <a:cs typeface="Times New Roman" panose="02020603050405020304" pitchFamily="18" charset="0"/>
                        </a:rPr>
                        <a:t>InterDLA :</a:t>
                      </a:r>
                      <a:r>
                        <a:rPr lang="fr-FR" sz="1200" baseline="0" dirty="0" smtClean="0">
                          <a:latin typeface="Times New Roman" panose="02020603050405020304" pitchFamily="18" charset="0"/>
                          <a:ea typeface="Calibri" panose="020F0502020204030204" pitchFamily="34" charset="0"/>
                          <a:cs typeface="Times New Roman" panose="02020603050405020304" pitchFamily="18" charset="0"/>
                        </a:rPr>
                        <a:t> </a:t>
                      </a:r>
                      <a:r>
                        <a:rPr lang="fr-FR" sz="1200" dirty="0" smtClean="0">
                          <a:latin typeface="Times New Roman" panose="02020603050405020304" pitchFamily="18" charset="0"/>
                          <a:ea typeface="Calibri" panose="020F0502020204030204" pitchFamily="34" charset="0"/>
                          <a:cs typeface="Times New Roman" panose="02020603050405020304" pitchFamily="18" charset="0"/>
                        </a:rPr>
                        <a:t>Echanges de pratiques et </a:t>
                      </a:r>
                      <a:r>
                        <a:rPr lang="fr-FR" sz="1200" dirty="0" err="1" smtClean="0">
                          <a:latin typeface="Times New Roman" panose="02020603050405020304" pitchFamily="18" charset="0"/>
                          <a:ea typeface="Calibri" panose="020F0502020204030204" pitchFamily="34" charset="0"/>
                          <a:cs typeface="Times New Roman" panose="02020603050405020304" pitchFamily="18" charset="0"/>
                        </a:rPr>
                        <a:t>codev</a:t>
                      </a:r>
                      <a:r>
                        <a:rPr lang="fr-FR" sz="1200" dirty="0" smtClean="0">
                          <a:latin typeface="Times New Roman" panose="02020603050405020304" pitchFamily="18" charset="0"/>
                          <a:ea typeface="Calibri" panose="020F0502020204030204" pitchFamily="34" charset="0"/>
                          <a:cs typeface="Times New Roman" panose="02020603050405020304" pitchFamily="18" charset="0"/>
                        </a:rPr>
                        <a:t> : focus gouvernance et bénévolat. </a:t>
                      </a:r>
                      <a:endParaRPr lang="fr-FR" sz="1200" dirty="0" smtClean="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2">
                        <a:lumMod val="60000"/>
                        <a:lumOff val="40000"/>
                      </a:schemeClr>
                    </a:solidFill>
                  </a:tcPr>
                </a:tc>
                <a:extLst>
                  <a:ext uri="{0D108BD9-81ED-4DB2-BD59-A6C34878D82A}">
                    <a16:rowId xmlns="" xmlns:a16="http://schemas.microsoft.com/office/drawing/2014/main" val="1312302042"/>
                  </a:ext>
                </a:extLst>
              </a:tr>
              <a:tr h="319222">
                <a:tc>
                  <a:txBody>
                    <a:bodyPr/>
                    <a:lstStyle/>
                    <a:p>
                      <a:pPr algn="l" fontAlgn="b"/>
                      <a:r>
                        <a:rPr lang="fr-FR" sz="1200" b="0" i="0" u="none" strike="noStrike" dirty="0" smtClean="0">
                          <a:solidFill>
                            <a:srgbClr val="000000"/>
                          </a:solidFill>
                          <a:effectLst/>
                          <a:latin typeface="Calibri" panose="020F0502020204030204" pitchFamily="34" charset="0"/>
                        </a:rPr>
                        <a:t>20</a:t>
                      </a:r>
                      <a:r>
                        <a:rPr lang="fr-FR" sz="1200" b="0" i="0" u="none" strike="noStrike" baseline="0" dirty="0" smtClean="0">
                          <a:solidFill>
                            <a:srgbClr val="000000"/>
                          </a:solidFill>
                          <a:effectLst/>
                          <a:latin typeface="Calibri" panose="020F0502020204030204" pitchFamily="34" charset="0"/>
                        </a:rPr>
                        <a:t> juin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a:txBody>
                    <a:bodyPr/>
                    <a:lstStyle/>
                    <a:p>
                      <a:pPr algn="l" fontAlgn="b"/>
                      <a:r>
                        <a:rPr lang="fr-FR" sz="1200" b="0" i="0" u="none" strike="noStrike" dirty="0" smtClean="0">
                          <a:solidFill>
                            <a:srgbClr val="000000"/>
                          </a:solidFill>
                          <a:effectLst/>
                          <a:latin typeface="Calibri" panose="020F0502020204030204" pitchFamily="34" charset="0"/>
                        </a:rPr>
                        <a:t>Visio</a:t>
                      </a:r>
                      <a:r>
                        <a:rPr lang="fr-FR" sz="1200" b="0" i="0" u="none" strike="noStrike" baseline="0" dirty="0" smtClean="0">
                          <a:solidFill>
                            <a:srgbClr val="000000"/>
                          </a:solidFill>
                          <a:effectLst/>
                          <a:latin typeface="Calibri" panose="020F0502020204030204" pitchFamily="34" charset="0"/>
                        </a:rPr>
                        <a:t> matin</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kumimoji="0" lang="fr-FR" sz="1200" b="0" i="0" u="none" strike="noStrike" kern="1200" cap="none" spc="0" normalizeH="0" baseline="0" dirty="0" smtClean="0">
                          <a:ln>
                            <a:noFill/>
                          </a:ln>
                          <a:solidFill>
                            <a:srgbClr val="000000"/>
                          </a:solidFill>
                          <a:effectLst/>
                          <a:uLnTx/>
                          <a:uFillTx/>
                          <a:latin typeface="Calibri" panose="020F0502020204030204" pitchFamily="34" charset="0"/>
                          <a:ea typeface="+mn-ea"/>
                          <a:cs typeface="+mn-cs"/>
                        </a:rPr>
                        <a:t>Café des prestataires</a:t>
                      </a:r>
                      <a:endParaRPr kumimoji="0" lang="fr-FR" sz="1200" b="0" i="0" u="none" strike="noStrike" kern="1200" cap="none" spc="0" normalizeH="0" baseline="0" dirty="0">
                        <a:ln>
                          <a:noFill/>
                        </a:ln>
                        <a:solidFill>
                          <a:srgbClr val="000000"/>
                        </a:solidFill>
                        <a:effectLst/>
                        <a:uLnTx/>
                        <a:uFillTx/>
                        <a:latin typeface="Calibri" panose="020F0502020204030204" pitchFamily="34"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 xmlns:a16="http://schemas.microsoft.com/office/drawing/2014/main" val="3784315492"/>
                  </a:ext>
                </a:extLst>
              </a:tr>
              <a:tr h="319222">
                <a:tc>
                  <a:txBody>
                    <a:bodyPr/>
                    <a:lstStyle/>
                    <a:p>
                      <a:pPr algn="l" fontAlgn="b"/>
                      <a:r>
                        <a:rPr lang="fr-FR" sz="1200" b="0" i="0" u="none" strike="noStrike" dirty="0" smtClean="0">
                          <a:solidFill>
                            <a:srgbClr val="000000"/>
                          </a:solidFill>
                          <a:effectLst/>
                          <a:latin typeface="Calibri" panose="020F0502020204030204" pitchFamily="34" charset="0"/>
                        </a:rPr>
                        <a:t>04 juillet 2024</a:t>
                      </a:r>
                      <a:endParaRPr lang="fr-FR" sz="12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2"/>
                    </a:solidFill>
                  </a:tcPr>
                </a:tc>
                <a:tc>
                  <a:txBody>
                    <a:bodyPr/>
                    <a:lstStyle/>
                    <a:p>
                      <a:pPr algn="l" fontAlgn="b"/>
                      <a:r>
                        <a:rPr lang="fr-FR" sz="1200" b="0" i="0" u="none" strike="noStrike" baseline="0" dirty="0" smtClean="0">
                          <a:solidFill>
                            <a:srgbClr val="000000"/>
                          </a:solidFill>
                          <a:effectLst/>
                          <a:latin typeface="Calibri" panose="020F0502020204030204" pitchFamily="34" charset="0"/>
                        </a:rPr>
                        <a:t>Visio matin</a:t>
                      </a:r>
                      <a:endParaRPr lang="fr-FR" sz="12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r>
                        <a:rPr kumimoji="0" lang="fr-FR" sz="1200" b="0" i="0" u="none" strike="noStrike" kern="1200" cap="none" spc="0" normalizeH="0" baseline="0" dirty="0" smtClean="0">
                          <a:ln>
                            <a:noFill/>
                          </a:ln>
                          <a:solidFill>
                            <a:srgbClr val="000000"/>
                          </a:solidFill>
                          <a:effectLst/>
                          <a:uLnTx/>
                          <a:uFillTx/>
                          <a:latin typeface="Calibri" panose="020F0502020204030204" pitchFamily="34" charset="0"/>
                          <a:ea typeface="+mn-ea"/>
                          <a:cs typeface="+mn-cs"/>
                        </a:rPr>
                        <a:t>InterDLA</a:t>
                      </a:r>
                      <a:endParaRPr kumimoji="0" lang="fr-FR" sz="1200" b="0" i="0" u="none" strike="noStrike" kern="1200" cap="none" spc="0" normalizeH="0" baseline="0" dirty="0">
                        <a:ln>
                          <a:noFill/>
                        </a:ln>
                        <a:solidFill>
                          <a:srgbClr val="000000"/>
                        </a:solidFill>
                        <a:effectLst/>
                        <a:uLnTx/>
                        <a:uFillTx/>
                        <a:latin typeface="Calibri" panose="020F0502020204030204" pitchFamily="34"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r>
            </a:tbl>
          </a:graphicData>
        </a:graphic>
      </p:graphicFrame>
    </p:spTree>
    <p:extLst>
      <p:ext uri="{BB962C8B-B14F-4D97-AF65-F5344CB8AC3E}">
        <p14:creationId xmlns:p14="http://schemas.microsoft.com/office/powerpoint/2010/main" val="16785618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38200" y="365125"/>
            <a:ext cx="10515600" cy="1325563"/>
          </a:xfrm>
        </p:spPr>
        <p:txBody>
          <a:bodyPr/>
          <a:lstStyle/>
          <a:p>
            <a:endParaRPr lang="fr-FR"/>
          </a:p>
        </p:txBody>
      </p:sp>
      <p:sp>
        <p:nvSpPr>
          <p:cNvPr id="3" name="Espace réservé du contenu 2"/>
          <p:cNvSpPr>
            <a:spLocks noGrp="1"/>
          </p:cNvSpPr>
          <p:nvPr>
            <p:ph idx="4294967295"/>
          </p:nvPr>
        </p:nvSpPr>
        <p:spPr>
          <a:xfrm>
            <a:off x="838200" y="1825625"/>
            <a:ext cx="10515600" cy="4351338"/>
          </a:xfrm>
        </p:spPr>
        <p:txBody>
          <a:bodyPr/>
          <a:lstStyle/>
          <a:p>
            <a:endParaRPr lang="fr-FR"/>
          </a:p>
        </p:txBody>
      </p:sp>
      <p:sp>
        <p:nvSpPr>
          <p:cNvPr id="4" name="Espace réservé de la date 3"/>
          <p:cNvSpPr>
            <a:spLocks noGrp="1"/>
          </p:cNvSpPr>
          <p:nvPr>
            <p:ph type="dt" sz="half" idx="10"/>
          </p:nvPr>
        </p:nvSpPr>
        <p:spPr/>
        <p:txBody>
          <a:bodyPr/>
          <a:lstStyle/>
          <a:p>
            <a:fld id="{73AE7834-E8DE-49DE-A8AF-784E8766FD73}" type="datetime1">
              <a:rPr lang="fr-FR" smtClean="0"/>
              <a:t>26/02/2024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343975-8845-44AD-9A39-14CE17F33221}" type="slidenum">
              <a:rPr lang="fr-FR" smtClean="0"/>
              <a:t>12</a:t>
            </a:fld>
            <a:endParaRPr lang="fr-F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8">
            <a:extLst>
              <a:ext uri="{FF2B5EF4-FFF2-40B4-BE49-F238E27FC236}">
                <a16:creationId xmlns="" xmlns:a16="http://schemas.microsoft.com/office/drawing/2014/main" id="{363308DF-69D1-8941-A762-EB1EFB50B048}"/>
              </a:ext>
            </a:extLst>
          </p:cNvPr>
          <p:cNvSpPr txBox="1">
            <a:spLocks/>
          </p:cNvSpPr>
          <p:nvPr/>
        </p:nvSpPr>
        <p:spPr>
          <a:xfrm>
            <a:off x="1001486" y="1787753"/>
            <a:ext cx="10091057" cy="355713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500" b="1" kern="1200" baseline="0">
                <a:solidFill>
                  <a:schemeClr val="bg1"/>
                </a:solidFill>
                <a:latin typeface="Arial" panose="020B0604020202020204" pitchFamily="34" charset="0"/>
                <a:ea typeface="+mj-ea"/>
                <a:cs typeface="Arial" panose="020B0604020202020204" pitchFamily="34" charset="0"/>
              </a:defRPr>
            </a:lvl1pPr>
          </a:lstStyle>
          <a:p>
            <a:r>
              <a:rPr lang="fr-FR" smtClean="0"/>
              <a:t>Merci de votre attention !</a:t>
            </a:r>
            <a:endParaRPr lang="fr-FR" dirty="0"/>
          </a:p>
        </p:txBody>
      </p:sp>
    </p:spTree>
    <p:extLst>
      <p:ext uri="{BB962C8B-B14F-4D97-AF65-F5344CB8AC3E}">
        <p14:creationId xmlns:p14="http://schemas.microsoft.com/office/powerpoint/2010/main" val="541036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4987</TotalTime>
  <Words>635</Words>
  <Application>Microsoft Office PowerPoint</Application>
  <PresentationFormat>Grand écran</PresentationFormat>
  <Paragraphs>120</Paragraphs>
  <Slides>12</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12</vt:i4>
      </vt:variant>
    </vt:vector>
  </HeadingPairs>
  <TitlesOfParts>
    <vt:vector size="16" baseType="lpstr">
      <vt:lpstr>Arial</vt:lpstr>
      <vt:lpstr>Calibri</vt:lpstr>
      <vt:lpstr>Times New Roman</vt:lpstr>
      <vt:lpstr>Thème Office</vt:lpstr>
      <vt:lpstr>Présentation PowerPoint</vt:lpstr>
      <vt:lpstr>InterDLA N°2    Présentiel   01 février 2024  Rencontre Opcos et CRDLA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Maud BAILLY</dc:creator>
  <cp:lastModifiedBy>Claire Collet</cp:lastModifiedBy>
  <cp:revision>331</cp:revision>
  <dcterms:created xsi:type="dcterms:W3CDTF">2021-04-06T13:31:33Z</dcterms:created>
  <dcterms:modified xsi:type="dcterms:W3CDTF">2024-02-26T10:59:21Z</dcterms:modified>
</cp:coreProperties>
</file>