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323" r:id="rId5"/>
    <p:sldId id="324" r:id="rId6"/>
    <p:sldId id="315" r:id="rId7"/>
    <p:sldId id="319" r:id="rId8"/>
    <p:sldId id="316" r:id="rId9"/>
    <p:sldId id="322" r:id="rId10"/>
    <p:sldId id="304" r:id="rId11"/>
    <p:sldId id="26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68" autoAdjust="0"/>
    <p:restoredTop sz="94103" autoAdjust="0"/>
  </p:normalViewPr>
  <p:slideViewPr>
    <p:cSldViewPr snapToGrid="0">
      <p:cViewPr varScale="1">
        <p:scale>
          <a:sx n="66" d="100"/>
          <a:sy n="66" d="100"/>
        </p:scale>
        <p:origin x="1048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5FB79-23EB-44F2-9875-2E0DB16CB6A6}" type="datetimeFigureOut">
              <a:rPr lang="fr-FR" smtClean="0"/>
              <a:t>16/10/2023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DE739-5C6B-4A99-B61A-6F731D1CC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97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E739-5C6B-4A99-B61A-6F731D1CCF7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20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E739-5C6B-4A99-B61A-6F731D1CCF7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4736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E739-5C6B-4A99-B61A-6F731D1CCF7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E739-5C6B-4A99-B61A-6F731D1CCF7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071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E739-5C6B-4A99-B61A-6F731D1CCF7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65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F277-C644-49BD-AD41-1E5B9BFCA950}" type="datetime1">
              <a:rPr lang="fr-FR" smtClean="0"/>
              <a:t>16/10/2023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xmlns="" id="{363308DF-69D1-8941-A762-EB1EFB50B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2393064"/>
            <a:ext cx="10091057" cy="1160440"/>
          </a:xfrm>
          <a:prstGeom prst="rect">
            <a:avLst/>
          </a:prstGeom>
        </p:spPr>
        <p:txBody>
          <a:bodyPr anchor="ctr"/>
          <a:lstStyle>
            <a:lvl1pPr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xmlns="" id="{F7295C51-377E-A84C-8DCA-F99A390BCEC7}"/>
              </a:ext>
            </a:extLst>
          </p:cNvPr>
          <p:cNvSpPr txBox="1">
            <a:spLocks/>
          </p:cNvSpPr>
          <p:nvPr userDrawn="1"/>
        </p:nvSpPr>
        <p:spPr>
          <a:xfrm>
            <a:off x="1001486" y="4032168"/>
            <a:ext cx="5007882" cy="1992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indent="0" algn="l" defTabSz="914400" rtl="0" eaLnBrk="1" latinLnBrk="0" hangingPunct="1"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Sous - titre 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019103" y="3670486"/>
            <a:ext cx="1659703" cy="167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xmlns="" id="{F7295C51-377E-A84C-8DCA-F99A390BCEC7}"/>
              </a:ext>
            </a:extLst>
          </p:cNvPr>
          <p:cNvSpPr txBox="1">
            <a:spLocks/>
          </p:cNvSpPr>
          <p:nvPr userDrawn="1"/>
        </p:nvSpPr>
        <p:spPr>
          <a:xfrm>
            <a:off x="1001486" y="681590"/>
            <a:ext cx="5007882" cy="5255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indent="0" algn="ctr" defTabSz="914400" rtl="0" eaLnBrk="1" latinLnBrk="0" hangingPunct="1"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53874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5F2E9-3A83-4F3D-99D8-00AD156A2331}" type="datetime1">
              <a:rPr lang="fr-FR" smtClean="0"/>
              <a:t>16/10/2023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493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19A71E-32B9-41EA-BA42-4D104D49C72B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4486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2801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5714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DE9FECFF-C0C8-4728-A806-7A3BE65E4C4E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2343975-8845-44AD-9A39-14CE17F332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8662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klaxoon.com/join/NZTPMT5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730" y="5921801"/>
            <a:ext cx="6602540" cy="87180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173" y="2165685"/>
            <a:ext cx="6943653" cy="2100942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B18AA-706F-4BC7-8A3A-1137B020D9B5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57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xmlns="" id="{363308DF-69D1-8941-A762-EB1EFB50B0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1486" y="2661511"/>
            <a:ext cx="10091057" cy="35583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InterDLA </a:t>
            </a:r>
            <a:r>
              <a:rPr lang="fr-FR" dirty="0" smtClean="0"/>
              <a:t>N°8</a:t>
            </a:r>
            <a:r>
              <a:rPr lang="fr-FR" dirty="0"/>
              <a:t>				Visio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sz="2400" dirty="0" smtClean="0"/>
              <a:t>Accompagnement des PTCE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							</a:t>
            </a: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xmlns="" id="{F7295C51-377E-A84C-8DCA-F99A390BCEC7}"/>
              </a:ext>
            </a:extLst>
          </p:cNvPr>
          <p:cNvSpPr txBox="1">
            <a:spLocks/>
          </p:cNvSpPr>
          <p:nvPr/>
        </p:nvSpPr>
        <p:spPr>
          <a:xfrm>
            <a:off x="1001486" y="4032168"/>
            <a:ext cx="5007882" cy="1992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indent="0" algn="l" defTabSz="914400" rtl="0" eaLnBrk="1" latinLnBrk="0" hangingPunct="1"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019103" y="3670486"/>
            <a:ext cx="1659703" cy="167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1348-5666-4337-8567-DED5BE625ABC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61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70655-C6DE-487B-A486-8F5117EEC587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3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71550" y="879767"/>
            <a:ext cx="10515600" cy="7077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b="1" dirty="0" smtClean="0">
                <a:solidFill>
                  <a:srgbClr val="E84426"/>
                </a:solidFill>
              </a:rPr>
              <a:t>Sommaire</a:t>
            </a:r>
            <a:endParaRPr lang="fr-FR" b="1" dirty="0">
              <a:solidFill>
                <a:srgbClr val="E8442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1550" y="1587501"/>
            <a:ext cx="10515600" cy="139700"/>
          </a:xfrm>
          <a:prstGeom prst="rect">
            <a:avLst/>
          </a:prstGeom>
          <a:solidFill>
            <a:srgbClr val="E844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D1716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F050B75-E184-4632-A463-2DD60AC3F05F}"/>
              </a:ext>
            </a:extLst>
          </p:cNvPr>
          <p:cNvSpPr txBox="1"/>
          <p:nvPr/>
        </p:nvSpPr>
        <p:spPr>
          <a:xfrm>
            <a:off x="1057143" y="1657351"/>
            <a:ext cx="10296657" cy="294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</a:pPr>
            <a:endParaRPr lang="fr-FR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44000">
              <a:lnSpc>
                <a:spcPct val="20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10h :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DLA et PTCE </a:t>
            </a:r>
          </a:p>
          <a:p>
            <a:pPr marL="285750" indent="-285750" defTabSz="144000">
              <a:lnSpc>
                <a:spcPct val="20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11h : Tour d’actualité</a:t>
            </a:r>
          </a:p>
          <a:p>
            <a:pPr marL="285750" indent="-285750" defTabSz="144000">
              <a:lnSpc>
                <a:spcPct val="20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11H20 : Charte des prestataires</a:t>
            </a:r>
          </a:p>
          <a:p>
            <a:pPr marL="285750" indent="-285750" defTabSz="144000">
              <a:lnSpc>
                <a:spcPct val="20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11h30 : Création d’une boîte à outils sur le parcours des bénévoles au sein d’une association</a:t>
            </a:r>
          </a:p>
        </p:txBody>
      </p:sp>
    </p:spTree>
    <p:extLst>
      <p:ext uri="{BB962C8B-B14F-4D97-AF65-F5344CB8AC3E}">
        <p14:creationId xmlns:p14="http://schemas.microsoft.com/office/powerpoint/2010/main" val="322223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70655-C6DE-487B-A486-8F5117EEC587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4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71550" y="879767"/>
            <a:ext cx="10515600" cy="7077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b="1" dirty="0" smtClean="0">
                <a:solidFill>
                  <a:srgbClr val="E84426"/>
                </a:solidFill>
              </a:rPr>
              <a:t>DLA et PTCE</a:t>
            </a:r>
            <a:endParaRPr lang="fr-FR" b="1" dirty="0">
              <a:solidFill>
                <a:srgbClr val="E8442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1550" y="1587501"/>
            <a:ext cx="10515600" cy="139700"/>
          </a:xfrm>
          <a:prstGeom prst="rect">
            <a:avLst/>
          </a:prstGeom>
          <a:solidFill>
            <a:srgbClr val="E844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D1716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F050B75-E184-4632-A463-2DD60AC3F05F}"/>
              </a:ext>
            </a:extLst>
          </p:cNvPr>
          <p:cNvSpPr txBox="1"/>
          <p:nvPr/>
        </p:nvSpPr>
        <p:spPr>
          <a:xfrm>
            <a:off x="971550" y="1657351"/>
            <a:ext cx="10296657" cy="461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</a:pPr>
            <a:endParaRPr lang="fr-FR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Brise écran :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Klaxoon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Quentin accompagne les PTCE existants mais a identifié un trou dans la raquette pour les collectifs de structures qui ne sont pas encore regroupées en PTCE (sensibilisation : un PTCE peut-être une opportunité de développement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Région HDF : ACTE animateur qui fait de l’ingénierie + animateur régional de la CRESS</a:t>
            </a:r>
          </a:p>
          <a:p>
            <a:pPr marL="742950" lvl="1" indent="-285750"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Chaque PTCE a un parrain du CRA (dans les faits, fonctionnent mal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Guillaume : difficile de s’y retrouver pour le DLA et les structures des PTCE 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Rachel : manque de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clarté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car dans le 62, la Région est au courant et soutien l’accompagnement des structures membres du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PTCE</a:t>
            </a:r>
          </a:p>
          <a:p>
            <a:pPr marL="285750" indent="-285750"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CMDLA ont tous accompagné des structures membres de PTCE (mais peu de PTCE directement). 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79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70655-C6DE-487B-A486-8F5117EEC587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5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71550" y="879767"/>
            <a:ext cx="10515600" cy="7077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b="1" dirty="0" smtClean="0">
                <a:solidFill>
                  <a:srgbClr val="E84426"/>
                </a:solidFill>
              </a:rPr>
              <a:t>DLA et PTCE</a:t>
            </a:r>
            <a:endParaRPr lang="fr-FR" b="1" dirty="0">
              <a:solidFill>
                <a:srgbClr val="E8442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1550" y="1587501"/>
            <a:ext cx="10515600" cy="139700"/>
          </a:xfrm>
          <a:prstGeom prst="rect">
            <a:avLst/>
          </a:prstGeom>
          <a:solidFill>
            <a:srgbClr val="E844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D1716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F050B75-E184-4632-A463-2DD60AC3F05F}"/>
              </a:ext>
            </a:extLst>
          </p:cNvPr>
          <p:cNvSpPr txBox="1"/>
          <p:nvPr/>
        </p:nvSpPr>
        <p:spPr>
          <a:xfrm>
            <a:off x="971550" y="1657351"/>
            <a:ext cx="10296657" cy="495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</a:pPr>
            <a:endParaRPr lang="fr-FR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dirty="0" smtClean="0"/>
              <a:t>L</a:t>
            </a:r>
            <a:r>
              <a:rPr lang="fr-FR" dirty="0" smtClean="0"/>
              <a:t>’avise a identifié la possibilité d’accompagner des PTCE dans le cadre du DLA. La Région HdF ne le souhaite pas</a:t>
            </a:r>
            <a:r>
              <a:rPr lang="fr-FR" dirty="0"/>
              <a:t>. Positionnement Région : financement d’une animation régionale pour les PTCE via la CRESS </a:t>
            </a:r>
            <a:r>
              <a:rPr lang="fr-FR" dirty="0" smtClean="0"/>
              <a:t>est suffisant</a:t>
            </a:r>
            <a:r>
              <a:rPr lang="fr-FR" dirty="0"/>
              <a:t>. Or la </a:t>
            </a:r>
            <a:r>
              <a:rPr lang="fr-FR" dirty="0" err="1"/>
              <a:t>Cress</a:t>
            </a:r>
            <a:r>
              <a:rPr lang="fr-FR" dirty="0"/>
              <a:t> informe, anime, mais n’accompagne pas. Dans chaque PTCE il y a un parrain qui peut avoir le rôle d’accompagnateur. </a:t>
            </a:r>
            <a:r>
              <a:rPr lang="fr-FR" dirty="0" smtClean="0"/>
              <a:t>Besoin </a:t>
            </a:r>
            <a:r>
              <a:rPr lang="fr-FR" dirty="0"/>
              <a:t>de clarifier le lien PTCE et DLA et d’avoir un discours clair. </a:t>
            </a:r>
            <a:r>
              <a:rPr lang="fr-FR" dirty="0" smtClean="0"/>
              <a:t>Quentin </a:t>
            </a:r>
            <a:r>
              <a:rPr lang="fr-FR" dirty="0"/>
              <a:t>portera la question en cellule régionale d’animation avec la Région et l’Etat (via le </a:t>
            </a:r>
            <a:r>
              <a:rPr lang="fr-FR" dirty="0" err="1"/>
              <a:t>Sgar</a:t>
            </a:r>
            <a:r>
              <a:rPr lang="fr-FR" dirty="0"/>
              <a:t>). </a:t>
            </a:r>
          </a:p>
          <a:p>
            <a:pPr marL="285750" indent="-285750"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endParaRPr lang="fr-FR" dirty="0" smtClean="0"/>
          </a:p>
          <a:p>
            <a:pPr marL="285750" indent="-285750"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 smtClean="0"/>
              <a:t> On </a:t>
            </a:r>
            <a:r>
              <a:rPr lang="fr-FR" dirty="0"/>
              <a:t>observe un intérêt croissant </a:t>
            </a:r>
            <a:r>
              <a:rPr lang="fr-FR" dirty="0" smtClean="0"/>
              <a:t>des </a:t>
            </a:r>
            <a:r>
              <a:rPr lang="fr-FR" dirty="0"/>
              <a:t>institutions publiques pour les regroupements et les consortiums. </a:t>
            </a:r>
            <a:br>
              <a:rPr lang="fr-FR" dirty="0"/>
            </a:br>
            <a:endParaRPr lang="fr-FR" dirty="0" smtClean="0"/>
          </a:p>
          <a:p>
            <a:pPr marL="285750" indent="-285750"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dirty="0" smtClean="0"/>
              <a:t> 15 PTCE en Région HdF</a:t>
            </a:r>
          </a:p>
          <a:p>
            <a:pPr defTabSz="144000">
              <a:lnSpc>
                <a:spcPct val="120000"/>
              </a:lnSpc>
              <a:spcAft>
                <a:spcPts val="600"/>
              </a:spcAft>
              <a:buClr>
                <a:srgbClr val="463B77"/>
              </a:buClr>
              <a:buSzPct val="160000"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79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D04F-0690-4CAD-8B51-65672CFD9D82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6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71550" y="879767"/>
            <a:ext cx="10515600" cy="7077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b="1" dirty="0" smtClean="0">
                <a:solidFill>
                  <a:srgbClr val="E84426"/>
                </a:solidFill>
              </a:rPr>
              <a:t>Tour d’actualités </a:t>
            </a:r>
            <a:endParaRPr lang="fr-FR" b="1" dirty="0">
              <a:solidFill>
                <a:srgbClr val="E8442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1550" y="1587501"/>
            <a:ext cx="10515600" cy="139700"/>
          </a:xfrm>
          <a:prstGeom prst="rect">
            <a:avLst/>
          </a:prstGeom>
          <a:solidFill>
            <a:srgbClr val="E844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D1716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F050B75-E184-4632-A463-2DD60AC3F05F}"/>
              </a:ext>
            </a:extLst>
          </p:cNvPr>
          <p:cNvSpPr txBox="1"/>
          <p:nvPr/>
        </p:nvSpPr>
        <p:spPr>
          <a:xfrm>
            <a:off x="658373" y="1307990"/>
            <a:ext cx="10261132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</a:pP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59 : Comités d’appui chargés et dossiers ajournés parfois. Besoin  de reposer le cadre du DLA en comité d’appui. Beaucoup de demandes d’accompagnement.</a:t>
            </a:r>
          </a:p>
          <a:p>
            <a:pPr marL="285750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60 : comité d’appui dans deux semaines. Préparation du mois de l’ESS sur le creillois et le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beauvaisis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62 : comité annulé (dossiers reportés au mois de novembre). Rencontre du DLA fin Novembre sur le Montreuillois sur le numérique. Sollicitées sur les préparations du mois de l’ESS (Mission BM - DRAJES, CAHC…)</a:t>
            </a:r>
          </a:p>
          <a:p>
            <a:pPr marL="285750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80/02 : Lisa a quitté ses fonctions début septembre. Comité d’appui réalisé dans la Somme et semaine prochaine dans l’Aisne </a:t>
            </a:r>
          </a:p>
          <a:p>
            <a:pPr marL="285750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R :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Animation de 3 ateliers de la conférence ESS. Co-construction d’une formation MSE pour les bénévoles. Recrutement d’un alternant. Comité d’appui le 16 octobre (3 dossiers). Webinaire compagnie des tiers lieux. 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 conventionnement DREETS : 	</a:t>
            </a:r>
          </a:p>
          <a:p>
            <a:pPr marL="742950" lvl="1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02 /80 deadline le 31/03/2024 pour les bilans ; DLA 02/80/60</a:t>
            </a:r>
          </a:p>
          <a:p>
            <a:pPr marL="1200150" lvl="2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62 : demande les factures aux prestataires avant le 30/09 de l’année n+1</a:t>
            </a:r>
          </a:p>
          <a:p>
            <a:pPr marL="1200150" lvl="2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R : fait passer en facture non parvenues </a:t>
            </a:r>
          </a:p>
        </p:txBody>
      </p:sp>
    </p:spTree>
    <p:extLst>
      <p:ext uri="{BB962C8B-B14F-4D97-AF65-F5344CB8AC3E}">
        <p14:creationId xmlns:p14="http://schemas.microsoft.com/office/powerpoint/2010/main" val="91393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D04F-0690-4CAD-8B51-65672CFD9D82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7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71550" y="879767"/>
            <a:ext cx="10515600" cy="7077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b="1" dirty="0" smtClean="0">
                <a:solidFill>
                  <a:srgbClr val="E84426"/>
                </a:solidFill>
              </a:rPr>
              <a:t>Tableau </a:t>
            </a:r>
            <a:r>
              <a:rPr lang="fr-FR" b="1" dirty="0">
                <a:solidFill>
                  <a:srgbClr val="E84426"/>
                </a:solidFill>
              </a:rPr>
              <a:t>ODJ</a:t>
            </a:r>
          </a:p>
        </p:txBody>
      </p:sp>
      <p:sp>
        <p:nvSpPr>
          <p:cNvPr id="8" name="Rectangle 7"/>
          <p:cNvSpPr/>
          <p:nvPr/>
        </p:nvSpPr>
        <p:spPr>
          <a:xfrm>
            <a:off x="971550" y="1587501"/>
            <a:ext cx="10515600" cy="139700"/>
          </a:xfrm>
          <a:prstGeom prst="rect">
            <a:avLst/>
          </a:prstGeom>
          <a:solidFill>
            <a:srgbClr val="E844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D1716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F050B75-E184-4632-A463-2DD60AC3F05F}"/>
              </a:ext>
            </a:extLst>
          </p:cNvPr>
          <p:cNvSpPr txBox="1"/>
          <p:nvPr/>
        </p:nvSpPr>
        <p:spPr>
          <a:xfrm>
            <a:off x="821294" y="1657351"/>
            <a:ext cx="108161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/>
              <a:t>Quels </a:t>
            </a:r>
            <a:r>
              <a:rPr lang="fr-FR" sz="1400" dirty="0"/>
              <a:t>liens / relations entretenir avec l'APES, notamment vis-à-vis des accompagnements qu'ils proposent ? </a:t>
            </a:r>
            <a:r>
              <a:rPr lang="fr-FR" sz="1400" dirty="0" smtClean="0"/>
              <a:t>--&gt; </a:t>
            </a:r>
            <a:r>
              <a:rPr lang="fr-FR" sz="1400" dirty="0"/>
              <a:t>Difficultés à saisir leur "offre d'accompagnement" ainsi que les passerelles qui pourraient exister avec le DLA. </a:t>
            </a:r>
            <a:r>
              <a:rPr lang="fr-FR" sz="1400" dirty="0" smtClean="0"/>
              <a:t>Etes-vous </a:t>
            </a:r>
            <a:r>
              <a:rPr lang="fr-FR" sz="1400" dirty="0"/>
              <a:t>également contacté.es / sollicité par l'APES, notamment dans le cadre de la mise en place de DLA Collectifs </a:t>
            </a:r>
            <a:r>
              <a:rPr lang="fr-FR" sz="1400" dirty="0" smtClean="0"/>
              <a:t>?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(Rachel)</a:t>
            </a:r>
          </a:p>
          <a:p>
            <a:pPr marL="742950" lvl="1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59 : a été contacté dans le cadre de l’accompagnement collectif épicerie solidaire (Karine) </a:t>
            </a:r>
          </a:p>
          <a:p>
            <a:pPr marL="742950" lvl="1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62 : ont été contactés et les prestataires adhérents de l’Apes sont mis en avant </a:t>
            </a:r>
          </a:p>
          <a:p>
            <a:pPr marL="742950" lvl="1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60 : peu de contacts et commencent à en avoir (via ACC’ESS) – ancienne collègue de Sonia et Mélanie qui est sur l’Aisne </a:t>
            </a:r>
          </a:p>
          <a:p>
            <a:pPr marL="742950" lvl="1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DLA 02/80 : contacts réguliers surtout sur le département de l’Aisne, ont demandé à rejoindre le comité d’appui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Café des prestataires : acté = jour fixe donné à l’avance prochain le 21 décembre 9h30 – 11h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DLA R fait un formulaire  sur le site DLA HDF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Hélène, a aimé les questions + entretien à la suite ; Rachel a eu des demande des consultants sur la rencontre de l’ensemble des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chargé.e.s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 mission DLA</a:t>
            </a:r>
          </a:p>
          <a:p>
            <a:pPr marL="742950" lvl="1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3"/>
              </a:buBlip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Guillaume entretien à la suite </a:t>
            </a:r>
          </a:p>
        </p:txBody>
      </p:sp>
    </p:spTree>
    <p:extLst>
      <p:ext uri="{BB962C8B-B14F-4D97-AF65-F5344CB8AC3E}">
        <p14:creationId xmlns:p14="http://schemas.microsoft.com/office/powerpoint/2010/main" val="415630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EFA55-1561-4FE6-9F78-6DAF90C595A0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8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71550" y="879767"/>
            <a:ext cx="10515600" cy="7077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b="1" dirty="0" smtClean="0">
                <a:solidFill>
                  <a:srgbClr val="E84426"/>
                </a:solidFill>
              </a:rPr>
              <a:t>Charte des prestataires</a:t>
            </a:r>
            <a:endParaRPr lang="fr-FR" b="1" dirty="0">
              <a:solidFill>
                <a:srgbClr val="E8442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1550" y="1587501"/>
            <a:ext cx="10515600" cy="139700"/>
          </a:xfrm>
          <a:prstGeom prst="rect">
            <a:avLst/>
          </a:prstGeom>
          <a:solidFill>
            <a:srgbClr val="E844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D1716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F050B75-E184-4632-A463-2DD60AC3F05F}"/>
              </a:ext>
            </a:extLst>
          </p:cNvPr>
          <p:cNvSpPr txBox="1"/>
          <p:nvPr/>
        </p:nvSpPr>
        <p:spPr>
          <a:xfrm>
            <a:off x="971550" y="2010450"/>
            <a:ext cx="1021766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sz="1600" dirty="0" smtClean="0"/>
              <a:t> Adoption ? </a:t>
            </a:r>
            <a:r>
              <a:rPr lang="fr-FR" sz="1600" dirty="0" smtClean="0"/>
              <a:t>Report à une prochaine date</a:t>
            </a:r>
            <a:endParaRPr lang="fr-FR" sz="1600" dirty="0" smtClean="0"/>
          </a:p>
          <a:p>
            <a:pPr marL="285750" indent="-285750" defTabSz="144000">
              <a:lnSpc>
                <a:spcPct val="150000"/>
              </a:lnSpc>
              <a:spcAft>
                <a:spcPts val="600"/>
              </a:spcAft>
              <a:buClr>
                <a:srgbClr val="463B77"/>
              </a:buClr>
              <a:buSzPct val="160000"/>
              <a:buFontTx/>
              <a:buBlip>
                <a:blip r:embed="rId2"/>
              </a:buBlip>
            </a:pPr>
            <a:r>
              <a:rPr lang="fr-FR" sz="1600" dirty="0" smtClean="0"/>
              <a:t> Modalité </a:t>
            </a:r>
            <a:r>
              <a:rPr lang="fr-FR" sz="1600" dirty="0" smtClean="0"/>
              <a:t>d’utilisation</a:t>
            </a:r>
          </a:p>
        </p:txBody>
      </p:sp>
    </p:spTree>
    <p:extLst>
      <p:ext uri="{BB962C8B-B14F-4D97-AF65-F5344CB8AC3E}">
        <p14:creationId xmlns:p14="http://schemas.microsoft.com/office/powerpoint/2010/main" val="213830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EFA55-1561-4FE6-9F78-6DAF90C595A0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9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71550" y="879767"/>
            <a:ext cx="10515600" cy="7077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b="1" dirty="0" smtClean="0">
                <a:solidFill>
                  <a:srgbClr val="E84426"/>
                </a:solidFill>
              </a:rPr>
              <a:t>Boîte à outils – création d’un parcours d’engagement</a:t>
            </a:r>
            <a:endParaRPr lang="fr-FR" b="1" dirty="0">
              <a:solidFill>
                <a:srgbClr val="E8442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1550" y="1587501"/>
            <a:ext cx="10515600" cy="139700"/>
          </a:xfrm>
          <a:prstGeom prst="rect">
            <a:avLst/>
          </a:prstGeom>
          <a:solidFill>
            <a:srgbClr val="E844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D1716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29038" y="2656572"/>
            <a:ext cx="6339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Reporté à une prochaine 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873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2D7AC-2205-4355-AFA9-3248B1721C18}" type="datetime1">
              <a:rPr lang="fr-FR" smtClean="0"/>
              <a:t>16/10/2023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10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71550" y="879767"/>
            <a:ext cx="10515600" cy="7077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b="1" dirty="0" err="1" smtClean="0">
                <a:solidFill>
                  <a:srgbClr val="E84426"/>
                </a:solidFill>
              </a:rPr>
              <a:t>See</a:t>
            </a:r>
            <a:r>
              <a:rPr lang="fr-FR" b="1" dirty="0" smtClean="0">
                <a:solidFill>
                  <a:srgbClr val="E84426"/>
                </a:solidFill>
              </a:rPr>
              <a:t> </a:t>
            </a:r>
            <a:r>
              <a:rPr lang="fr-FR" b="1" dirty="0" err="1" smtClean="0">
                <a:solidFill>
                  <a:srgbClr val="E84426"/>
                </a:solidFill>
              </a:rPr>
              <a:t>you</a:t>
            </a:r>
            <a:r>
              <a:rPr lang="fr-FR" b="1" dirty="0" smtClean="0">
                <a:solidFill>
                  <a:srgbClr val="E84426"/>
                </a:solidFill>
              </a:rPr>
              <a:t> </a:t>
            </a:r>
            <a:r>
              <a:rPr lang="fr-FR" b="1" dirty="0" err="1" smtClean="0">
                <a:solidFill>
                  <a:srgbClr val="E84426"/>
                </a:solidFill>
              </a:rPr>
              <a:t>soon</a:t>
            </a:r>
            <a:endParaRPr lang="fr-FR" b="1" dirty="0">
              <a:solidFill>
                <a:srgbClr val="E8442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1550" y="1517650"/>
            <a:ext cx="10515600" cy="139700"/>
          </a:xfrm>
          <a:prstGeom prst="rect">
            <a:avLst/>
          </a:prstGeom>
          <a:solidFill>
            <a:srgbClr val="E844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D1716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F050B75-E184-4632-A463-2DD60AC3F05F}"/>
              </a:ext>
            </a:extLst>
          </p:cNvPr>
          <p:cNvSpPr txBox="1"/>
          <p:nvPr/>
        </p:nvSpPr>
        <p:spPr>
          <a:xfrm>
            <a:off x="1057143" y="1821036"/>
            <a:ext cx="1006805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4000">
              <a:spcAft>
                <a:spcPts val="600"/>
              </a:spcAft>
              <a:buClr>
                <a:srgbClr val="463B77"/>
              </a:buClr>
              <a:buSzPct val="160000"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defTabSz="144000">
              <a:spcAft>
                <a:spcPts val="600"/>
              </a:spcAft>
              <a:buClr>
                <a:srgbClr val="463B77"/>
              </a:buClr>
              <a:buSzPct val="160000"/>
              <a:buBlip>
                <a:blip r:embed="rId3"/>
              </a:buBlip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defTabSz="144000">
              <a:spcAft>
                <a:spcPts val="600"/>
              </a:spcAft>
              <a:buClr>
                <a:srgbClr val="463B77"/>
              </a:buClr>
              <a:buSzPct val="160000"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567651"/>
              </p:ext>
            </p:extLst>
          </p:nvPr>
        </p:nvGraphicFramePr>
        <p:xfrm>
          <a:off x="924026" y="1587500"/>
          <a:ext cx="9328090" cy="47965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86535">
                  <a:extLst>
                    <a:ext uri="{9D8B030D-6E8A-4147-A177-3AD203B41FA5}">
                      <a16:colId xmlns:a16="http://schemas.microsoft.com/office/drawing/2014/main" xmlns="" val="2748752593"/>
                    </a:ext>
                  </a:extLst>
                </a:gridCol>
                <a:gridCol w="2361132">
                  <a:extLst>
                    <a:ext uri="{9D8B030D-6E8A-4147-A177-3AD203B41FA5}">
                      <a16:colId xmlns:a16="http://schemas.microsoft.com/office/drawing/2014/main" xmlns="" val="601665096"/>
                    </a:ext>
                  </a:extLst>
                </a:gridCol>
                <a:gridCol w="5480423">
                  <a:extLst>
                    <a:ext uri="{9D8B030D-6E8A-4147-A177-3AD203B41FA5}">
                      <a16:colId xmlns:a16="http://schemas.microsoft.com/office/drawing/2014/main" xmlns="" val="4097830298"/>
                    </a:ext>
                  </a:extLst>
                </a:gridCol>
              </a:tblGrid>
              <a:tr h="363621">
                <a:tc>
                  <a:txBody>
                    <a:bodyPr/>
                    <a:lstStyle/>
                    <a:p>
                      <a:r>
                        <a:rPr lang="fr-FR" dirty="0" smtClean="0"/>
                        <a:t>Date</a:t>
                      </a:r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8442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Format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8442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Sujet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844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92539213"/>
                  </a:ext>
                </a:extLst>
              </a:tr>
              <a:tr h="369934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MARDI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10 janvier 2023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Présentiel (St Laurent </a:t>
                      </a:r>
                      <a:r>
                        <a:rPr lang="fr-FR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Blangy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journée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Diagnostic</a:t>
                      </a:r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partagé (et notion d’accompagnement) 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8525727"/>
                  </a:ext>
                </a:extLst>
              </a:tr>
              <a:tr h="55174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février 2023 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visio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Préparation CSR</a:t>
                      </a:r>
                    </a:p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Interconnaissance Réseau d’acteurs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577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mars 2023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visio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Présentation du baromètre de l'ORVA / Comment utiliser les chiffres produits sur les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assos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et l'ESS pour enrichir mon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diag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?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32576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avril 2023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Annulée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Annulée 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3192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mai 2023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visio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9934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fr-FR" sz="1200" b="0" i="0" u="none" strike="noStrike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er</a:t>
                      </a:r>
                      <a:r>
                        <a:rPr lang="fr-F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Juin</a:t>
                      </a:r>
                      <a:r>
                        <a:rPr lang="fr-FR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2023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Présentiel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Renouvellement des gouvernances et MSE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</a:tr>
              <a:tr h="3192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juillet 2023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visio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Interconnaissance –</a:t>
                      </a:r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réseaux IAE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69934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7-sept-23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visio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Actualité</a:t>
                      </a:r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; production doc ; relation réseaux</a:t>
                      </a:r>
                      <a:endParaRPr lang="fr-F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8948972"/>
                  </a:ext>
                </a:extLst>
              </a:tr>
              <a:tr h="3192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5-oct-23</a:t>
                      </a:r>
                      <a:endParaRPr lang="fr-F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8442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visio</a:t>
                      </a:r>
                      <a:endParaRPr lang="fr-F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8442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Présentation PTCE (CRESS)</a:t>
                      </a:r>
                    </a:p>
                    <a:p>
                      <a:pPr algn="l" fontAlgn="b"/>
                      <a:r>
                        <a:rPr lang="fr-F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Temps</a:t>
                      </a:r>
                      <a:r>
                        <a:rPr lang="fr-F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de travail </a:t>
                      </a:r>
                      <a:r>
                        <a:rPr lang="fr-FR" sz="1200" b="1" i="0" u="none" strike="noStrike" baseline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BAO gouvernance</a:t>
                      </a:r>
                      <a:endParaRPr lang="fr-F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844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25063355"/>
                  </a:ext>
                </a:extLst>
              </a:tr>
              <a:tr h="3192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2-nov-23 (reporté)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Visio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Préparation CSR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Point SAP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Point d’étape ILO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2302042"/>
                  </a:ext>
                </a:extLst>
              </a:tr>
              <a:tr h="3192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7-déc-23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présentiel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fr-F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Présentation offre de financement BDT</a:t>
                      </a:r>
                    </a:p>
                    <a:p>
                      <a:r>
                        <a:rPr kumimoji="0" lang="fr-F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Temps de travail CTL ?</a:t>
                      </a:r>
                      <a:endParaRPr kumimoji="0" lang="fr-FR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84315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856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7834-E8DE-49DE-A8AF-784E8766FD73}" type="datetime1">
              <a:rPr lang="fr-FR" smtClean="0"/>
              <a:t>16/10/2023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3975-8845-44AD-9A39-14CE17F33221}" type="slidenum">
              <a:rPr lang="fr-FR" smtClean="0"/>
              <a:t>11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xmlns="" id="{363308DF-69D1-8941-A762-EB1EFB50B048}"/>
              </a:ext>
            </a:extLst>
          </p:cNvPr>
          <p:cNvSpPr txBox="1">
            <a:spLocks/>
          </p:cNvSpPr>
          <p:nvPr/>
        </p:nvSpPr>
        <p:spPr>
          <a:xfrm>
            <a:off x="1001486" y="1787753"/>
            <a:ext cx="10091057" cy="355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Merci de votre attention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103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4626</TotalTime>
  <Words>828</Words>
  <Application>Microsoft Office PowerPoint</Application>
  <PresentationFormat>Grand écran</PresentationFormat>
  <Paragraphs>117</Paragraphs>
  <Slides>11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Thème Office</vt:lpstr>
      <vt:lpstr>Présentation PowerPoint</vt:lpstr>
      <vt:lpstr>InterDLA N°8    Visio    Accompagnement des PTCE 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Maud BAILLY</dc:creator>
  <cp:lastModifiedBy>Leslie Martin</cp:lastModifiedBy>
  <cp:revision>275</cp:revision>
  <dcterms:created xsi:type="dcterms:W3CDTF">2021-04-06T13:31:33Z</dcterms:created>
  <dcterms:modified xsi:type="dcterms:W3CDTF">2023-10-16T15:08:14Z</dcterms:modified>
</cp:coreProperties>
</file>