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0"/>
  </p:notesMasterIdLst>
  <p:sldIdLst>
    <p:sldId id="256" r:id="rId2"/>
    <p:sldId id="257" r:id="rId3"/>
    <p:sldId id="298" r:id="rId4"/>
    <p:sldId id="258" r:id="rId5"/>
    <p:sldId id="271" r:id="rId6"/>
    <p:sldId id="300" r:id="rId7"/>
    <p:sldId id="307" r:id="rId8"/>
    <p:sldId id="299" r:id="rId9"/>
    <p:sldId id="305" r:id="rId10"/>
    <p:sldId id="308" r:id="rId11"/>
    <p:sldId id="309" r:id="rId12"/>
    <p:sldId id="310" r:id="rId13"/>
    <p:sldId id="272" r:id="rId14"/>
    <p:sldId id="301" r:id="rId15"/>
    <p:sldId id="302" r:id="rId16"/>
    <p:sldId id="303" r:id="rId17"/>
    <p:sldId id="304" r:id="rId18"/>
    <p:sldId id="265" r:id="rId1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844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5BE263C-DBD7-4A20-BB59-AAB30ACAA65A}" styleName="Style moyen 3 - Accentuation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5DA37D80-6434-44D0-A028-1B22A696006F}" styleName="Style léger 3 - Accentuation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72833802-FEF1-4C79-8D5D-14CF1EAF98D9}" styleName="Style léger 2 - Accentuation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CAF9ED-07DC-4A11-8D7F-57B35C25682E}" styleName="Style moyen 1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266" autoAdjust="0"/>
    <p:restoredTop sz="94660"/>
  </p:normalViewPr>
  <p:slideViewPr>
    <p:cSldViewPr snapToGrid="0">
      <p:cViewPr varScale="1">
        <p:scale>
          <a:sx n="66" d="100"/>
          <a:sy n="66" d="100"/>
        </p:scale>
        <p:origin x="696"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65FB79-23EB-44F2-9875-2E0DB16CB6A6}" type="datetimeFigureOut">
              <a:rPr lang="fr-FR" smtClean="0"/>
              <a:t>13/01/2023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DDE739-5C6B-4A99-B61A-6F731D1CCF72}" type="slidenum">
              <a:rPr lang="fr-FR" smtClean="0"/>
              <a:t>‹N°›</a:t>
            </a:fld>
            <a:endParaRPr lang="fr-FR"/>
          </a:p>
        </p:txBody>
      </p:sp>
    </p:spTree>
    <p:extLst>
      <p:ext uri="{BB962C8B-B14F-4D97-AF65-F5344CB8AC3E}">
        <p14:creationId xmlns:p14="http://schemas.microsoft.com/office/powerpoint/2010/main" val="27879711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6DDE739-5C6B-4A99-B61A-6F731D1CCF72}" type="slidenum">
              <a:rPr lang="fr-FR" smtClean="0"/>
              <a:t>1</a:t>
            </a:fld>
            <a:endParaRPr lang="fr-FR"/>
          </a:p>
        </p:txBody>
      </p:sp>
    </p:spTree>
    <p:extLst>
      <p:ext uri="{BB962C8B-B14F-4D97-AF65-F5344CB8AC3E}">
        <p14:creationId xmlns:p14="http://schemas.microsoft.com/office/powerpoint/2010/main" val="3474020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6DDE739-5C6B-4A99-B61A-6F731D1CCF72}" type="slidenum">
              <a:rPr lang="fr-FR" smtClean="0"/>
              <a:t>2</a:t>
            </a:fld>
            <a:endParaRPr lang="fr-FR"/>
          </a:p>
        </p:txBody>
      </p:sp>
    </p:spTree>
    <p:extLst>
      <p:ext uri="{BB962C8B-B14F-4D97-AF65-F5344CB8AC3E}">
        <p14:creationId xmlns:p14="http://schemas.microsoft.com/office/powerpoint/2010/main" val="7047362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6DDE739-5C6B-4A99-B61A-6F731D1CCF72}" type="slidenum">
              <a:rPr lang="fr-FR" smtClean="0"/>
              <a:t>5</a:t>
            </a:fld>
            <a:endParaRPr lang="fr-FR"/>
          </a:p>
        </p:txBody>
      </p:sp>
    </p:spTree>
    <p:extLst>
      <p:ext uri="{BB962C8B-B14F-4D97-AF65-F5344CB8AC3E}">
        <p14:creationId xmlns:p14="http://schemas.microsoft.com/office/powerpoint/2010/main" val="6915269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6DDE739-5C6B-4A99-B61A-6F731D1CCF72}" type="slidenum">
              <a:rPr lang="fr-FR" smtClean="0"/>
              <a:t>6</a:t>
            </a:fld>
            <a:endParaRPr lang="fr-FR"/>
          </a:p>
        </p:txBody>
      </p:sp>
    </p:spTree>
    <p:extLst>
      <p:ext uri="{BB962C8B-B14F-4D97-AF65-F5344CB8AC3E}">
        <p14:creationId xmlns:p14="http://schemas.microsoft.com/office/powerpoint/2010/main" val="19710688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6DDE739-5C6B-4A99-B61A-6F731D1CCF72}" type="slidenum">
              <a:rPr lang="fr-FR" smtClean="0"/>
              <a:t>7</a:t>
            </a:fld>
            <a:endParaRPr lang="fr-FR"/>
          </a:p>
        </p:txBody>
      </p:sp>
    </p:spTree>
    <p:extLst>
      <p:ext uri="{BB962C8B-B14F-4D97-AF65-F5344CB8AC3E}">
        <p14:creationId xmlns:p14="http://schemas.microsoft.com/office/powerpoint/2010/main" val="24006540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6DDE739-5C6B-4A99-B61A-6F731D1CCF72}" type="slidenum">
              <a:rPr lang="fr-FR" smtClean="0"/>
              <a:t>8</a:t>
            </a:fld>
            <a:endParaRPr lang="fr-FR"/>
          </a:p>
        </p:txBody>
      </p:sp>
    </p:spTree>
    <p:extLst>
      <p:ext uri="{BB962C8B-B14F-4D97-AF65-F5344CB8AC3E}">
        <p14:creationId xmlns:p14="http://schemas.microsoft.com/office/powerpoint/2010/main" val="24456226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6DDE739-5C6B-4A99-B61A-6F731D1CCF72}" type="slidenum">
              <a:rPr lang="fr-FR" smtClean="0"/>
              <a:t>9</a:t>
            </a:fld>
            <a:endParaRPr lang="fr-FR"/>
          </a:p>
        </p:txBody>
      </p:sp>
    </p:spTree>
    <p:extLst>
      <p:ext uri="{BB962C8B-B14F-4D97-AF65-F5344CB8AC3E}">
        <p14:creationId xmlns:p14="http://schemas.microsoft.com/office/powerpoint/2010/main" val="35991040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6DDE739-5C6B-4A99-B61A-6F731D1CCF72}" type="slidenum">
              <a:rPr lang="fr-FR" smtClean="0"/>
              <a:t>10</a:t>
            </a:fld>
            <a:endParaRPr lang="fr-FR"/>
          </a:p>
        </p:txBody>
      </p:sp>
    </p:spTree>
    <p:extLst>
      <p:ext uri="{BB962C8B-B14F-4D97-AF65-F5344CB8AC3E}">
        <p14:creationId xmlns:p14="http://schemas.microsoft.com/office/powerpoint/2010/main" val="10915058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6DDE739-5C6B-4A99-B61A-6F731D1CCF72}" type="slidenum">
              <a:rPr lang="fr-FR" smtClean="0"/>
              <a:t>11</a:t>
            </a:fld>
            <a:endParaRPr lang="fr-FR"/>
          </a:p>
        </p:txBody>
      </p:sp>
    </p:spTree>
    <p:extLst>
      <p:ext uri="{BB962C8B-B14F-4D97-AF65-F5344CB8AC3E}">
        <p14:creationId xmlns:p14="http://schemas.microsoft.com/office/powerpoint/2010/main" val="10089850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6DDE739-5C6B-4A99-B61A-6F731D1CCF72}" type="slidenum">
              <a:rPr lang="fr-FR" smtClean="0"/>
              <a:t>12</a:t>
            </a:fld>
            <a:endParaRPr lang="fr-FR"/>
          </a:p>
        </p:txBody>
      </p:sp>
    </p:spTree>
    <p:extLst>
      <p:ext uri="{BB962C8B-B14F-4D97-AF65-F5344CB8AC3E}">
        <p14:creationId xmlns:p14="http://schemas.microsoft.com/office/powerpoint/2010/main" val="22652139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6DDE739-5C6B-4A99-B61A-6F731D1CCF72}" type="slidenum">
              <a:rPr lang="fr-FR" smtClean="0"/>
              <a:t>14</a:t>
            </a:fld>
            <a:endParaRPr lang="fr-FR"/>
          </a:p>
        </p:txBody>
      </p:sp>
    </p:spTree>
    <p:extLst>
      <p:ext uri="{BB962C8B-B14F-4D97-AF65-F5344CB8AC3E}">
        <p14:creationId xmlns:p14="http://schemas.microsoft.com/office/powerpoint/2010/main" val="1653334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6DDE739-5C6B-4A99-B61A-6F731D1CCF72}" type="slidenum">
              <a:rPr lang="fr-FR" smtClean="0"/>
              <a:t>15</a:t>
            </a:fld>
            <a:endParaRPr lang="fr-FR"/>
          </a:p>
        </p:txBody>
      </p:sp>
    </p:spTree>
    <p:extLst>
      <p:ext uri="{BB962C8B-B14F-4D97-AF65-F5344CB8AC3E}">
        <p14:creationId xmlns:p14="http://schemas.microsoft.com/office/powerpoint/2010/main" val="29971006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6DDE739-5C6B-4A99-B61A-6F731D1CCF72}" type="slidenum">
              <a:rPr lang="fr-FR" smtClean="0"/>
              <a:t>16</a:t>
            </a:fld>
            <a:endParaRPr lang="fr-FR"/>
          </a:p>
        </p:txBody>
      </p:sp>
    </p:spTree>
    <p:extLst>
      <p:ext uri="{BB962C8B-B14F-4D97-AF65-F5344CB8AC3E}">
        <p14:creationId xmlns:p14="http://schemas.microsoft.com/office/powerpoint/2010/main" val="8798977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6DDE739-5C6B-4A99-B61A-6F731D1CCF72}" type="slidenum">
              <a:rPr lang="fr-FR" smtClean="0"/>
              <a:t>17</a:t>
            </a:fld>
            <a:endParaRPr lang="fr-FR"/>
          </a:p>
        </p:txBody>
      </p:sp>
    </p:spTree>
    <p:extLst>
      <p:ext uri="{BB962C8B-B14F-4D97-AF65-F5344CB8AC3E}">
        <p14:creationId xmlns:p14="http://schemas.microsoft.com/office/powerpoint/2010/main" val="2361658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10/01/2023</a:t>
            </a:r>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2343975-8845-44AD-9A39-14CE17F33221}" type="slidenum">
              <a:rPr lang="fr-FR" smtClean="0"/>
              <a:t>‹N°›</a:t>
            </a:fld>
            <a:endParaRPr lang="fr-FR"/>
          </a:p>
        </p:txBody>
      </p:sp>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re 8">
            <a:extLst>
              <a:ext uri="{FF2B5EF4-FFF2-40B4-BE49-F238E27FC236}">
                <a16:creationId xmlns:a16="http://schemas.microsoft.com/office/drawing/2014/main" xmlns="" id="{363308DF-69D1-8941-A762-EB1EFB50B048}"/>
              </a:ext>
            </a:extLst>
          </p:cNvPr>
          <p:cNvSpPr>
            <a:spLocks noGrp="1"/>
          </p:cNvSpPr>
          <p:nvPr>
            <p:ph type="title"/>
          </p:nvPr>
        </p:nvSpPr>
        <p:spPr>
          <a:xfrm>
            <a:off x="1001486" y="2393064"/>
            <a:ext cx="10091057" cy="1160440"/>
          </a:xfrm>
          <a:prstGeom prst="rect">
            <a:avLst/>
          </a:prstGeom>
        </p:spPr>
        <p:txBody>
          <a:bodyPr anchor="ctr"/>
          <a:lstStyle>
            <a:lvl1pPr>
              <a:defRPr sz="4500" b="1">
                <a:solidFill>
                  <a:schemeClr val="bg1"/>
                </a:solidFill>
                <a:latin typeface="Arial" panose="020B0604020202020204" pitchFamily="34" charset="0"/>
                <a:cs typeface="Arial" panose="020B0604020202020204" pitchFamily="34" charset="0"/>
              </a:defRPr>
            </a:lvl1pPr>
          </a:lstStyle>
          <a:p>
            <a:r>
              <a:rPr lang="fr-FR" dirty="0" smtClean="0"/>
              <a:t>Modifiez le style du titre</a:t>
            </a:r>
            <a:endParaRPr lang="fr-FR" dirty="0"/>
          </a:p>
        </p:txBody>
      </p:sp>
      <p:sp>
        <p:nvSpPr>
          <p:cNvPr id="9" name="Espace réservé du texte 10">
            <a:extLst>
              <a:ext uri="{FF2B5EF4-FFF2-40B4-BE49-F238E27FC236}">
                <a16:creationId xmlns:a16="http://schemas.microsoft.com/office/drawing/2014/main" xmlns="" id="{F7295C51-377E-A84C-8DCA-F99A390BCEC7}"/>
              </a:ext>
            </a:extLst>
          </p:cNvPr>
          <p:cNvSpPr txBox="1">
            <a:spLocks/>
          </p:cNvSpPr>
          <p:nvPr userDrawn="1"/>
        </p:nvSpPr>
        <p:spPr>
          <a:xfrm>
            <a:off x="1001486" y="4032168"/>
            <a:ext cx="5007882" cy="1992312"/>
          </a:xfrm>
          <a:prstGeom prst="rect">
            <a:avLst/>
          </a:prstGeom>
        </p:spPr>
        <p:txBody>
          <a:bodyPr vert="horz" lIns="91440" tIns="45720" rIns="91440" bIns="45720" rtlCol="0" anchor="ctr"/>
          <a:lstStyle>
            <a:defPPr>
              <a:defRPr lang="fr-FR"/>
            </a:defPPr>
            <a:lvl1pPr marL="0" indent="0" algn="l" defTabSz="914400" rtl="0" eaLnBrk="1" latinLnBrk="0" hangingPunct="1">
              <a:buNone/>
              <a:defRPr sz="28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smtClean="0"/>
              <a:t>Sous - titre </a:t>
            </a:r>
          </a:p>
        </p:txBody>
      </p:sp>
      <p:sp>
        <p:nvSpPr>
          <p:cNvPr id="10" name="Rectangle 9"/>
          <p:cNvSpPr/>
          <p:nvPr userDrawn="1"/>
        </p:nvSpPr>
        <p:spPr>
          <a:xfrm>
            <a:off x="1019103" y="3670486"/>
            <a:ext cx="1659703" cy="1674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space réservé du texte 10">
            <a:extLst>
              <a:ext uri="{FF2B5EF4-FFF2-40B4-BE49-F238E27FC236}">
                <a16:creationId xmlns:a16="http://schemas.microsoft.com/office/drawing/2014/main" xmlns="" id="{F7295C51-377E-A84C-8DCA-F99A390BCEC7}"/>
              </a:ext>
            </a:extLst>
          </p:cNvPr>
          <p:cNvSpPr txBox="1">
            <a:spLocks/>
          </p:cNvSpPr>
          <p:nvPr userDrawn="1"/>
        </p:nvSpPr>
        <p:spPr>
          <a:xfrm>
            <a:off x="1001486" y="681590"/>
            <a:ext cx="5007882" cy="525537"/>
          </a:xfrm>
          <a:prstGeom prst="rect">
            <a:avLst/>
          </a:prstGeom>
        </p:spPr>
        <p:txBody>
          <a:bodyPr vert="horz" lIns="91440" tIns="45720" rIns="91440" bIns="45720" rtlCol="0" anchor="ctr"/>
          <a:lstStyle>
            <a:defPPr>
              <a:defRPr lang="fr-FR"/>
            </a:defPPr>
            <a:lvl1pPr marL="0" indent="0" algn="ctr" defTabSz="914400" rtl="0" eaLnBrk="1" latinLnBrk="0" hangingPunct="1">
              <a:buNone/>
              <a:defRPr sz="20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fr-FR" dirty="0" smtClean="0"/>
              <a:t>Date</a:t>
            </a:r>
          </a:p>
        </p:txBody>
      </p:sp>
    </p:spTree>
    <p:extLst>
      <p:ext uri="{BB962C8B-B14F-4D97-AF65-F5344CB8AC3E}">
        <p14:creationId xmlns:p14="http://schemas.microsoft.com/office/powerpoint/2010/main" val="25387496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10/01/2023</a:t>
            </a:r>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2343975-8845-44AD-9A39-14CE17F33221}" type="slidenum">
              <a:rPr lang="fr-FR" smtClean="0"/>
              <a:t>‹N°›</a:t>
            </a:fld>
            <a:endParaRPr lang="fr-FR"/>
          </a:p>
        </p:txBody>
      </p:sp>
    </p:spTree>
    <p:extLst>
      <p:ext uri="{BB962C8B-B14F-4D97-AF65-F5344CB8AC3E}">
        <p14:creationId xmlns:p14="http://schemas.microsoft.com/office/powerpoint/2010/main" val="292549372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apositive de section">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lvl1pPr>
              <a:defRPr>
                <a:solidFill>
                  <a:schemeClr val="tx1"/>
                </a:solidFill>
              </a:defRPr>
            </a:lvl1pPr>
          </a:lstStyle>
          <a:p>
            <a:r>
              <a:rPr lang="fr-FR" smtClean="0"/>
              <a:t>10/01/2023</a:t>
            </a:r>
            <a:endParaRPr lang="fr-FR" dirty="0"/>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2343975-8845-44AD-9A39-14CE17F33221}" type="slidenum">
              <a:rPr lang="fr-FR" smtClean="0"/>
              <a:t>‹N°›</a:t>
            </a:fld>
            <a:endParaRPr lang="fr-FR"/>
          </a:p>
        </p:txBody>
      </p:sp>
      <p:pic>
        <p:nvPicPr>
          <p:cNvPr id="7" name="Picture 7"/>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3344863"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280130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dirty="0" smtClean="0"/>
              <a:t>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e la date 3"/>
          <p:cNvSpPr>
            <a:spLocks noGrp="1"/>
          </p:cNvSpPr>
          <p:nvPr>
            <p:ph type="dt" sz="half" idx="2"/>
          </p:nvPr>
        </p:nvSpPr>
        <p:spPr>
          <a:xfrm>
            <a:off x="1057143" y="6356350"/>
            <a:ext cx="2743200" cy="365125"/>
          </a:xfrm>
          <a:prstGeom prst="rect">
            <a:avLst/>
          </a:prstGeom>
        </p:spPr>
        <p:txBody>
          <a:bodyPr vert="horz" lIns="91440" tIns="45720" rIns="91440" bIns="45720" rtlCol="0" anchor="ctr"/>
          <a:lstStyle>
            <a:lvl1pPr algn="l">
              <a:defRPr sz="1200">
                <a:solidFill>
                  <a:schemeClr val="tx1"/>
                </a:solidFill>
              </a:defRPr>
            </a:lvl1pPr>
          </a:lstStyle>
          <a:p>
            <a:r>
              <a:rPr lang="fr-FR" smtClean="0"/>
              <a:t>10/01/2023</a:t>
            </a:r>
            <a:endParaRPr lang="fr-FR" dirty="0"/>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olidFill>
              </a:defRPr>
            </a:lvl1pPr>
          </a:lstStyle>
          <a:p>
            <a:endParaRPr lang="fr-FR" dirty="0"/>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olidFill>
              </a:defRPr>
            </a:lvl1pPr>
          </a:lstStyle>
          <a:p>
            <a:fld id="{B2343975-8845-44AD-9A39-14CE17F33221}" type="slidenum">
              <a:rPr lang="fr-FR" smtClean="0"/>
              <a:pPr/>
              <a:t>‹N°›</a:t>
            </a:fld>
            <a:endParaRPr lang="fr-FR" dirty="0"/>
          </a:p>
        </p:txBody>
      </p:sp>
    </p:spTree>
    <p:extLst>
      <p:ext uri="{BB962C8B-B14F-4D97-AF65-F5344CB8AC3E}">
        <p14:creationId xmlns:p14="http://schemas.microsoft.com/office/powerpoint/2010/main" val="1338662826"/>
      </p:ext>
    </p:extLst>
  </p:cSld>
  <p:clrMap bg1="lt1" tx1="dk1" bg2="lt2" tx2="dk2" accent1="accent1" accent2="accent2" accent3="accent3" accent4="accent4" accent5="accent5" accent6="accent6" hlink="hlink" folHlink="folHlink"/>
  <p:sldLayoutIdLst>
    <p:sldLayoutId id="2147483651" r:id="rId1"/>
    <p:sldLayoutId id="2147483649" r:id="rId2"/>
    <p:sldLayoutId id="2147483650" r:id="rId3"/>
  </p:sldLayoutIdLst>
  <p:timing>
    <p:tnLst>
      <p:par>
        <p:cTn id="1" dur="indefinite" restart="never" nodeType="tmRoot"/>
      </p:par>
    </p:tnLst>
  </p:timing>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8.jpg"/><Relationship Id="rId5" Type="http://schemas.openxmlformats.org/officeDocument/2006/relationships/hyperlink" Target="https://www.youtube.com/watch?v=gqa1SW12cKo" TargetMode="External"/><Relationship Id="rId4" Type="http://schemas.openxmlformats.org/officeDocument/2006/relationships/hyperlink" Target="http://a.pdc.free.fr/IMG/pdf/_Le_concept_d_accompagnement_MAELA_PAUL.pdf"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4730" y="5921801"/>
            <a:ext cx="6602540" cy="871804"/>
          </a:xfrm>
          <a:prstGeom prst="rect">
            <a:avLst/>
          </a:prstGeom>
        </p:spPr>
      </p:pic>
      <p:pic>
        <p:nvPicPr>
          <p:cNvPr id="2" name="Imag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24173" y="2165685"/>
            <a:ext cx="6943653" cy="2100942"/>
          </a:xfrm>
          <a:prstGeom prst="rect">
            <a:avLst/>
          </a:prstGeom>
        </p:spPr>
      </p:pic>
      <p:sp>
        <p:nvSpPr>
          <p:cNvPr id="3" name="Espace réservé de la date 2"/>
          <p:cNvSpPr>
            <a:spLocks noGrp="1"/>
          </p:cNvSpPr>
          <p:nvPr>
            <p:ph type="dt" sz="half" idx="10"/>
          </p:nvPr>
        </p:nvSpPr>
        <p:spPr/>
        <p:txBody>
          <a:bodyPr/>
          <a:lstStyle/>
          <a:p>
            <a:r>
              <a:rPr lang="fr-FR" smtClean="0"/>
              <a:t>10/01/2023</a:t>
            </a:r>
            <a:endParaRPr lang="fr-FR"/>
          </a:p>
        </p:txBody>
      </p:sp>
      <p:sp>
        <p:nvSpPr>
          <p:cNvPr id="4" name="Espace réservé du pied de page 3"/>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2343975-8845-44AD-9A39-14CE17F33221}" type="slidenum">
              <a:rPr lang="fr-FR" smtClean="0"/>
              <a:t>1</a:t>
            </a:fld>
            <a:endParaRPr lang="fr-FR"/>
          </a:p>
        </p:txBody>
      </p:sp>
    </p:spTree>
    <p:extLst>
      <p:ext uri="{BB962C8B-B14F-4D97-AF65-F5344CB8AC3E}">
        <p14:creationId xmlns:p14="http://schemas.microsoft.com/office/powerpoint/2010/main" val="22495767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re 8">
            <a:extLst>
              <a:ext uri="{FF2B5EF4-FFF2-40B4-BE49-F238E27FC236}">
                <a16:creationId xmlns:a16="http://schemas.microsoft.com/office/drawing/2014/main" xmlns="" id="{363308DF-69D1-8941-A762-EB1EFB50B048}"/>
              </a:ext>
            </a:extLst>
          </p:cNvPr>
          <p:cNvSpPr>
            <a:spLocks noGrp="1"/>
          </p:cNvSpPr>
          <p:nvPr>
            <p:ph type="title" idx="4294967295"/>
          </p:nvPr>
        </p:nvSpPr>
        <p:spPr>
          <a:xfrm>
            <a:off x="1001486" y="2393064"/>
            <a:ext cx="10091057" cy="1160440"/>
          </a:xfrm>
          <a:prstGeom prst="rect">
            <a:avLst/>
          </a:prstGeom>
        </p:spPr>
        <p:txBody>
          <a:bodyPr anchor="ctr"/>
          <a:lstStyle>
            <a:lvl1pPr>
              <a:defRPr sz="4500" b="1">
                <a:solidFill>
                  <a:schemeClr val="bg1"/>
                </a:solidFill>
                <a:latin typeface="Arial" panose="020B0604020202020204" pitchFamily="34" charset="0"/>
                <a:cs typeface="Arial" panose="020B0604020202020204" pitchFamily="34" charset="0"/>
              </a:defRPr>
            </a:lvl1pPr>
          </a:lstStyle>
          <a:p>
            <a:r>
              <a:rPr lang="fr-FR" dirty="0" smtClean="0"/>
              <a:t>InterDLA N°1				Présentiel</a:t>
            </a:r>
            <a:endParaRPr lang="fr-FR" dirty="0"/>
          </a:p>
        </p:txBody>
      </p:sp>
      <p:sp>
        <p:nvSpPr>
          <p:cNvPr id="9" name="Espace réservé du texte 10">
            <a:extLst>
              <a:ext uri="{FF2B5EF4-FFF2-40B4-BE49-F238E27FC236}">
                <a16:creationId xmlns:a16="http://schemas.microsoft.com/office/drawing/2014/main" xmlns="" id="{F7295C51-377E-A84C-8DCA-F99A390BCEC7}"/>
              </a:ext>
            </a:extLst>
          </p:cNvPr>
          <p:cNvSpPr txBox="1">
            <a:spLocks/>
          </p:cNvSpPr>
          <p:nvPr/>
        </p:nvSpPr>
        <p:spPr>
          <a:xfrm>
            <a:off x="1001486" y="4032168"/>
            <a:ext cx="5007882" cy="1992312"/>
          </a:xfrm>
          <a:prstGeom prst="rect">
            <a:avLst/>
          </a:prstGeom>
        </p:spPr>
        <p:txBody>
          <a:bodyPr vert="horz" lIns="91440" tIns="45720" rIns="91440" bIns="45720" rtlCol="0" anchor="ctr"/>
          <a:lstStyle>
            <a:defPPr>
              <a:defRPr lang="fr-FR"/>
            </a:defPPr>
            <a:lvl1pPr marL="0" indent="0" algn="l" defTabSz="914400" rtl="0" eaLnBrk="1" latinLnBrk="0" hangingPunct="1">
              <a:buNone/>
              <a:defRPr sz="28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smtClean="0"/>
              <a:t>Postures d’accompagnement &amp; Echange de pratique (diagnostic partagé)</a:t>
            </a:r>
          </a:p>
        </p:txBody>
      </p:sp>
      <p:sp>
        <p:nvSpPr>
          <p:cNvPr id="10" name="Rectangle 9"/>
          <p:cNvSpPr/>
          <p:nvPr/>
        </p:nvSpPr>
        <p:spPr>
          <a:xfrm>
            <a:off x="1019103" y="3670486"/>
            <a:ext cx="1659703" cy="1674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space réservé du texte 10">
            <a:extLst>
              <a:ext uri="{FF2B5EF4-FFF2-40B4-BE49-F238E27FC236}">
                <a16:creationId xmlns:a16="http://schemas.microsoft.com/office/drawing/2014/main" xmlns="" id="{F7295C51-377E-A84C-8DCA-F99A390BCEC7}"/>
              </a:ext>
            </a:extLst>
          </p:cNvPr>
          <p:cNvSpPr txBox="1">
            <a:spLocks/>
          </p:cNvSpPr>
          <p:nvPr/>
        </p:nvSpPr>
        <p:spPr>
          <a:xfrm>
            <a:off x="1001486" y="681590"/>
            <a:ext cx="5007882" cy="525537"/>
          </a:xfrm>
          <a:prstGeom prst="rect">
            <a:avLst/>
          </a:prstGeom>
        </p:spPr>
        <p:txBody>
          <a:bodyPr vert="horz" lIns="91440" tIns="45720" rIns="91440" bIns="45720" rtlCol="0" anchor="ctr"/>
          <a:lstStyle>
            <a:defPPr>
              <a:defRPr lang="fr-FR"/>
            </a:defPPr>
            <a:lvl1pPr marL="0" indent="0" algn="ctr" defTabSz="914400" rtl="0" eaLnBrk="1" latinLnBrk="0" hangingPunct="1">
              <a:buNone/>
              <a:defRPr sz="20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fr-FR" dirty="0" smtClean="0"/>
              <a:t>10/01/2023</a:t>
            </a:r>
          </a:p>
        </p:txBody>
      </p:sp>
      <p:sp>
        <p:nvSpPr>
          <p:cNvPr id="2" name="Espace réservé de la date 1"/>
          <p:cNvSpPr>
            <a:spLocks noGrp="1"/>
          </p:cNvSpPr>
          <p:nvPr>
            <p:ph type="dt" sz="half" idx="10"/>
          </p:nvPr>
        </p:nvSpPr>
        <p:spPr/>
        <p:txBody>
          <a:bodyPr/>
          <a:lstStyle/>
          <a:p>
            <a:r>
              <a:rPr lang="fr-FR" smtClean="0"/>
              <a:t>10/01/2023</a:t>
            </a:r>
            <a:endParaRPr lang="fr-FR" dirty="0"/>
          </a:p>
        </p:txBody>
      </p:sp>
      <p:sp>
        <p:nvSpPr>
          <p:cNvPr id="3" name="Espace réservé du pied de page 2"/>
          <p:cNvSpPr>
            <a:spLocks noGrp="1"/>
          </p:cNvSpPr>
          <p:nvPr>
            <p:ph type="ftr" sz="quarter" idx="11"/>
          </p:nvPr>
        </p:nvSpPr>
        <p:spPr/>
        <p:txBody>
          <a:bodyPr/>
          <a:lstStyle/>
          <a:p>
            <a:endParaRPr lang="fr-FR" dirty="0"/>
          </a:p>
        </p:txBody>
      </p:sp>
      <p:sp>
        <p:nvSpPr>
          <p:cNvPr id="4" name="Espace réservé du numéro de diapositive 3"/>
          <p:cNvSpPr>
            <a:spLocks noGrp="1"/>
          </p:cNvSpPr>
          <p:nvPr>
            <p:ph type="sldNum" sz="quarter" idx="12"/>
          </p:nvPr>
        </p:nvSpPr>
        <p:spPr/>
        <p:txBody>
          <a:bodyPr/>
          <a:lstStyle/>
          <a:p>
            <a:fld id="{B2343975-8845-44AD-9A39-14CE17F33221}" type="slidenum">
              <a:rPr lang="fr-FR" smtClean="0"/>
              <a:t>2</a:t>
            </a:fld>
            <a:endParaRPr lang="fr-FR"/>
          </a:p>
        </p:txBody>
      </p:sp>
    </p:spTree>
    <p:extLst>
      <p:ext uri="{BB962C8B-B14F-4D97-AF65-F5344CB8AC3E}">
        <p14:creationId xmlns:p14="http://schemas.microsoft.com/office/powerpoint/2010/main" val="2216184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10/01/2023</a:t>
            </a:r>
            <a:endParaRPr lang="fr-FR" dirty="0"/>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2343975-8845-44AD-9A39-14CE17F33221}" type="slidenum">
              <a:rPr lang="fr-FR" smtClean="0"/>
              <a:t>3</a:t>
            </a:fld>
            <a:endParaRPr lang="fr-FR"/>
          </a:p>
        </p:txBody>
      </p:sp>
      <p:sp>
        <p:nvSpPr>
          <p:cNvPr id="7" name="Titre 1"/>
          <p:cNvSpPr txBox="1">
            <a:spLocks/>
          </p:cNvSpPr>
          <p:nvPr/>
        </p:nvSpPr>
        <p:spPr>
          <a:xfrm>
            <a:off x="971550" y="879767"/>
            <a:ext cx="10515600" cy="707733"/>
          </a:xfrm>
          <a:prstGeom prst="rect">
            <a:avLst/>
          </a:prstGeom>
        </p:spPr>
        <p:txBody>
          <a:bodyPr vert="horz" lIns="91440" tIns="45720" rIns="91440" bIns="45720" rtlCol="0" anchor="b">
            <a:normAutofit/>
          </a:bodyPr>
          <a:lstStyle>
            <a:lvl1pPr algn="l" rtl="0" eaLnBrk="1" fontAlgn="base" hangingPunct="1">
              <a:lnSpc>
                <a:spcPct val="90000"/>
              </a:lnSpc>
              <a:spcBef>
                <a:spcPct val="0"/>
              </a:spcBef>
              <a:spcAft>
                <a:spcPct val="0"/>
              </a:spcAft>
              <a:defRPr sz="30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2pPr>
            <a:lvl3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3pPr>
            <a:lvl4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4pPr>
            <a:lvl5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a:lstStyle>
          <a:p>
            <a:endParaRPr lang="fr-FR" b="1" dirty="0">
              <a:solidFill>
                <a:srgbClr val="E84426"/>
              </a:solidFill>
            </a:endParaRPr>
          </a:p>
        </p:txBody>
      </p:sp>
      <p:sp>
        <p:nvSpPr>
          <p:cNvPr id="8" name="Rectangle 7"/>
          <p:cNvSpPr/>
          <p:nvPr/>
        </p:nvSpPr>
        <p:spPr>
          <a:xfrm>
            <a:off x="971550" y="1587501"/>
            <a:ext cx="10515600" cy="139700"/>
          </a:xfrm>
          <a:prstGeom prst="rect">
            <a:avLst/>
          </a:prstGeom>
          <a:solidFill>
            <a:srgbClr val="E8442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AD1716"/>
              </a:solidFill>
            </a:endParaRPr>
          </a:p>
        </p:txBody>
      </p:sp>
      <p:sp>
        <p:nvSpPr>
          <p:cNvPr id="9" name="ZoneTexte 8">
            <a:extLst>
              <a:ext uri="{FF2B5EF4-FFF2-40B4-BE49-F238E27FC236}">
                <a16:creationId xmlns:a16="http://schemas.microsoft.com/office/drawing/2014/main" xmlns="" id="{0F050B75-E184-4632-A463-2DD60AC3F05F}"/>
              </a:ext>
            </a:extLst>
          </p:cNvPr>
          <p:cNvSpPr txBox="1"/>
          <p:nvPr/>
        </p:nvSpPr>
        <p:spPr>
          <a:xfrm>
            <a:off x="1057143" y="1727201"/>
            <a:ext cx="9409471" cy="2600712"/>
          </a:xfrm>
          <a:prstGeom prst="rect">
            <a:avLst/>
          </a:prstGeom>
          <a:noFill/>
        </p:spPr>
        <p:txBody>
          <a:bodyPr wrap="square" rtlCol="0">
            <a:spAutoFit/>
          </a:bodyPr>
          <a:lstStyle/>
          <a:p>
            <a:pPr marL="285750" indent="-285750" defTabSz="144000">
              <a:spcAft>
                <a:spcPts val="600"/>
              </a:spcAft>
              <a:buClr>
                <a:srgbClr val="463B77"/>
              </a:buClr>
              <a:buSzPct val="160000"/>
              <a:buFontTx/>
              <a:buBlip>
                <a:blip r:embed="rId2"/>
              </a:buBlip>
            </a:pPr>
            <a:r>
              <a:rPr lang="fr-FR" sz="1600" dirty="0" err="1" smtClean="0">
                <a:latin typeface="Arial" panose="020B0604020202020204" pitchFamily="34" charset="0"/>
                <a:cs typeface="Arial" panose="020B0604020202020204" pitchFamily="34" charset="0"/>
              </a:rPr>
              <a:t>Participant.e.s</a:t>
            </a:r>
            <a:r>
              <a:rPr lang="fr-FR" sz="1600" dirty="0" smtClean="0">
                <a:latin typeface="Arial" panose="020B0604020202020204" pitchFamily="34" charset="0"/>
                <a:cs typeface="Arial" panose="020B0604020202020204" pitchFamily="34" charset="0"/>
              </a:rPr>
              <a:t> : </a:t>
            </a:r>
          </a:p>
          <a:p>
            <a:pPr lvl="2" defTabSz="144000">
              <a:spcAft>
                <a:spcPts val="600"/>
              </a:spcAft>
              <a:buClr>
                <a:srgbClr val="463B77"/>
              </a:buClr>
              <a:buSzPct val="160000"/>
            </a:pPr>
            <a:r>
              <a:rPr lang="fr-FR" sz="1600" dirty="0" smtClean="0">
                <a:latin typeface="Arial" panose="020B0604020202020204" pitchFamily="34" charset="0"/>
                <a:cs typeface="Arial" panose="020B0604020202020204" pitchFamily="34" charset="0"/>
              </a:rPr>
              <a:t>Leslie Martin et Claire Collet (DLA R, Mouvement associatif </a:t>
            </a:r>
            <a:r>
              <a:rPr lang="fr-FR" sz="1600" dirty="0" err="1" smtClean="0">
                <a:latin typeface="Arial" panose="020B0604020202020204" pitchFamily="34" charset="0"/>
                <a:cs typeface="Arial" panose="020B0604020202020204" pitchFamily="34" charset="0"/>
              </a:rPr>
              <a:t>HdF</a:t>
            </a:r>
            <a:r>
              <a:rPr lang="fr-FR" sz="1600" dirty="0" smtClean="0">
                <a:latin typeface="Arial" panose="020B0604020202020204" pitchFamily="34" charset="0"/>
                <a:cs typeface="Arial" panose="020B0604020202020204" pitchFamily="34" charset="0"/>
              </a:rPr>
              <a:t>)</a:t>
            </a:r>
          </a:p>
          <a:p>
            <a:pPr lvl="2" defTabSz="144000">
              <a:spcAft>
                <a:spcPts val="600"/>
              </a:spcAft>
              <a:buClr>
                <a:srgbClr val="463B77"/>
              </a:buClr>
              <a:buSzPct val="160000"/>
            </a:pPr>
            <a:r>
              <a:rPr lang="fr-FR" sz="1600" dirty="0" smtClean="0">
                <a:latin typeface="Arial" panose="020B0604020202020204" pitchFamily="34" charset="0"/>
                <a:cs typeface="Arial" panose="020B0604020202020204" pitchFamily="34" charset="0"/>
              </a:rPr>
              <a:t>Amanda </a:t>
            </a:r>
            <a:r>
              <a:rPr lang="fr-FR" sz="1600" dirty="0" err="1" smtClean="0">
                <a:latin typeface="Arial" panose="020B0604020202020204" pitchFamily="34" charset="0"/>
                <a:cs typeface="Arial" panose="020B0604020202020204" pitchFamily="34" charset="0"/>
              </a:rPr>
              <a:t>Santune</a:t>
            </a:r>
            <a:r>
              <a:rPr lang="fr-FR" sz="1600" dirty="0" smtClean="0">
                <a:latin typeface="Arial" panose="020B0604020202020204" pitchFamily="34" charset="0"/>
                <a:cs typeface="Arial" panose="020B0604020202020204" pitchFamily="34" charset="0"/>
              </a:rPr>
              <a:t> (IRIAE </a:t>
            </a:r>
            <a:r>
              <a:rPr lang="fr-FR" sz="1600" dirty="0" err="1" smtClean="0">
                <a:latin typeface="Arial" panose="020B0604020202020204" pitchFamily="34" charset="0"/>
                <a:cs typeface="Arial" panose="020B0604020202020204" pitchFamily="34" charset="0"/>
              </a:rPr>
              <a:t>HdeF</a:t>
            </a:r>
            <a:r>
              <a:rPr lang="fr-FR" sz="1600" dirty="0" smtClean="0">
                <a:latin typeface="Arial" panose="020B0604020202020204" pitchFamily="34" charset="0"/>
                <a:cs typeface="Arial" panose="020B0604020202020204" pitchFamily="34" charset="0"/>
              </a:rPr>
              <a:t>)</a:t>
            </a:r>
          </a:p>
          <a:p>
            <a:pPr lvl="2" defTabSz="144000">
              <a:spcAft>
                <a:spcPts val="600"/>
              </a:spcAft>
              <a:buClr>
                <a:srgbClr val="463B77"/>
              </a:buClr>
              <a:buSzPct val="160000"/>
            </a:pPr>
            <a:r>
              <a:rPr lang="fr-FR" sz="1600" dirty="0" smtClean="0">
                <a:latin typeface="Arial" panose="020B0604020202020204" pitchFamily="34" charset="0"/>
                <a:cs typeface="Arial" panose="020B0604020202020204" pitchFamily="34" charset="0"/>
              </a:rPr>
              <a:t>Guillaume </a:t>
            </a:r>
            <a:r>
              <a:rPr lang="fr-FR" sz="1600" dirty="0" err="1" smtClean="0">
                <a:latin typeface="Arial" panose="020B0604020202020204" pitchFamily="34" charset="0"/>
                <a:cs typeface="Arial" panose="020B0604020202020204" pitchFamily="34" charset="0"/>
              </a:rPr>
              <a:t>Laumaillé</a:t>
            </a:r>
            <a:r>
              <a:rPr lang="fr-FR" sz="1600" dirty="0" smtClean="0">
                <a:latin typeface="Arial" panose="020B0604020202020204" pitchFamily="34" charset="0"/>
                <a:cs typeface="Arial" panose="020B0604020202020204" pitchFamily="34" charset="0"/>
              </a:rPr>
              <a:t> (Nord Actif)</a:t>
            </a:r>
          </a:p>
          <a:p>
            <a:pPr lvl="2" defTabSz="144000">
              <a:spcAft>
                <a:spcPts val="600"/>
              </a:spcAft>
              <a:buClr>
                <a:srgbClr val="463B77"/>
              </a:buClr>
              <a:buSzPct val="160000"/>
            </a:pPr>
            <a:r>
              <a:rPr lang="fr-FR" sz="1600" dirty="0" smtClean="0">
                <a:latin typeface="Arial" panose="020B0604020202020204" pitchFamily="34" charset="0"/>
                <a:cs typeface="Arial" panose="020B0604020202020204" pitchFamily="34" charset="0"/>
              </a:rPr>
              <a:t>Mélanie </a:t>
            </a:r>
            <a:r>
              <a:rPr lang="fr-FR" sz="1600" dirty="0" err="1" smtClean="0">
                <a:latin typeface="Arial" panose="020B0604020202020204" pitchFamily="34" charset="0"/>
                <a:cs typeface="Arial" panose="020B0604020202020204" pitchFamily="34" charset="0"/>
              </a:rPr>
              <a:t>Chassin</a:t>
            </a:r>
            <a:r>
              <a:rPr lang="fr-FR" sz="1600" dirty="0" smtClean="0">
                <a:latin typeface="Arial" panose="020B0604020202020204" pitchFamily="34" charset="0"/>
                <a:cs typeface="Arial" panose="020B0604020202020204" pitchFamily="34" charset="0"/>
              </a:rPr>
              <a:t> (BGE Picardie)</a:t>
            </a:r>
          </a:p>
          <a:p>
            <a:pPr lvl="2" defTabSz="144000">
              <a:spcAft>
                <a:spcPts val="600"/>
              </a:spcAft>
              <a:buClr>
                <a:srgbClr val="463B77"/>
              </a:buClr>
              <a:buSzPct val="160000"/>
            </a:pPr>
            <a:r>
              <a:rPr lang="fr-FR" sz="1600" dirty="0" smtClean="0">
                <a:latin typeface="Arial" panose="020B0604020202020204" pitchFamily="34" charset="0"/>
                <a:cs typeface="Arial" panose="020B0604020202020204" pitchFamily="34" charset="0"/>
              </a:rPr>
              <a:t>Hélène Lanson et Rachel Leclercq (Pas-de-Calais Actif)</a:t>
            </a:r>
          </a:p>
          <a:p>
            <a:pPr marL="285750" indent="-285750" defTabSz="144000">
              <a:spcAft>
                <a:spcPts val="600"/>
              </a:spcAft>
              <a:buClr>
                <a:srgbClr val="463B77"/>
              </a:buClr>
              <a:buSzPct val="160000"/>
              <a:buFontTx/>
              <a:buBlip>
                <a:blip r:embed="rId2"/>
              </a:buBlip>
            </a:pPr>
            <a:r>
              <a:rPr lang="fr-FR" sz="1600" dirty="0" smtClean="0">
                <a:latin typeface="Arial" panose="020B0604020202020204" pitchFamily="34" charset="0"/>
                <a:cs typeface="Arial" panose="020B0604020202020204" pitchFamily="34" charset="0"/>
              </a:rPr>
              <a:t> </a:t>
            </a:r>
            <a:r>
              <a:rPr lang="fr-FR" sz="1600" dirty="0" err="1" smtClean="0">
                <a:latin typeface="Arial" panose="020B0604020202020204" pitchFamily="34" charset="0"/>
                <a:cs typeface="Arial" panose="020B0604020202020204" pitchFamily="34" charset="0"/>
              </a:rPr>
              <a:t>Excusé.e.s</a:t>
            </a:r>
            <a:r>
              <a:rPr lang="fr-FR" sz="1600" dirty="0" smtClean="0">
                <a:latin typeface="Arial" panose="020B0604020202020204" pitchFamily="34" charset="0"/>
                <a:cs typeface="Arial" panose="020B0604020202020204" pitchFamily="34" charset="0"/>
              </a:rPr>
              <a:t> : Sonia </a:t>
            </a:r>
            <a:r>
              <a:rPr lang="fr-FR" sz="1600" dirty="0" err="1" smtClean="0">
                <a:latin typeface="Arial" panose="020B0604020202020204" pitchFamily="34" charset="0"/>
                <a:cs typeface="Arial" panose="020B0604020202020204" pitchFamily="34" charset="0"/>
              </a:rPr>
              <a:t>Benamar</a:t>
            </a:r>
            <a:endParaRPr lang="fr-FR" sz="1600" dirty="0" smtClean="0">
              <a:latin typeface="Arial" panose="020B0604020202020204" pitchFamily="34" charset="0"/>
              <a:cs typeface="Arial" panose="020B0604020202020204" pitchFamily="34" charset="0"/>
            </a:endParaRPr>
          </a:p>
          <a:p>
            <a:pPr marL="285750" indent="-285750" defTabSz="144000">
              <a:spcAft>
                <a:spcPts val="600"/>
              </a:spcAft>
              <a:buClr>
                <a:srgbClr val="463B77"/>
              </a:buClr>
              <a:buSzPct val="160000"/>
              <a:buFontTx/>
              <a:buBlip>
                <a:blip r:embed="rId2"/>
              </a:buBlip>
            </a:pPr>
            <a:r>
              <a:rPr lang="fr-FR" sz="1600" dirty="0" smtClean="0">
                <a:latin typeface="Arial" panose="020B0604020202020204" pitchFamily="34" charset="0"/>
                <a:cs typeface="Arial" panose="020B0604020202020204" pitchFamily="34" charset="0"/>
              </a:rPr>
              <a:t>Rédaction </a:t>
            </a:r>
            <a:r>
              <a:rPr lang="fr-FR" sz="1600" dirty="0">
                <a:latin typeface="Arial" panose="020B0604020202020204" pitchFamily="34" charset="0"/>
                <a:cs typeface="Arial" panose="020B0604020202020204" pitchFamily="34" charset="0"/>
              </a:rPr>
              <a:t>du compte-rendu </a:t>
            </a:r>
            <a:r>
              <a:rPr lang="fr-FR" sz="1600" dirty="0" smtClean="0">
                <a:latin typeface="Arial" panose="020B0604020202020204" pitchFamily="34" charset="0"/>
                <a:cs typeface="Arial" panose="020B0604020202020204" pitchFamily="34" charset="0"/>
              </a:rPr>
              <a:t>: Claire Collet</a:t>
            </a:r>
            <a:endParaRPr lang="fr-FR"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273383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10/01/2023</a:t>
            </a:r>
            <a:endParaRPr lang="fr-FR" dirty="0"/>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2343975-8845-44AD-9A39-14CE17F33221}" type="slidenum">
              <a:rPr lang="fr-FR" smtClean="0"/>
              <a:t>4</a:t>
            </a:fld>
            <a:endParaRPr lang="fr-FR"/>
          </a:p>
        </p:txBody>
      </p:sp>
      <p:sp>
        <p:nvSpPr>
          <p:cNvPr id="7" name="Titre 1"/>
          <p:cNvSpPr txBox="1">
            <a:spLocks/>
          </p:cNvSpPr>
          <p:nvPr/>
        </p:nvSpPr>
        <p:spPr>
          <a:xfrm>
            <a:off x="971550" y="879767"/>
            <a:ext cx="10515600" cy="707733"/>
          </a:xfrm>
          <a:prstGeom prst="rect">
            <a:avLst/>
          </a:prstGeom>
        </p:spPr>
        <p:txBody>
          <a:bodyPr vert="horz" lIns="91440" tIns="45720" rIns="91440" bIns="45720" rtlCol="0" anchor="b">
            <a:normAutofit/>
          </a:bodyPr>
          <a:lstStyle>
            <a:lvl1pPr algn="l" rtl="0" eaLnBrk="1" fontAlgn="base" hangingPunct="1">
              <a:lnSpc>
                <a:spcPct val="90000"/>
              </a:lnSpc>
              <a:spcBef>
                <a:spcPct val="0"/>
              </a:spcBef>
              <a:spcAft>
                <a:spcPct val="0"/>
              </a:spcAft>
              <a:defRPr sz="30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2pPr>
            <a:lvl3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3pPr>
            <a:lvl4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4pPr>
            <a:lvl5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a:lstStyle>
          <a:p>
            <a:r>
              <a:rPr lang="fr-FR" b="1" dirty="0" smtClean="0">
                <a:solidFill>
                  <a:srgbClr val="E84426"/>
                </a:solidFill>
              </a:rPr>
              <a:t>Sommaire</a:t>
            </a:r>
            <a:endParaRPr lang="fr-FR" b="1" dirty="0">
              <a:solidFill>
                <a:srgbClr val="E84426"/>
              </a:solidFill>
            </a:endParaRPr>
          </a:p>
        </p:txBody>
      </p:sp>
      <p:sp>
        <p:nvSpPr>
          <p:cNvPr id="8" name="Rectangle 7"/>
          <p:cNvSpPr/>
          <p:nvPr/>
        </p:nvSpPr>
        <p:spPr>
          <a:xfrm>
            <a:off x="971550" y="1587501"/>
            <a:ext cx="10515600" cy="139700"/>
          </a:xfrm>
          <a:prstGeom prst="rect">
            <a:avLst/>
          </a:prstGeom>
          <a:solidFill>
            <a:srgbClr val="E8442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AD1716"/>
              </a:solidFill>
            </a:endParaRPr>
          </a:p>
        </p:txBody>
      </p:sp>
      <p:sp>
        <p:nvSpPr>
          <p:cNvPr id="9" name="ZoneTexte 8">
            <a:extLst>
              <a:ext uri="{FF2B5EF4-FFF2-40B4-BE49-F238E27FC236}">
                <a16:creationId xmlns:a16="http://schemas.microsoft.com/office/drawing/2014/main" xmlns="" id="{0F050B75-E184-4632-A463-2DD60AC3F05F}"/>
              </a:ext>
            </a:extLst>
          </p:cNvPr>
          <p:cNvSpPr txBox="1"/>
          <p:nvPr/>
        </p:nvSpPr>
        <p:spPr>
          <a:xfrm>
            <a:off x="1057142" y="1727201"/>
            <a:ext cx="9409471" cy="4031873"/>
          </a:xfrm>
          <a:prstGeom prst="rect">
            <a:avLst/>
          </a:prstGeom>
          <a:noFill/>
        </p:spPr>
        <p:txBody>
          <a:bodyPr wrap="square" rtlCol="0">
            <a:spAutoFit/>
          </a:bodyPr>
          <a:lstStyle/>
          <a:p>
            <a:pPr marL="285750" indent="-285750" defTabSz="144000">
              <a:lnSpc>
                <a:spcPct val="150000"/>
              </a:lnSpc>
              <a:spcAft>
                <a:spcPts val="600"/>
              </a:spcAft>
              <a:buClr>
                <a:srgbClr val="463B77"/>
              </a:buClr>
              <a:buSzPct val="160000"/>
              <a:buFontTx/>
              <a:buBlip>
                <a:blip r:embed="rId2"/>
              </a:buBlip>
            </a:pPr>
            <a:r>
              <a:rPr lang="fr-FR" sz="1600" dirty="0">
                <a:latin typeface="Arial" panose="020B0604020202020204" pitchFamily="34" charset="0"/>
                <a:cs typeface="Arial" panose="020B0604020202020204" pitchFamily="34" charset="0"/>
              </a:rPr>
              <a:t> </a:t>
            </a:r>
            <a:r>
              <a:rPr lang="fr-FR" sz="1600" dirty="0" smtClean="0">
                <a:latin typeface="Arial" panose="020B0604020202020204" pitchFamily="34" charset="0"/>
                <a:cs typeface="Arial" panose="020B0604020202020204" pitchFamily="34" charset="0"/>
              </a:rPr>
              <a:t>9h30 : Accueil café</a:t>
            </a:r>
          </a:p>
          <a:p>
            <a:pPr marL="285750" indent="-285750" defTabSz="144000">
              <a:lnSpc>
                <a:spcPct val="150000"/>
              </a:lnSpc>
              <a:spcAft>
                <a:spcPts val="600"/>
              </a:spcAft>
              <a:buClr>
                <a:srgbClr val="463B77"/>
              </a:buClr>
              <a:buSzPct val="160000"/>
              <a:buFontTx/>
              <a:buBlip>
                <a:blip r:embed="rId2"/>
              </a:buBlip>
            </a:pPr>
            <a:r>
              <a:rPr lang="fr-FR" sz="1600" dirty="0" smtClean="0">
                <a:latin typeface="Arial" panose="020B0604020202020204" pitchFamily="34" charset="0"/>
                <a:cs typeface="Arial" panose="020B0604020202020204" pitchFamily="34" charset="0"/>
              </a:rPr>
              <a:t>10h : Introduction de la journée</a:t>
            </a:r>
          </a:p>
          <a:p>
            <a:pPr marL="285750" indent="-285750" defTabSz="144000">
              <a:lnSpc>
                <a:spcPct val="150000"/>
              </a:lnSpc>
              <a:spcAft>
                <a:spcPts val="600"/>
              </a:spcAft>
              <a:buClr>
                <a:srgbClr val="463B77"/>
              </a:buClr>
              <a:buSzPct val="160000"/>
              <a:buFontTx/>
              <a:buBlip>
                <a:blip r:embed="rId2"/>
              </a:buBlip>
            </a:pPr>
            <a:r>
              <a:rPr lang="fr-FR" sz="1600" dirty="0" smtClean="0">
                <a:latin typeface="Arial" panose="020B0604020202020204" pitchFamily="34" charset="0"/>
                <a:cs typeface="Arial" panose="020B0604020202020204" pitchFamily="34" charset="0"/>
              </a:rPr>
              <a:t>10h15 : Atelier n°1 - </a:t>
            </a:r>
            <a:r>
              <a:rPr lang="fr-FR" sz="1600" i="1" dirty="0" smtClean="0">
                <a:latin typeface="Arial" panose="020B0604020202020204" pitchFamily="34" charset="0"/>
                <a:cs typeface="Arial" panose="020B0604020202020204" pitchFamily="34" charset="0"/>
              </a:rPr>
              <a:t>quelles sont les différentes postures d’accompagnement ? </a:t>
            </a:r>
          </a:p>
          <a:p>
            <a:pPr marL="285750" indent="-285750" defTabSz="144000">
              <a:lnSpc>
                <a:spcPct val="150000"/>
              </a:lnSpc>
              <a:spcAft>
                <a:spcPts val="600"/>
              </a:spcAft>
              <a:buClr>
                <a:srgbClr val="463B77"/>
              </a:buClr>
              <a:buSzPct val="160000"/>
              <a:buFontTx/>
              <a:buBlip>
                <a:blip r:embed="rId2"/>
              </a:buBlip>
            </a:pPr>
            <a:r>
              <a:rPr lang="fr-FR" sz="1600" dirty="0" smtClean="0">
                <a:latin typeface="Arial" panose="020B0604020202020204" pitchFamily="34" charset="0"/>
                <a:cs typeface="Arial" panose="020B0604020202020204" pitchFamily="34" charset="0"/>
              </a:rPr>
              <a:t>11h30 : Co-développement</a:t>
            </a:r>
          </a:p>
          <a:p>
            <a:pPr defTabSz="144000">
              <a:lnSpc>
                <a:spcPct val="150000"/>
              </a:lnSpc>
              <a:spcAft>
                <a:spcPts val="600"/>
              </a:spcAft>
              <a:buClr>
                <a:srgbClr val="463B77"/>
              </a:buClr>
              <a:buSzPct val="160000"/>
            </a:pPr>
            <a:r>
              <a:rPr lang="fr-FR" sz="1600" dirty="0" smtClean="0">
                <a:latin typeface="Arial" panose="020B0604020202020204" pitchFamily="34" charset="0"/>
                <a:cs typeface="Arial" panose="020B0604020202020204" pitchFamily="34" charset="0"/>
              </a:rPr>
              <a:t>		13h : Pause déjeuner</a:t>
            </a:r>
          </a:p>
          <a:p>
            <a:pPr marL="285750" indent="-285750" defTabSz="144000">
              <a:lnSpc>
                <a:spcPct val="150000"/>
              </a:lnSpc>
              <a:spcAft>
                <a:spcPts val="600"/>
              </a:spcAft>
              <a:buClr>
                <a:srgbClr val="463B77"/>
              </a:buClr>
              <a:buSzPct val="160000"/>
              <a:buFontTx/>
              <a:buBlip>
                <a:blip r:embed="rId2"/>
              </a:buBlip>
            </a:pPr>
            <a:r>
              <a:rPr lang="fr-FR" sz="1600" dirty="0" smtClean="0">
                <a:latin typeface="Arial" panose="020B0604020202020204" pitchFamily="34" charset="0"/>
                <a:cs typeface="Arial" panose="020B0604020202020204" pitchFamily="34" charset="0"/>
              </a:rPr>
              <a:t>14h : Réactivation matinée</a:t>
            </a:r>
          </a:p>
          <a:p>
            <a:pPr marL="285750" indent="-285750" defTabSz="144000">
              <a:lnSpc>
                <a:spcPct val="150000"/>
              </a:lnSpc>
              <a:spcAft>
                <a:spcPts val="600"/>
              </a:spcAft>
              <a:buClr>
                <a:srgbClr val="463B77"/>
              </a:buClr>
              <a:buSzPct val="160000"/>
              <a:buFontTx/>
              <a:buBlip>
                <a:blip r:embed="rId2"/>
              </a:buBlip>
            </a:pPr>
            <a:r>
              <a:rPr lang="fr-FR" sz="1600" dirty="0" smtClean="0">
                <a:latin typeface="Arial" panose="020B0604020202020204" pitchFamily="34" charset="0"/>
                <a:cs typeface="Arial" panose="020B0604020202020204" pitchFamily="34" charset="0"/>
              </a:rPr>
              <a:t>14h15 : Atelier n°2 – </a:t>
            </a:r>
            <a:r>
              <a:rPr lang="fr-FR" sz="1600" i="1" dirty="0" smtClean="0">
                <a:latin typeface="Arial" panose="020B0604020202020204" pitchFamily="34" charset="0"/>
                <a:cs typeface="Arial" panose="020B0604020202020204" pitchFamily="34" charset="0"/>
              </a:rPr>
              <a:t>Quelles sont nos pratiques en matière de diagnostic partagé ?</a:t>
            </a:r>
          </a:p>
          <a:p>
            <a:pPr marL="285750" indent="-285750" defTabSz="144000">
              <a:lnSpc>
                <a:spcPct val="150000"/>
              </a:lnSpc>
              <a:spcAft>
                <a:spcPts val="600"/>
              </a:spcAft>
              <a:buClr>
                <a:srgbClr val="463B77"/>
              </a:buClr>
              <a:buSzPct val="160000"/>
              <a:buFontTx/>
              <a:buBlip>
                <a:blip r:embed="rId2"/>
              </a:buBlip>
            </a:pPr>
            <a:r>
              <a:rPr lang="fr-FR" sz="1600" dirty="0" smtClean="0">
                <a:latin typeface="Arial" panose="020B0604020202020204" pitchFamily="34" charset="0"/>
                <a:cs typeface="Arial" panose="020B0604020202020204" pitchFamily="34" charset="0"/>
              </a:rPr>
              <a:t>16h20 : Conclusion</a:t>
            </a:r>
          </a:p>
          <a:p>
            <a:pPr marL="285750" indent="-285750" defTabSz="144000">
              <a:lnSpc>
                <a:spcPct val="150000"/>
              </a:lnSpc>
              <a:spcAft>
                <a:spcPts val="600"/>
              </a:spcAft>
              <a:buClr>
                <a:srgbClr val="463B77"/>
              </a:buClr>
              <a:buSzPct val="160000"/>
              <a:buFontTx/>
              <a:buBlip>
                <a:blip r:embed="rId2"/>
              </a:buBlip>
            </a:pPr>
            <a:r>
              <a:rPr lang="fr-FR" sz="1600" dirty="0" smtClean="0">
                <a:latin typeface="Arial" panose="020B0604020202020204" pitchFamily="34" charset="0"/>
                <a:cs typeface="Arial" panose="020B0604020202020204" pitchFamily="34" charset="0"/>
              </a:rPr>
              <a:t>16h30 : Fin de la journée</a:t>
            </a:r>
            <a:endParaRPr lang="fr-FR"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222382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10/01/2023</a:t>
            </a:r>
            <a:endParaRPr lang="fr-FR" dirty="0"/>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2343975-8845-44AD-9A39-14CE17F33221}" type="slidenum">
              <a:rPr lang="fr-FR" smtClean="0"/>
              <a:t>5</a:t>
            </a:fld>
            <a:endParaRPr lang="fr-FR"/>
          </a:p>
        </p:txBody>
      </p:sp>
      <p:sp>
        <p:nvSpPr>
          <p:cNvPr id="7" name="Titre 1"/>
          <p:cNvSpPr txBox="1">
            <a:spLocks/>
          </p:cNvSpPr>
          <p:nvPr/>
        </p:nvSpPr>
        <p:spPr>
          <a:xfrm>
            <a:off x="971550" y="879767"/>
            <a:ext cx="10515600" cy="707733"/>
          </a:xfrm>
          <a:prstGeom prst="rect">
            <a:avLst/>
          </a:prstGeom>
        </p:spPr>
        <p:txBody>
          <a:bodyPr vert="horz" lIns="91440" tIns="45720" rIns="91440" bIns="45720" rtlCol="0" anchor="b">
            <a:normAutofit/>
          </a:bodyPr>
          <a:lstStyle>
            <a:lvl1pPr algn="l" rtl="0" eaLnBrk="1" fontAlgn="base" hangingPunct="1">
              <a:lnSpc>
                <a:spcPct val="90000"/>
              </a:lnSpc>
              <a:spcBef>
                <a:spcPct val="0"/>
              </a:spcBef>
              <a:spcAft>
                <a:spcPct val="0"/>
              </a:spcAft>
              <a:defRPr sz="30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2pPr>
            <a:lvl3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3pPr>
            <a:lvl4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4pPr>
            <a:lvl5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a:lstStyle>
          <a:p>
            <a:r>
              <a:rPr lang="fr-FR" b="1" dirty="0" smtClean="0">
                <a:solidFill>
                  <a:srgbClr val="E84426"/>
                </a:solidFill>
              </a:rPr>
              <a:t>Introduction de la journée</a:t>
            </a:r>
            <a:endParaRPr lang="fr-FR" b="1" dirty="0">
              <a:solidFill>
                <a:srgbClr val="E84426"/>
              </a:solidFill>
            </a:endParaRPr>
          </a:p>
        </p:txBody>
      </p:sp>
      <p:sp>
        <p:nvSpPr>
          <p:cNvPr id="8" name="Rectangle 7"/>
          <p:cNvSpPr/>
          <p:nvPr/>
        </p:nvSpPr>
        <p:spPr>
          <a:xfrm>
            <a:off x="971550" y="1517650"/>
            <a:ext cx="10515600" cy="139700"/>
          </a:xfrm>
          <a:prstGeom prst="rect">
            <a:avLst/>
          </a:prstGeom>
          <a:solidFill>
            <a:srgbClr val="E8442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AD1716"/>
              </a:solidFill>
            </a:endParaRPr>
          </a:p>
        </p:txBody>
      </p:sp>
      <p:sp>
        <p:nvSpPr>
          <p:cNvPr id="9" name="ZoneTexte 8">
            <a:extLst>
              <a:ext uri="{FF2B5EF4-FFF2-40B4-BE49-F238E27FC236}">
                <a16:creationId xmlns:a16="http://schemas.microsoft.com/office/drawing/2014/main" xmlns="" id="{0F050B75-E184-4632-A463-2DD60AC3F05F}"/>
              </a:ext>
            </a:extLst>
          </p:cNvPr>
          <p:cNvSpPr txBox="1"/>
          <p:nvPr/>
        </p:nvSpPr>
        <p:spPr>
          <a:xfrm>
            <a:off x="1057142" y="1821036"/>
            <a:ext cx="10512423" cy="3801041"/>
          </a:xfrm>
          <a:prstGeom prst="rect">
            <a:avLst/>
          </a:prstGeom>
          <a:noFill/>
        </p:spPr>
        <p:txBody>
          <a:bodyPr wrap="square" rtlCol="0">
            <a:spAutoFit/>
          </a:bodyPr>
          <a:lstStyle/>
          <a:p>
            <a:pPr defTabSz="144000">
              <a:spcAft>
                <a:spcPts val="600"/>
              </a:spcAft>
              <a:buClr>
                <a:srgbClr val="463B77"/>
              </a:buClr>
              <a:buSzPct val="160000"/>
            </a:pPr>
            <a:r>
              <a:rPr lang="fr-FR" sz="1400" dirty="0" smtClean="0">
                <a:latin typeface="Arial" panose="020B0604020202020204" pitchFamily="34" charset="0"/>
                <a:cs typeface="Arial" panose="020B0604020202020204" pitchFamily="34" charset="0"/>
              </a:rPr>
              <a:t>DLA R : </a:t>
            </a:r>
          </a:p>
          <a:p>
            <a:pPr marL="742950" lvl="1" indent="-285750" defTabSz="144000">
              <a:spcAft>
                <a:spcPts val="600"/>
              </a:spcAft>
              <a:buClr>
                <a:srgbClr val="463B77"/>
              </a:buClr>
              <a:buSzPct val="160000"/>
              <a:buFontTx/>
              <a:buBlip>
                <a:blip r:embed="rId3"/>
              </a:buBlip>
            </a:pPr>
            <a:r>
              <a:rPr lang="fr-FR" sz="1400" dirty="0">
                <a:latin typeface="Arial" panose="020B0604020202020204" pitchFamily="34" charset="0"/>
                <a:cs typeface="Arial" panose="020B0604020202020204" pitchFamily="34" charset="0"/>
              </a:rPr>
              <a:t> </a:t>
            </a:r>
            <a:r>
              <a:rPr lang="fr-FR" sz="1400" dirty="0" smtClean="0">
                <a:latin typeface="Arial" panose="020B0604020202020204" pitchFamily="34" charset="0"/>
                <a:cs typeface="Arial" panose="020B0604020202020204" pitchFamily="34" charset="0"/>
              </a:rPr>
              <a:t>Nouvelles de la DREETS sur le retard de la signature des conventions : due au changement de directeur. </a:t>
            </a:r>
          </a:p>
          <a:p>
            <a:pPr defTabSz="144000">
              <a:spcAft>
                <a:spcPts val="600"/>
              </a:spcAft>
              <a:buClr>
                <a:srgbClr val="463B77"/>
              </a:buClr>
              <a:buSzPct val="160000"/>
            </a:pPr>
            <a:r>
              <a:rPr lang="fr-FR" sz="1400" dirty="0">
                <a:latin typeface="Arial" panose="020B0604020202020204" pitchFamily="34" charset="0"/>
                <a:cs typeface="Arial" panose="020B0604020202020204" pitchFamily="34" charset="0"/>
              </a:rPr>
              <a:t>DLA 59 : </a:t>
            </a:r>
          </a:p>
          <a:p>
            <a:pPr marL="742950" lvl="1" indent="-285750" defTabSz="144000">
              <a:spcAft>
                <a:spcPts val="600"/>
              </a:spcAft>
              <a:buClr>
                <a:srgbClr val="463B77"/>
              </a:buClr>
              <a:buSzPct val="160000"/>
              <a:buFontTx/>
              <a:buBlip>
                <a:blip r:embed="rId3"/>
              </a:buBlip>
            </a:pPr>
            <a:r>
              <a:rPr lang="fr-FR" sz="1400" dirty="0">
                <a:latin typeface="Arial" panose="020B0604020202020204" pitchFamily="34" charset="0"/>
                <a:cs typeface="Arial" panose="020B0604020202020204" pitchFamily="34" charset="0"/>
              </a:rPr>
              <a:t> </a:t>
            </a:r>
            <a:r>
              <a:rPr lang="fr-FR" sz="1400" dirty="0" smtClean="0">
                <a:latin typeface="Arial" panose="020B0604020202020204" pitchFamily="34" charset="0"/>
                <a:cs typeface="Arial" panose="020B0604020202020204" pitchFamily="34" charset="0"/>
              </a:rPr>
              <a:t>Début d’année chargée (suivi post, saisies Enée, Copil…), collectif AG2R. Problématique pour remplir certains collectifs</a:t>
            </a:r>
            <a:endParaRPr lang="fr-FR" sz="1400" dirty="0">
              <a:latin typeface="Arial" panose="020B0604020202020204" pitchFamily="34" charset="0"/>
              <a:cs typeface="Arial" panose="020B0604020202020204" pitchFamily="34" charset="0"/>
            </a:endParaRPr>
          </a:p>
          <a:p>
            <a:pPr defTabSz="144000">
              <a:spcAft>
                <a:spcPts val="600"/>
              </a:spcAft>
              <a:buClr>
                <a:srgbClr val="463B77"/>
              </a:buClr>
              <a:buSzPct val="160000"/>
            </a:pPr>
            <a:r>
              <a:rPr lang="fr-FR" sz="1400" dirty="0" smtClean="0">
                <a:latin typeface="Arial" panose="020B0604020202020204" pitchFamily="34" charset="0"/>
                <a:cs typeface="Arial" panose="020B0604020202020204" pitchFamily="34" charset="0"/>
              </a:rPr>
              <a:t> DLA 60 : </a:t>
            </a:r>
          </a:p>
          <a:p>
            <a:pPr marL="742950" lvl="1" indent="-285750" defTabSz="144000">
              <a:spcAft>
                <a:spcPts val="600"/>
              </a:spcAft>
              <a:buClr>
                <a:srgbClr val="463B77"/>
              </a:buClr>
              <a:buSzPct val="160000"/>
              <a:buFontTx/>
              <a:buBlip>
                <a:blip r:embed="rId3"/>
              </a:buBlip>
            </a:pPr>
            <a:r>
              <a:rPr lang="fr-FR" sz="1400" dirty="0" smtClean="0">
                <a:latin typeface="Arial" panose="020B0604020202020204" pitchFamily="34" charset="0"/>
                <a:cs typeface="Arial" panose="020B0604020202020204" pitchFamily="34" charset="0"/>
              </a:rPr>
              <a:t> Beaucoup de sollicitation, dossier 2022 encore en cours. Pas de lancement d’accompagnement si pas de nouvelles de financeurs. </a:t>
            </a:r>
            <a:r>
              <a:rPr lang="fr-FR" sz="1400" b="1" dirty="0" smtClean="0">
                <a:latin typeface="Arial" panose="020B0604020202020204" pitchFamily="34" charset="0"/>
                <a:cs typeface="Arial" panose="020B0604020202020204" pitchFamily="34" charset="0"/>
              </a:rPr>
              <a:t>Projet d’accompagnement collectif transition écologique</a:t>
            </a:r>
            <a:r>
              <a:rPr lang="fr-FR" sz="1400" dirty="0" smtClean="0">
                <a:latin typeface="Arial" panose="020B0604020202020204" pitchFamily="34" charset="0"/>
                <a:cs typeface="Arial" panose="020B0604020202020204" pitchFamily="34" charset="0"/>
              </a:rPr>
              <a:t>. </a:t>
            </a:r>
          </a:p>
          <a:p>
            <a:pPr defTabSz="144000">
              <a:spcAft>
                <a:spcPts val="600"/>
              </a:spcAft>
              <a:buClr>
                <a:srgbClr val="463B77"/>
              </a:buClr>
              <a:buSzPct val="160000"/>
            </a:pPr>
            <a:r>
              <a:rPr lang="fr-FR" sz="1400" dirty="0" smtClean="0">
                <a:latin typeface="Arial" panose="020B0604020202020204" pitchFamily="34" charset="0"/>
                <a:cs typeface="Arial" panose="020B0604020202020204" pitchFamily="34" charset="0"/>
              </a:rPr>
              <a:t>DLA 62 </a:t>
            </a:r>
            <a:r>
              <a:rPr lang="fr-FR" sz="1400" dirty="0">
                <a:latin typeface="Arial" panose="020B0604020202020204" pitchFamily="34" charset="0"/>
                <a:cs typeface="Arial" panose="020B0604020202020204" pitchFamily="34" charset="0"/>
              </a:rPr>
              <a:t>: </a:t>
            </a:r>
          </a:p>
          <a:p>
            <a:pPr marL="742950" lvl="1" indent="-285750" defTabSz="144000">
              <a:spcAft>
                <a:spcPts val="600"/>
              </a:spcAft>
              <a:buClr>
                <a:srgbClr val="463B77"/>
              </a:buClr>
              <a:buSzPct val="160000"/>
              <a:buFontTx/>
              <a:buBlip>
                <a:blip r:embed="rId3"/>
              </a:buBlip>
            </a:pPr>
            <a:r>
              <a:rPr lang="fr-FR" sz="1400" dirty="0">
                <a:latin typeface="Arial" panose="020B0604020202020204" pitchFamily="34" charset="0"/>
                <a:cs typeface="Arial" panose="020B0604020202020204" pitchFamily="34" charset="0"/>
              </a:rPr>
              <a:t> </a:t>
            </a:r>
            <a:r>
              <a:rPr lang="fr-FR" sz="1400" dirty="0" smtClean="0">
                <a:latin typeface="Arial" panose="020B0604020202020204" pitchFamily="34" charset="0"/>
                <a:cs typeface="Arial" panose="020B0604020202020204" pitchFamily="34" charset="0"/>
              </a:rPr>
              <a:t>Beaucoup de sollicitations, comités d’appuis chargés. Programmation des rencontres du DLA. Agence régionale du livre pour accompagnement collectif (financement européen) </a:t>
            </a:r>
          </a:p>
          <a:p>
            <a:pPr defTabSz="144000">
              <a:spcAft>
                <a:spcPts val="600"/>
              </a:spcAft>
              <a:buClr>
                <a:srgbClr val="463B77"/>
              </a:buClr>
              <a:buSzPct val="160000"/>
            </a:pPr>
            <a:r>
              <a:rPr lang="fr-FR" sz="1400" dirty="0">
                <a:latin typeface="Arial" panose="020B0604020202020204" pitchFamily="34" charset="0"/>
                <a:cs typeface="Arial" panose="020B0604020202020204" pitchFamily="34" charset="0"/>
              </a:rPr>
              <a:t>DLA </a:t>
            </a:r>
            <a:r>
              <a:rPr lang="fr-FR" sz="1400" dirty="0" smtClean="0">
                <a:latin typeface="Arial" panose="020B0604020202020204" pitchFamily="34" charset="0"/>
                <a:cs typeface="Arial" panose="020B0604020202020204" pitchFamily="34" charset="0"/>
              </a:rPr>
              <a:t>80 </a:t>
            </a:r>
            <a:r>
              <a:rPr lang="fr-FR" sz="1400" dirty="0">
                <a:latin typeface="Arial" panose="020B0604020202020204" pitchFamily="34" charset="0"/>
                <a:cs typeface="Arial" panose="020B0604020202020204" pitchFamily="34" charset="0"/>
              </a:rPr>
              <a:t>: </a:t>
            </a:r>
          </a:p>
          <a:p>
            <a:pPr marL="742950" lvl="1" indent="-285750" defTabSz="144000">
              <a:spcAft>
                <a:spcPts val="600"/>
              </a:spcAft>
              <a:buClr>
                <a:srgbClr val="463B77"/>
              </a:buClr>
              <a:buSzPct val="160000"/>
              <a:buFontTx/>
              <a:buBlip>
                <a:blip r:embed="rId3"/>
              </a:buBlip>
            </a:pPr>
            <a:r>
              <a:rPr lang="fr-FR" sz="1400" dirty="0" smtClean="0">
                <a:latin typeface="Arial" panose="020B0604020202020204" pitchFamily="34" charset="0"/>
                <a:cs typeface="Arial" panose="020B0604020202020204" pitchFamily="34" charset="0"/>
              </a:rPr>
              <a:t> Pas d’accompagnement si pas de nouvelles de financeurs. Beaucoup de demande SIAE (qui peuvent passer par les réseaux). Peu de demandes sur l’Aisne. Réponse à l’AAP d’Amiens métropole et portage avec la MAAM. Focus articulation bénévoles et salariés : tension parfois au niveau du management. </a:t>
            </a:r>
            <a:endParaRPr lang="fr-FR"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81947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dirty="0" smtClean="0"/>
              <a:t>10/01/2023</a:t>
            </a:r>
            <a:endParaRPr lang="fr-FR" dirty="0"/>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2343975-8845-44AD-9A39-14CE17F33221}" type="slidenum">
              <a:rPr lang="fr-FR" smtClean="0"/>
              <a:t>6</a:t>
            </a:fld>
            <a:endParaRPr lang="fr-FR"/>
          </a:p>
        </p:txBody>
      </p:sp>
      <p:sp>
        <p:nvSpPr>
          <p:cNvPr id="7" name="Titre 1"/>
          <p:cNvSpPr txBox="1">
            <a:spLocks/>
          </p:cNvSpPr>
          <p:nvPr/>
        </p:nvSpPr>
        <p:spPr>
          <a:xfrm>
            <a:off x="971550" y="879767"/>
            <a:ext cx="10515600" cy="707733"/>
          </a:xfrm>
          <a:prstGeom prst="rect">
            <a:avLst/>
          </a:prstGeom>
        </p:spPr>
        <p:txBody>
          <a:bodyPr vert="horz" lIns="91440" tIns="45720" rIns="91440" bIns="45720" rtlCol="0" anchor="b">
            <a:normAutofit/>
          </a:bodyPr>
          <a:lstStyle>
            <a:lvl1pPr algn="l" rtl="0" eaLnBrk="1" fontAlgn="base" hangingPunct="1">
              <a:lnSpc>
                <a:spcPct val="90000"/>
              </a:lnSpc>
              <a:spcBef>
                <a:spcPct val="0"/>
              </a:spcBef>
              <a:spcAft>
                <a:spcPct val="0"/>
              </a:spcAft>
              <a:defRPr sz="30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2pPr>
            <a:lvl3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3pPr>
            <a:lvl4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4pPr>
            <a:lvl5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a:lstStyle>
          <a:p>
            <a:r>
              <a:rPr lang="fr-FR" b="1" dirty="0" smtClean="0">
                <a:solidFill>
                  <a:srgbClr val="E84426"/>
                </a:solidFill>
              </a:rPr>
              <a:t>Introduction de la journée</a:t>
            </a:r>
            <a:endParaRPr lang="fr-FR" b="1" dirty="0">
              <a:solidFill>
                <a:srgbClr val="E84426"/>
              </a:solidFill>
            </a:endParaRPr>
          </a:p>
        </p:txBody>
      </p:sp>
      <p:sp>
        <p:nvSpPr>
          <p:cNvPr id="8" name="Rectangle 7"/>
          <p:cNvSpPr/>
          <p:nvPr/>
        </p:nvSpPr>
        <p:spPr>
          <a:xfrm>
            <a:off x="971550" y="1517650"/>
            <a:ext cx="10515600" cy="139700"/>
          </a:xfrm>
          <a:prstGeom prst="rect">
            <a:avLst/>
          </a:prstGeom>
          <a:solidFill>
            <a:srgbClr val="E8442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AD1716"/>
              </a:solidFill>
            </a:endParaRPr>
          </a:p>
        </p:txBody>
      </p:sp>
      <p:sp>
        <p:nvSpPr>
          <p:cNvPr id="9" name="ZoneTexte 8">
            <a:extLst>
              <a:ext uri="{FF2B5EF4-FFF2-40B4-BE49-F238E27FC236}">
                <a16:creationId xmlns:a16="http://schemas.microsoft.com/office/drawing/2014/main" xmlns="" id="{0F050B75-E184-4632-A463-2DD60AC3F05F}"/>
              </a:ext>
            </a:extLst>
          </p:cNvPr>
          <p:cNvSpPr txBox="1"/>
          <p:nvPr/>
        </p:nvSpPr>
        <p:spPr>
          <a:xfrm>
            <a:off x="623235" y="1840287"/>
            <a:ext cx="5472765" cy="4062651"/>
          </a:xfrm>
          <a:prstGeom prst="rect">
            <a:avLst/>
          </a:prstGeom>
          <a:noFill/>
        </p:spPr>
        <p:txBody>
          <a:bodyPr wrap="square" rtlCol="0">
            <a:spAutoFit/>
          </a:bodyPr>
          <a:lstStyle/>
          <a:p>
            <a:pPr defTabSz="144000">
              <a:spcAft>
                <a:spcPts val="600"/>
              </a:spcAft>
              <a:buClr>
                <a:srgbClr val="463B77"/>
              </a:buClr>
              <a:buSzPct val="160000"/>
            </a:pPr>
            <a:r>
              <a:rPr lang="fr-FR" i="1" dirty="0" smtClean="0"/>
              <a:t>Activité</a:t>
            </a:r>
            <a:r>
              <a:rPr lang="fr-FR" i="1" strike="sngStrike" dirty="0" smtClean="0"/>
              <a:t> post-it </a:t>
            </a:r>
            <a:r>
              <a:rPr lang="fr-FR" i="1" dirty="0" smtClean="0"/>
              <a:t>(la seule de la journée, promis)</a:t>
            </a:r>
          </a:p>
          <a:p>
            <a:pPr algn="ctr" defTabSz="144000">
              <a:spcAft>
                <a:spcPts val="600"/>
              </a:spcAft>
              <a:buClr>
                <a:srgbClr val="463B77"/>
              </a:buClr>
              <a:buSzPct val="160000"/>
            </a:pPr>
            <a:endParaRPr lang="fr-FR" sz="3200" dirty="0" smtClean="0">
              <a:latin typeface="Arial" panose="020B0604020202020204" pitchFamily="34" charset="0"/>
              <a:cs typeface="Arial" panose="020B0604020202020204" pitchFamily="34" charset="0"/>
            </a:endParaRPr>
          </a:p>
          <a:p>
            <a:pPr algn="ctr" defTabSz="144000">
              <a:spcAft>
                <a:spcPts val="600"/>
              </a:spcAft>
              <a:buClr>
                <a:srgbClr val="463B77"/>
              </a:buClr>
              <a:buSzPct val="160000"/>
            </a:pPr>
            <a:r>
              <a:rPr lang="fr-FR" sz="3600" b="1" dirty="0" smtClean="0">
                <a:latin typeface="Arial" panose="020B0604020202020204" pitchFamily="34" charset="0"/>
                <a:cs typeface="Arial" panose="020B0604020202020204" pitchFamily="34" charset="0"/>
              </a:rPr>
              <a:t>Que veut dire pour vous le terme « accompagnement » ?</a:t>
            </a:r>
          </a:p>
          <a:p>
            <a:pPr algn="ctr" defTabSz="144000">
              <a:spcAft>
                <a:spcPts val="600"/>
              </a:spcAft>
              <a:buClr>
                <a:srgbClr val="463B77"/>
              </a:buClr>
              <a:buSzPct val="160000"/>
            </a:pPr>
            <a:endParaRPr lang="fr-FR" sz="2000" b="1" dirty="0">
              <a:latin typeface="Arial" panose="020B0604020202020204" pitchFamily="34" charset="0"/>
              <a:cs typeface="Arial" panose="020B0604020202020204" pitchFamily="34" charset="0"/>
            </a:endParaRPr>
          </a:p>
          <a:p>
            <a:pPr algn="ctr" defTabSz="144000">
              <a:spcAft>
                <a:spcPts val="600"/>
              </a:spcAft>
              <a:buClr>
                <a:srgbClr val="463B77"/>
              </a:buClr>
              <a:buSzPct val="160000"/>
            </a:pPr>
            <a:r>
              <a:rPr lang="fr-FR" sz="2000" dirty="0" err="1" smtClean="0">
                <a:latin typeface="Arial" panose="020B0604020202020204" pitchFamily="34" charset="0"/>
                <a:cs typeface="Arial" panose="020B0604020202020204" pitchFamily="34" charset="0"/>
              </a:rPr>
              <a:t>Maela</a:t>
            </a:r>
            <a:r>
              <a:rPr lang="fr-FR" sz="2000" dirty="0" smtClean="0">
                <a:latin typeface="Arial" panose="020B0604020202020204" pitchFamily="34" charset="0"/>
                <a:cs typeface="Arial" panose="020B0604020202020204" pitchFamily="34" charset="0"/>
              </a:rPr>
              <a:t> Paul : « L’accompagnement n’est déterminé que par l’usage social qui en est fait »</a:t>
            </a:r>
          </a:p>
        </p:txBody>
      </p:sp>
      <p:pic>
        <p:nvPicPr>
          <p:cNvPr id="2" name="Image 1"/>
          <p:cNvPicPr>
            <a:picLocks noChangeAspect="1"/>
          </p:cNvPicPr>
          <p:nvPr/>
        </p:nvPicPr>
        <p:blipFill>
          <a:blip r:embed="rId3"/>
          <a:stretch>
            <a:fillRect/>
          </a:stretch>
        </p:blipFill>
        <p:spPr>
          <a:xfrm>
            <a:off x="6051271" y="1746134"/>
            <a:ext cx="5435879" cy="4521432"/>
          </a:xfrm>
          <a:prstGeom prst="rect">
            <a:avLst/>
          </a:prstGeom>
        </p:spPr>
      </p:pic>
    </p:spTree>
    <p:extLst>
      <p:ext uri="{BB962C8B-B14F-4D97-AF65-F5344CB8AC3E}">
        <p14:creationId xmlns:p14="http://schemas.microsoft.com/office/powerpoint/2010/main" val="22483396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10/01/2023</a:t>
            </a:r>
            <a:endParaRPr lang="fr-FR" dirty="0"/>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2343975-8845-44AD-9A39-14CE17F33221}" type="slidenum">
              <a:rPr lang="fr-FR" smtClean="0"/>
              <a:t>7</a:t>
            </a:fld>
            <a:endParaRPr lang="fr-FR"/>
          </a:p>
        </p:txBody>
      </p:sp>
      <p:sp>
        <p:nvSpPr>
          <p:cNvPr id="7" name="Titre 1"/>
          <p:cNvSpPr txBox="1">
            <a:spLocks/>
          </p:cNvSpPr>
          <p:nvPr/>
        </p:nvSpPr>
        <p:spPr>
          <a:xfrm>
            <a:off x="971550" y="879767"/>
            <a:ext cx="10515600" cy="707733"/>
          </a:xfrm>
          <a:prstGeom prst="rect">
            <a:avLst/>
          </a:prstGeom>
        </p:spPr>
        <p:txBody>
          <a:bodyPr vert="horz" lIns="91440" tIns="45720" rIns="91440" bIns="45720" rtlCol="0" anchor="b">
            <a:normAutofit fontScale="85000" lnSpcReduction="20000"/>
          </a:bodyPr>
          <a:lstStyle>
            <a:lvl1pPr algn="l" rtl="0" eaLnBrk="1" fontAlgn="base" hangingPunct="1">
              <a:lnSpc>
                <a:spcPct val="90000"/>
              </a:lnSpc>
              <a:spcBef>
                <a:spcPct val="0"/>
              </a:spcBef>
              <a:spcAft>
                <a:spcPct val="0"/>
              </a:spcAft>
              <a:defRPr sz="30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2pPr>
            <a:lvl3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3pPr>
            <a:lvl4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4pPr>
            <a:lvl5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a:lstStyle>
          <a:p>
            <a:r>
              <a:rPr lang="fr-FR" b="1" dirty="0">
                <a:solidFill>
                  <a:srgbClr val="E84426"/>
                </a:solidFill>
              </a:rPr>
              <a:t>Atelier n°1 - </a:t>
            </a:r>
            <a:r>
              <a:rPr lang="fr-FR" b="1" dirty="0" smtClean="0">
                <a:solidFill>
                  <a:srgbClr val="E84426"/>
                </a:solidFill>
              </a:rPr>
              <a:t>Quelles </a:t>
            </a:r>
            <a:r>
              <a:rPr lang="fr-FR" b="1" dirty="0">
                <a:solidFill>
                  <a:srgbClr val="E84426"/>
                </a:solidFill>
              </a:rPr>
              <a:t>sont les différentes postures d’accompagnement ? </a:t>
            </a:r>
            <a:r>
              <a:rPr lang="fr-FR" b="1" dirty="0" smtClean="0">
                <a:solidFill>
                  <a:srgbClr val="E84426"/>
                </a:solidFill>
              </a:rPr>
              <a:t> </a:t>
            </a:r>
            <a:endParaRPr lang="fr-FR" b="1" dirty="0">
              <a:solidFill>
                <a:srgbClr val="E84426"/>
              </a:solidFill>
            </a:endParaRPr>
          </a:p>
        </p:txBody>
      </p:sp>
      <p:sp>
        <p:nvSpPr>
          <p:cNvPr id="8" name="Rectangle 7"/>
          <p:cNvSpPr/>
          <p:nvPr/>
        </p:nvSpPr>
        <p:spPr>
          <a:xfrm>
            <a:off x="971550" y="1517650"/>
            <a:ext cx="10515600" cy="139700"/>
          </a:xfrm>
          <a:prstGeom prst="rect">
            <a:avLst/>
          </a:prstGeom>
          <a:solidFill>
            <a:srgbClr val="E8442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AD1716"/>
              </a:solidFill>
            </a:endParaRPr>
          </a:p>
        </p:txBody>
      </p:sp>
      <p:sp>
        <p:nvSpPr>
          <p:cNvPr id="9" name="ZoneTexte 8">
            <a:extLst>
              <a:ext uri="{FF2B5EF4-FFF2-40B4-BE49-F238E27FC236}">
                <a16:creationId xmlns:a16="http://schemas.microsoft.com/office/drawing/2014/main" xmlns="" id="{0F050B75-E184-4632-A463-2DD60AC3F05F}"/>
              </a:ext>
            </a:extLst>
          </p:cNvPr>
          <p:cNvSpPr txBox="1"/>
          <p:nvPr/>
        </p:nvSpPr>
        <p:spPr>
          <a:xfrm>
            <a:off x="1057143" y="1821036"/>
            <a:ext cx="10068058" cy="508344"/>
          </a:xfrm>
          <a:prstGeom prst="rect">
            <a:avLst/>
          </a:prstGeom>
          <a:noFill/>
        </p:spPr>
        <p:txBody>
          <a:bodyPr wrap="square" rtlCol="0">
            <a:spAutoFit/>
          </a:bodyPr>
          <a:lstStyle/>
          <a:p>
            <a:pPr marL="285750" indent="-285750" defTabSz="144000">
              <a:lnSpc>
                <a:spcPct val="200000"/>
              </a:lnSpc>
              <a:spcAft>
                <a:spcPts val="600"/>
              </a:spcAft>
              <a:buClr>
                <a:srgbClr val="463B77"/>
              </a:buClr>
              <a:buSzPct val="160000"/>
              <a:buFontTx/>
              <a:buBlip>
                <a:blip r:embed="rId3"/>
              </a:buBlip>
            </a:pPr>
            <a:r>
              <a:rPr lang="fr-FR" sz="1600" dirty="0">
                <a:latin typeface="Arial" panose="020B0604020202020204" pitchFamily="34" charset="0"/>
                <a:cs typeface="Arial" panose="020B0604020202020204" pitchFamily="34" charset="0"/>
              </a:rPr>
              <a:t> </a:t>
            </a:r>
            <a:r>
              <a:rPr lang="fr-FR" sz="1600" dirty="0" smtClean="0">
                <a:latin typeface="Arial" panose="020B0604020202020204" pitchFamily="34" charset="0"/>
                <a:cs typeface="Arial" panose="020B0604020202020204" pitchFamily="34" charset="0"/>
              </a:rPr>
              <a:t>Définitions des termes</a:t>
            </a:r>
            <a:endParaRPr lang="fr-FR" sz="1600" dirty="0">
              <a:latin typeface="Arial" panose="020B0604020202020204" pitchFamily="34" charset="0"/>
              <a:cs typeface="Arial" panose="020B0604020202020204" pitchFamily="34" charset="0"/>
            </a:endParaRPr>
          </a:p>
        </p:txBody>
      </p:sp>
      <p:graphicFrame>
        <p:nvGraphicFramePr>
          <p:cNvPr id="2" name="Tableau 1"/>
          <p:cNvGraphicFramePr>
            <a:graphicFrameLocks noGrp="1"/>
          </p:cNvGraphicFramePr>
          <p:nvPr>
            <p:extLst>
              <p:ext uri="{D42A27DB-BD31-4B8C-83A1-F6EECF244321}">
                <p14:modId xmlns:p14="http://schemas.microsoft.com/office/powerpoint/2010/main" val="3983822303"/>
              </p:ext>
            </p:extLst>
          </p:nvPr>
        </p:nvGraphicFramePr>
        <p:xfrm>
          <a:off x="94633" y="2329380"/>
          <a:ext cx="11993077" cy="3754120"/>
        </p:xfrm>
        <a:graphic>
          <a:graphicData uri="http://schemas.openxmlformats.org/drawingml/2006/table">
            <a:tbl>
              <a:tblPr firstRow="1" bandRow="1">
                <a:tableStyleId>{21E4AEA4-8DFA-4A89-87EB-49C32662AFE0}</a:tableStyleId>
              </a:tblPr>
              <a:tblGrid>
                <a:gridCol w="1605057"/>
                <a:gridCol w="5562874"/>
                <a:gridCol w="4825146"/>
              </a:tblGrid>
              <a:tr h="370840">
                <a:tc>
                  <a:txBody>
                    <a:bodyPr/>
                    <a:lstStyle/>
                    <a:p>
                      <a:r>
                        <a:rPr lang="fr-FR" sz="1200" dirty="0" smtClean="0"/>
                        <a:t>Terme</a:t>
                      </a:r>
                      <a:r>
                        <a:rPr lang="fr-FR" sz="1200" baseline="0" dirty="0" smtClean="0"/>
                        <a:t> </a:t>
                      </a:r>
                      <a:endParaRPr lang="fr-FR" sz="1200" dirty="0"/>
                    </a:p>
                  </a:txBody>
                  <a:tcPr/>
                </a:tc>
                <a:tc>
                  <a:txBody>
                    <a:bodyPr/>
                    <a:lstStyle/>
                    <a:p>
                      <a:r>
                        <a:rPr lang="fr-FR" sz="1200" dirty="0" smtClean="0"/>
                        <a:t>Élément de définition </a:t>
                      </a:r>
                      <a:endParaRPr lang="fr-FR" sz="1200" dirty="0"/>
                    </a:p>
                  </a:txBody>
                  <a:tcPr/>
                </a:tc>
                <a:tc>
                  <a:txBody>
                    <a:bodyPr/>
                    <a:lstStyle/>
                    <a:p>
                      <a:r>
                        <a:rPr lang="fr-FR" sz="1200" dirty="0" smtClean="0"/>
                        <a:t>Réaction,</a:t>
                      </a:r>
                      <a:r>
                        <a:rPr lang="fr-FR" sz="1200" baseline="0" dirty="0" smtClean="0"/>
                        <a:t> retour d’expérience…</a:t>
                      </a:r>
                      <a:endParaRPr lang="fr-FR" sz="1200" dirty="0"/>
                    </a:p>
                  </a:txBody>
                  <a:tcPr/>
                </a:tc>
              </a:tr>
              <a:tr h="370840">
                <a:tc>
                  <a:txBody>
                    <a:bodyPr/>
                    <a:lstStyle/>
                    <a:p>
                      <a:r>
                        <a:rPr lang="fr-FR" sz="1200" kern="1200" dirty="0" smtClean="0">
                          <a:effectLst/>
                        </a:rPr>
                        <a:t>LE MENTORAT</a:t>
                      </a:r>
                      <a:endParaRPr lang="fr-FR" sz="1200" kern="1200" dirty="0" smtClean="0">
                        <a:solidFill>
                          <a:schemeClr val="dk1"/>
                        </a:solidFill>
                        <a:effectLst/>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effectLst/>
                        </a:rPr>
                        <a:t>« Désigne une relation interpersonnelle de soutien, une relation d’aide, d'échanges et d'apprentissage,  entre des mentors expérimentés et des </a:t>
                      </a:r>
                      <a:r>
                        <a:rPr lang="fr-FR" sz="1200" kern="1200" dirty="0" err="1" smtClean="0">
                          <a:effectLst/>
                        </a:rPr>
                        <a:t>mentorés</a:t>
                      </a:r>
                      <a:r>
                        <a:rPr lang="fr-FR" sz="1200" kern="1200" dirty="0" smtClean="0">
                          <a:effectLst/>
                        </a:rPr>
                        <a:t> en demande d’écoute, de soutien ou d’évolution. Il s’agit d’un échange réciproque ou chacun a quelque chose à partager. Le </a:t>
                      </a:r>
                      <a:r>
                        <a:rPr lang="fr-FR" sz="1200" kern="1200" dirty="0" err="1" smtClean="0">
                          <a:effectLst/>
                        </a:rPr>
                        <a:t>mentoré</a:t>
                      </a:r>
                      <a:r>
                        <a:rPr lang="fr-FR" sz="1200" kern="1200" dirty="0" smtClean="0">
                          <a:effectLst/>
                        </a:rPr>
                        <a:t> moins expérimenté gagne du temps et de la confiance grâce à son mentor et le mentor voit ses compétences reconnues et ses connaissances challengées par son </a:t>
                      </a:r>
                      <a:r>
                        <a:rPr lang="fr-FR" sz="1200" kern="1200" dirty="0" err="1" smtClean="0">
                          <a:effectLst/>
                        </a:rPr>
                        <a:t>mentoré</a:t>
                      </a:r>
                      <a:r>
                        <a:rPr lang="fr-FR" sz="1200" kern="1200" dirty="0" smtClean="0">
                          <a:effectLst/>
                        </a:rPr>
                        <a:t> »</a:t>
                      </a:r>
                      <a:endParaRPr lang="fr-FR" sz="1200" kern="1200" dirty="0" smtClean="0">
                        <a:solidFill>
                          <a:schemeClr val="dk1"/>
                        </a:solidFill>
                        <a:effectLst/>
                        <a:latin typeface="+mn-lt"/>
                        <a:ea typeface="+mn-ea"/>
                        <a:cs typeface="+mn-cs"/>
                      </a:endParaRPr>
                    </a:p>
                  </a:txBody>
                  <a:tcPr/>
                </a:tc>
                <a:tc>
                  <a:txBody>
                    <a:bodyPr/>
                    <a:lstStyle/>
                    <a:p>
                      <a:endParaRPr lang="fr-FR" sz="1200" dirty="0"/>
                    </a:p>
                  </a:txBody>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effectLst/>
                        </a:rPr>
                        <a:t>LE COMPAGNON-AGE </a:t>
                      </a:r>
                      <a:endParaRPr lang="fr-FR" sz="1200" kern="1200" dirty="0" smtClean="0">
                        <a:solidFill>
                          <a:schemeClr val="dk1"/>
                        </a:solidFill>
                        <a:effectLst/>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effectLst/>
                        </a:rPr>
                        <a:t>« Fait de se regrouper entre gens d’un même métier, constituant des confréries ou des fraternités ayant pour vocation la transmission des gestes du métier, l’entraide sociale et une filiation de l’ordre du sacré (ce en quoi il se distingue de toute autre forme corporative) »</a:t>
                      </a:r>
                      <a:endParaRPr lang="fr-FR" sz="1200" kern="1200" dirty="0" smtClean="0">
                        <a:solidFill>
                          <a:schemeClr val="dk1"/>
                        </a:solidFill>
                        <a:effectLst/>
                        <a:latin typeface="+mn-lt"/>
                        <a:ea typeface="+mn-ea"/>
                        <a:cs typeface="+mn-cs"/>
                      </a:endParaRPr>
                    </a:p>
                  </a:txBody>
                  <a:tcPr/>
                </a:tc>
                <a:tc>
                  <a:txBody>
                    <a:bodyPr/>
                    <a:lstStyle/>
                    <a:p>
                      <a:r>
                        <a:rPr lang="fr-FR" sz="1200" dirty="0" smtClean="0"/>
                        <a:t>Dans le cadre du DLA, cela peut se traduire par le fait de mettre en lien deux personnes ou structures (animation territoriale)</a:t>
                      </a:r>
                    </a:p>
                    <a:p>
                      <a:r>
                        <a:rPr lang="fr-FR" sz="1200" b="1" dirty="0" smtClean="0"/>
                        <a:t>Questionnement</a:t>
                      </a:r>
                      <a:r>
                        <a:rPr lang="fr-FR" sz="1200" dirty="0" smtClean="0"/>
                        <a:t> : toutes les structures ne sont pas ouvertes aux</a:t>
                      </a:r>
                      <a:r>
                        <a:rPr lang="fr-FR" sz="1200" baseline="0" dirty="0" smtClean="0"/>
                        <a:t> autres associations et ne veulent pas toujours échanger sur leur situation et/ou les difficultés rencontrées </a:t>
                      </a:r>
                      <a:r>
                        <a:rPr lang="fr-FR" sz="1200" baseline="0" dirty="0" smtClean="0">
                          <a:sym typeface="Wingdings" panose="05000000000000000000" pitchFamily="2" charset="2"/>
                        </a:rPr>
                        <a:t> cette posture n’est donc pas utilisable avec toutes les structures</a:t>
                      </a:r>
                      <a:endParaRPr lang="fr-FR" sz="1200" dirty="0"/>
                    </a:p>
                  </a:txBody>
                  <a:tcPr/>
                </a:tc>
              </a:tr>
              <a:tr h="370840">
                <a:tc>
                  <a:txBody>
                    <a:bodyPr/>
                    <a:lstStyle/>
                    <a:p>
                      <a:r>
                        <a:rPr lang="fr-FR" sz="1200" dirty="0" smtClean="0"/>
                        <a:t>LA</a:t>
                      </a:r>
                      <a:r>
                        <a:rPr lang="fr-FR" sz="1200" baseline="0" dirty="0" smtClean="0"/>
                        <a:t> MEDIATION</a:t>
                      </a:r>
                      <a:endParaRPr lang="fr-FR" sz="12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effectLst/>
                        </a:rPr>
                        <a:t>« La médiation est une pratique ou une discipline qui vise à définir l'intervention d'un tiers pour faciliter la circulation d'informations, éclaircir ou rétablir des relations. Ce tiers neutre, indépendant et impartial, est appelé médiateur.</a:t>
                      </a:r>
                      <a:endParaRPr lang="fr-FR" sz="1200" kern="1200" dirty="0" smtClean="0">
                        <a:solidFill>
                          <a:schemeClr val="dk1"/>
                        </a:solidFill>
                        <a:effectLst/>
                        <a:latin typeface="+mn-lt"/>
                        <a:ea typeface="+mn-ea"/>
                        <a:cs typeface="+mn-cs"/>
                      </a:endParaRPr>
                    </a:p>
                  </a:txBody>
                  <a:tcPr/>
                </a:tc>
                <a:tc>
                  <a:txBody>
                    <a:bodyPr/>
                    <a:lstStyle/>
                    <a:p>
                      <a:r>
                        <a:rPr lang="fr-FR" sz="1200" dirty="0" smtClean="0"/>
                        <a:t>On peut</a:t>
                      </a:r>
                      <a:r>
                        <a:rPr lang="fr-FR" sz="1200" baseline="0" dirty="0" smtClean="0"/>
                        <a:t> entendre la médiation comme la position tierce intervenant pour résoudre un conflit. Cette posture n’est pas le cœur du métier de DLA mais nous sommes parfois dans des situations nous l’imposant </a:t>
                      </a:r>
                      <a:endParaRPr lang="fr-FR" sz="1200" dirty="0"/>
                    </a:p>
                  </a:txBody>
                  <a:tcPr/>
                </a:tc>
              </a:tr>
            </a:tbl>
          </a:graphicData>
        </a:graphic>
      </p:graphicFrame>
    </p:spTree>
    <p:extLst>
      <p:ext uri="{BB962C8B-B14F-4D97-AF65-F5344CB8AC3E}">
        <p14:creationId xmlns:p14="http://schemas.microsoft.com/office/powerpoint/2010/main" val="26578252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10/01/2023</a:t>
            </a:r>
            <a:endParaRPr lang="fr-FR" dirty="0"/>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2343975-8845-44AD-9A39-14CE17F33221}" type="slidenum">
              <a:rPr lang="fr-FR" smtClean="0"/>
              <a:t>8</a:t>
            </a:fld>
            <a:endParaRPr lang="fr-FR"/>
          </a:p>
        </p:txBody>
      </p:sp>
      <p:sp>
        <p:nvSpPr>
          <p:cNvPr id="7" name="Titre 1"/>
          <p:cNvSpPr txBox="1">
            <a:spLocks/>
          </p:cNvSpPr>
          <p:nvPr/>
        </p:nvSpPr>
        <p:spPr>
          <a:xfrm>
            <a:off x="971550" y="879767"/>
            <a:ext cx="10515600" cy="707733"/>
          </a:xfrm>
          <a:prstGeom prst="rect">
            <a:avLst/>
          </a:prstGeom>
        </p:spPr>
        <p:txBody>
          <a:bodyPr vert="horz" lIns="91440" tIns="45720" rIns="91440" bIns="45720" rtlCol="0" anchor="b">
            <a:normAutofit fontScale="85000" lnSpcReduction="20000"/>
          </a:bodyPr>
          <a:lstStyle>
            <a:lvl1pPr algn="l" rtl="0" eaLnBrk="1" fontAlgn="base" hangingPunct="1">
              <a:lnSpc>
                <a:spcPct val="90000"/>
              </a:lnSpc>
              <a:spcBef>
                <a:spcPct val="0"/>
              </a:spcBef>
              <a:spcAft>
                <a:spcPct val="0"/>
              </a:spcAft>
              <a:defRPr sz="30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2pPr>
            <a:lvl3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3pPr>
            <a:lvl4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4pPr>
            <a:lvl5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a:lstStyle>
          <a:p>
            <a:r>
              <a:rPr lang="fr-FR" b="1" dirty="0">
                <a:solidFill>
                  <a:srgbClr val="E84426"/>
                </a:solidFill>
              </a:rPr>
              <a:t>Atelier n°1 - </a:t>
            </a:r>
            <a:r>
              <a:rPr lang="fr-FR" b="1" dirty="0" smtClean="0">
                <a:solidFill>
                  <a:srgbClr val="E84426"/>
                </a:solidFill>
              </a:rPr>
              <a:t>Quelles </a:t>
            </a:r>
            <a:r>
              <a:rPr lang="fr-FR" b="1" dirty="0">
                <a:solidFill>
                  <a:srgbClr val="E84426"/>
                </a:solidFill>
              </a:rPr>
              <a:t>sont les différentes postures d’accompagnement ? </a:t>
            </a:r>
            <a:r>
              <a:rPr lang="fr-FR" b="1" dirty="0" smtClean="0">
                <a:solidFill>
                  <a:srgbClr val="E84426"/>
                </a:solidFill>
              </a:rPr>
              <a:t> </a:t>
            </a:r>
            <a:endParaRPr lang="fr-FR" b="1" dirty="0">
              <a:solidFill>
                <a:srgbClr val="E84426"/>
              </a:solidFill>
            </a:endParaRPr>
          </a:p>
        </p:txBody>
      </p:sp>
      <p:sp>
        <p:nvSpPr>
          <p:cNvPr id="8" name="Rectangle 7"/>
          <p:cNvSpPr/>
          <p:nvPr/>
        </p:nvSpPr>
        <p:spPr>
          <a:xfrm>
            <a:off x="971550" y="1517650"/>
            <a:ext cx="10515600" cy="139700"/>
          </a:xfrm>
          <a:prstGeom prst="rect">
            <a:avLst/>
          </a:prstGeom>
          <a:solidFill>
            <a:srgbClr val="E8442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AD1716"/>
              </a:solidFill>
            </a:endParaRPr>
          </a:p>
        </p:txBody>
      </p:sp>
      <p:sp>
        <p:nvSpPr>
          <p:cNvPr id="9" name="ZoneTexte 8">
            <a:extLst>
              <a:ext uri="{FF2B5EF4-FFF2-40B4-BE49-F238E27FC236}">
                <a16:creationId xmlns:a16="http://schemas.microsoft.com/office/drawing/2014/main" xmlns="" id="{0F050B75-E184-4632-A463-2DD60AC3F05F}"/>
              </a:ext>
            </a:extLst>
          </p:cNvPr>
          <p:cNvSpPr txBox="1"/>
          <p:nvPr/>
        </p:nvSpPr>
        <p:spPr>
          <a:xfrm>
            <a:off x="1057143" y="1821036"/>
            <a:ext cx="10068058" cy="508344"/>
          </a:xfrm>
          <a:prstGeom prst="rect">
            <a:avLst/>
          </a:prstGeom>
          <a:noFill/>
        </p:spPr>
        <p:txBody>
          <a:bodyPr wrap="square" rtlCol="0">
            <a:spAutoFit/>
          </a:bodyPr>
          <a:lstStyle/>
          <a:p>
            <a:pPr marL="285750" indent="-285750" defTabSz="144000">
              <a:lnSpc>
                <a:spcPct val="200000"/>
              </a:lnSpc>
              <a:spcAft>
                <a:spcPts val="600"/>
              </a:spcAft>
              <a:buClr>
                <a:srgbClr val="463B77"/>
              </a:buClr>
              <a:buSzPct val="160000"/>
              <a:buFontTx/>
              <a:buBlip>
                <a:blip r:embed="rId3"/>
              </a:buBlip>
            </a:pPr>
            <a:r>
              <a:rPr lang="fr-FR" sz="1600" dirty="0">
                <a:latin typeface="Arial" panose="020B0604020202020204" pitchFamily="34" charset="0"/>
                <a:cs typeface="Arial" panose="020B0604020202020204" pitchFamily="34" charset="0"/>
              </a:rPr>
              <a:t> </a:t>
            </a:r>
            <a:r>
              <a:rPr lang="fr-FR" sz="1600" dirty="0" smtClean="0">
                <a:latin typeface="Arial" panose="020B0604020202020204" pitchFamily="34" charset="0"/>
                <a:cs typeface="Arial" panose="020B0604020202020204" pitchFamily="34" charset="0"/>
              </a:rPr>
              <a:t>Définitions des termes</a:t>
            </a:r>
            <a:endParaRPr lang="fr-FR" sz="1600" dirty="0">
              <a:latin typeface="Arial" panose="020B0604020202020204" pitchFamily="34" charset="0"/>
              <a:cs typeface="Arial" panose="020B0604020202020204" pitchFamily="34" charset="0"/>
            </a:endParaRPr>
          </a:p>
        </p:txBody>
      </p:sp>
      <p:graphicFrame>
        <p:nvGraphicFramePr>
          <p:cNvPr id="2" name="Tableau 1"/>
          <p:cNvGraphicFramePr>
            <a:graphicFrameLocks noGrp="1"/>
          </p:cNvGraphicFramePr>
          <p:nvPr>
            <p:extLst>
              <p:ext uri="{D42A27DB-BD31-4B8C-83A1-F6EECF244321}">
                <p14:modId xmlns:p14="http://schemas.microsoft.com/office/powerpoint/2010/main" val="3582903085"/>
              </p:ext>
            </p:extLst>
          </p:nvPr>
        </p:nvGraphicFramePr>
        <p:xfrm>
          <a:off x="94633" y="2388937"/>
          <a:ext cx="11993077" cy="3114040"/>
        </p:xfrm>
        <a:graphic>
          <a:graphicData uri="http://schemas.openxmlformats.org/drawingml/2006/table">
            <a:tbl>
              <a:tblPr firstRow="1" bandRow="1">
                <a:tableStyleId>{21E4AEA4-8DFA-4A89-87EB-49C32662AFE0}</a:tableStyleId>
              </a:tblPr>
              <a:tblGrid>
                <a:gridCol w="1605057"/>
                <a:gridCol w="5562874"/>
                <a:gridCol w="4825146"/>
              </a:tblGrid>
              <a:tr h="370840">
                <a:tc>
                  <a:txBody>
                    <a:bodyPr/>
                    <a:lstStyle/>
                    <a:p>
                      <a:r>
                        <a:rPr lang="fr-FR" sz="1200" dirty="0" smtClean="0"/>
                        <a:t>Terme</a:t>
                      </a:r>
                      <a:r>
                        <a:rPr lang="fr-FR" sz="1200" baseline="0" dirty="0" smtClean="0"/>
                        <a:t> </a:t>
                      </a:r>
                      <a:endParaRPr lang="fr-FR" sz="1200" dirty="0"/>
                    </a:p>
                  </a:txBody>
                  <a:tcPr/>
                </a:tc>
                <a:tc>
                  <a:txBody>
                    <a:bodyPr/>
                    <a:lstStyle/>
                    <a:p>
                      <a:r>
                        <a:rPr lang="fr-FR" sz="1200" dirty="0" smtClean="0"/>
                        <a:t>Élément de définition </a:t>
                      </a:r>
                      <a:endParaRPr lang="fr-FR" sz="1200" dirty="0"/>
                    </a:p>
                  </a:txBody>
                  <a:tcPr/>
                </a:tc>
                <a:tc>
                  <a:txBody>
                    <a:bodyPr/>
                    <a:lstStyle/>
                    <a:p>
                      <a:r>
                        <a:rPr lang="fr-FR" sz="1200" dirty="0" smtClean="0"/>
                        <a:t>Réaction,</a:t>
                      </a:r>
                      <a:r>
                        <a:rPr lang="fr-FR" sz="1200" baseline="0" dirty="0" smtClean="0"/>
                        <a:t> retour d’expérience…</a:t>
                      </a:r>
                      <a:endParaRPr lang="fr-FR" sz="1200" dirty="0"/>
                    </a:p>
                  </a:txBody>
                  <a:tcPr/>
                </a:tc>
              </a:tr>
              <a:tr h="370840">
                <a:tc>
                  <a:txBody>
                    <a:bodyPr/>
                    <a:lstStyle/>
                    <a:p>
                      <a:r>
                        <a:rPr lang="fr-FR" sz="1200" dirty="0" smtClean="0"/>
                        <a:t>LE</a:t>
                      </a:r>
                      <a:r>
                        <a:rPr lang="fr-FR" sz="1200" baseline="0" dirty="0" smtClean="0"/>
                        <a:t> COACHING</a:t>
                      </a:r>
                      <a:endParaRPr lang="fr-FR" sz="1200" dirty="0"/>
                    </a:p>
                  </a:txBody>
                  <a:tcPr/>
                </a:tc>
                <a:tc>
                  <a:txBody>
                    <a:bodyPr/>
                    <a:lstStyle/>
                    <a:p>
                      <a:r>
                        <a:rPr lang="fr-FR" sz="1200" kern="1200" dirty="0" smtClean="0">
                          <a:effectLst/>
                        </a:rPr>
                        <a:t>« L’accompagnement d’une personne à partir de ses besoins professionnels pour le développement de son potentiel et de ses savoir-faire »</a:t>
                      </a:r>
                      <a:endParaRPr lang="fr-FR" sz="1200" kern="1200" dirty="0" smtClean="0">
                        <a:solidFill>
                          <a:schemeClr val="dk1"/>
                        </a:solidFill>
                        <a:effectLst/>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smtClean="0">
                          <a:latin typeface="Arial" panose="020B0604020202020204" pitchFamily="34" charset="0"/>
                          <a:cs typeface="Arial" panose="020B0604020202020204" pitchFamily="34" charset="0"/>
                          <a:sym typeface="Wingdings" panose="05000000000000000000" pitchFamily="2" charset="2"/>
                        </a:rPr>
                        <a:t>Terme</a:t>
                      </a:r>
                      <a:r>
                        <a:rPr lang="fr-FR" sz="1200" baseline="0" dirty="0" smtClean="0">
                          <a:latin typeface="Arial" panose="020B0604020202020204" pitchFamily="34" charset="0"/>
                          <a:cs typeface="Arial" panose="020B0604020202020204" pitchFamily="34" charset="0"/>
                          <a:sym typeface="Wingdings" panose="05000000000000000000" pitchFamily="2" charset="2"/>
                        </a:rPr>
                        <a:t> sportif, désigne le fait d’accompagner une personne dans sa fonction</a:t>
                      </a:r>
                      <a:endParaRPr lang="fr-FR" sz="1200" dirty="0" smtClean="0">
                        <a:latin typeface="Arial" panose="020B0604020202020204" pitchFamily="34" charset="0"/>
                        <a:cs typeface="Arial" panose="020B0604020202020204" pitchFamily="34"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smtClean="0">
                          <a:latin typeface="Arial" panose="020B0604020202020204" pitchFamily="34" charset="0"/>
                          <a:cs typeface="Arial" panose="020B0604020202020204" pitchFamily="34" charset="0"/>
                          <a:sym typeface="Wingdings" panose="05000000000000000000" pitchFamily="2" charset="2"/>
                        </a:rPr>
                        <a:t>Questionnement </a:t>
                      </a:r>
                      <a:r>
                        <a:rPr lang="fr-FR" sz="1200" dirty="0" smtClean="0">
                          <a:latin typeface="Arial" panose="020B0604020202020204" pitchFamily="34" charset="0"/>
                          <a:cs typeface="Arial" panose="020B0604020202020204" pitchFamily="34" charset="0"/>
                          <a:sym typeface="Wingdings" panose="05000000000000000000" pitchFamily="2" charset="2"/>
                        </a:rPr>
                        <a:t>: le coaching induit une régularité (échange toutes les 2-3 semaines), est-ce notre cas ou davantage celui de </a:t>
                      </a:r>
                      <a:r>
                        <a:rPr lang="fr-FR" sz="1200" dirty="0" err="1" smtClean="0">
                          <a:latin typeface="Arial" panose="020B0604020202020204" pitchFamily="34" charset="0"/>
                          <a:cs typeface="Arial" panose="020B0604020202020204" pitchFamily="34" charset="0"/>
                          <a:sym typeface="Wingdings" panose="05000000000000000000" pitchFamily="2" charset="2"/>
                        </a:rPr>
                        <a:t>la.e</a:t>
                      </a:r>
                      <a:r>
                        <a:rPr lang="fr-FR" sz="1200" dirty="0" smtClean="0">
                          <a:latin typeface="Arial" panose="020B0604020202020204" pitchFamily="34" charset="0"/>
                          <a:cs typeface="Arial" panose="020B0604020202020204" pitchFamily="34" charset="0"/>
                          <a:sym typeface="Wingdings" panose="05000000000000000000" pitchFamily="2" charset="2"/>
                        </a:rPr>
                        <a:t> consultant.e ?</a:t>
                      </a:r>
                    </a:p>
                  </a:txBody>
                  <a:tcPr/>
                </a:tc>
              </a:tr>
              <a:tr h="370840">
                <a:tc>
                  <a:txBody>
                    <a:bodyPr/>
                    <a:lstStyle/>
                    <a:p>
                      <a:r>
                        <a:rPr lang="fr-FR" sz="1200" kern="1200" dirty="0" smtClean="0">
                          <a:effectLst/>
                        </a:rPr>
                        <a:t>LE COUNCELLING</a:t>
                      </a:r>
                      <a:endParaRPr lang="fr-FR" sz="1200" kern="1200" dirty="0">
                        <a:solidFill>
                          <a:schemeClr val="dk1"/>
                        </a:solidFill>
                        <a:effectLst/>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effectLst/>
                        </a:rPr>
                        <a:t>« Des consultations directes avec un individu en vue de l’aider à changer ses attitudes et son comportement. Relation structurée en étapes par lesquelles la personne va passer d’un point considéré comme statique à sa « remise en mouvement » dans un continuum de changement » </a:t>
                      </a:r>
                      <a:endParaRPr lang="fr-FR" sz="1200" kern="1200" dirty="0" smtClean="0">
                        <a:solidFill>
                          <a:schemeClr val="dk1"/>
                        </a:solidFill>
                        <a:effectLst/>
                        <a:latin typeface="+mn-lt"/>
                        <a:ea typeface="+mn-ea"/>
                        <a:cs typeface="+mn-cs"/>
                      </a:endParaRPr>
                    </a:p>
                  </a:txBody>
                  <a:tcPr/>
                </a:tc>
                <a:tc>
                  <a:txBody>
                    <a:bodyPr/>
                    <a:lstStyle/>
                    <a:p>
                      <a:r>
                        <a:rPr lang="fr-FR" sz="1200" dirty="0" smtClean="0"/>
                        <a:t>Faire progresser une personne ou une structure de l’extérieur</a:t>
                      </a:r>
                      <a:endParaRPr lang="fr-FR" sz="1200" dirty="0"/>
                    </a:p>
                  </a:txBody>
                  <a:tcPr/>
                </a:tc>
              </a:tr>
              <a:tr h="370840">
                <a:tc>
                  <a:txBody>
                    <a:bodyPr/>
                    <a:lstStyle/>
                    <a:p>
                      <a:r>
                        <a:rPr lang="fr-FR" sz="1200" kern="1200" dirty="0" smtClean="0">
                          <a:effectLst/>
                        </a:rPr>
                        <a:t>LA CONSULTANCE</a:t>
                      </a:r>
                      <a:endParaRPr lang="fr-FR" sz="1200" kern="1200" dirty="0" smtClean="0">
                        <a:solidFill>
                          <a:schemeClr val="dk1"/>
                        </a:solidFill>
                        <a:effectLst/>
                        <a:latin typeface="+mn-lt"/>
                        <a:ea typeface="+mn-ea"/>
                        <a:cs typeface="+mn-cs"/>
                      </a:endParaRPr>
                    </a:p>
                  </a:txBody>
                  <a:tcPr/>
                </a:tc>
                <a:tc>
                  <a:txBody>
                    <a:bodyPr/>
                    <a:lstStyle/>
                    <a:p>
                      <a:r>
                        <a:rPr lang="fr-FR" sz="1200" kern="1200" dirty="0" smtClean="0">
                          <a:effectLst/>
                        </a:rPr>
                        <a:t>« Accompagner une personne dans une délibération préparant une conduite à tenir dans une situation problème »</a:t>
                      </a:r>
                      <a:endParaRPr lang="fr-FR" sz="1200" kern="1200" dirty="0" smtClean="0">
                        <a:solidFill>
                          <a:schemeClr val="dk1"/>
                        </a:solidFill>
                        <a:effectLst/>
                        <a:latin typeface="+mn-lt"/>
                        <a:ea typeface="+mn-ea"/>
                        <a:cs typeface="+mn-cs"/>
                      </a:endParaRPr>
                    </a:p>
                  </a:txBody>
                  <a:tcPr/>
                </a:tc>
                <a:tc>
                  <a:txBody>
                    <a:bodyPr/>
                    <a:lstStyle/>
                    <a:p>
                      <a:endParaRPr lang="fr-FR" sz="1200" dirty="0"/>
                    </a:p>
                  </a:txBody>
                  <a:tcPr/>
                </a:tc>
              </a:tr>
              <a:tr h="370840">
                <a:tc>
                  <a:txBody>
                    <a:bodyPr/>
                    <a:lstStyle/>
                    <a:p>
                      <a:r>
                        <a:rPr lang="fr-FR" sz="1200" kern="1200" dirty="0" smtClean="0">
                          <a:effectLst/>
                        </a:rPr>
                        <a:t>LE TUTORAT </a:t>
                      </a:r>
                      <a:endParaRPr lang="fr-FR" sz="1200" kern="1200" dirty="0" smtClean="0">
                        <a:solidFill>
                          <a:schemeClr val="dk1"/>
                        </a:solidFill>
                        <a:effectLst/>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effectLst/>
                        </a:rPr>
                        <a:t>« Relation d’aide entre deux personnes pour l’acquisition des savoir-faire et l’intégration dans le travail »</a:t>
                      </a:r>
                      <a:endParaRPr lang="fr-FR" sz="1200" kern="1200" dirty="0" smtClean="0">
                        <a:solidFill>
                          <a:schemeClr val="dk1"/>
                        </a:solidFill>
                        <a:effectLst/>
                        <a:latin typeface="+mn-lt"/>
                        <a:ea typeface="+mn-ea"/>
                        <a:cs typeface="+mn-cs"/>
                      </a:endParaRPr>
                    </a:p>
                  </a:txBody>
                  <a:tcPr/>
                </a:tc>
                <a:tc>
                  <a:txBody>
                    <a:bodyPr/>
                    <a:lstStyle/>
                    <a:p>
                      <a:endParaRPr lang="fr-FR" sz="1200" dirty="0"/>
                    </a:p>
                  </a:txBody>
                  <a:tcPr/>
                </a:tc>
              </a:tr>
            </a:tbl>
          </a:graphicData>
        </a:graphic>
      </p:graphicFrame>
    </p:spTree>
    <p:extLst>
      <p:ext uri="{BB962C8B-B14F-4D97-AF65-F5344CB8AC3E}">
        <p14:creationId xmlns:p14="http://schemas.microsoft.com/office/powerpoint/2010/main" val="16600847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10/01/2023</a:t>
            </a:r>
            <a:endParaRPr lang="fr-FR" dirty="0"/>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2343975-8845-44AD-9A39-14CE17F33221}" type="slidenum">
              <a:rPr lang="fr-FR" smtClean="0"/>
              <a:t>9</a:t>
            </a:fld>
            <a:endParaRPr lang="fr-FR"/>
          </a:p>
        </p:txBody>
      </p:sp>
      <p:sp>
        <p:nvSpPr>
          <p:cNvPr id="7" name="Titre 1"/>
          <p:cNvSpPr txBox="1">
            <a:spLocks/>
          </p:cNvSpPr>
          <p:nvPr/>
        </p:nvSpPr>
        <p:spPr>
          <a:xfrm>
            <a:off x="971550" y="879767"/>
            <a:ext cx="10515600" cy="707733"/>
          </a:xfrm>
          <a:prstGeom prst="rect">
            <a:avLst/>
          </a:prstGeom>
        </p:spPr>
        <p:txBody>
          <a:bodyPr vert="horz" lIns="91440" tIns="45720" rIns="91440" bIns="45720" rtlCol="0" anchor="b">
            <a:normAutofit fontScale="85000" lnSpcReduction="20000"/>
          </a:bodyPr>
          <a:lstStyle>
            <a:lvl1pPr algn="l" rtl="0" eaLnBrk="1" fontAlgn="base" hangingPunct="1">
              <a:lnSpc>
                <a:spcPct val="90000"/>
              </a:lnSpc>
              <a:spcBef>
                <a:spcPct val="0"/>
              </a:spcBef>
              <a:spcAft>
                <a:spcPct val="0"/>
              </a:spcAft>
              <a:defRPr sz="30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2pPr>
            <a:lvl3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3pPr>
            <a:lvl4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4pPr>
            <a:lvl5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a:lstStyle>
          <a:p>
            <a:r>
              <a:rPr lang="fr-FR" b="1" dirty="0">
                <a:solidFill>
                  <a:srgbClr val="E84426"/>
                </a:solidFill>
              </a:rPr>
              <a:t>Atelier n°1 - </a:t>
            </a:r>
            <a:r>
              <a:rPr lang="fr-FR" b="1" dirty="0" smtClean="0">
                <a:solidFill>
                  <a:srgbClr val="E84426"/>
                </a:solidFill>
              </a:rPr>
              <a:t>Quelles </a:t>
            </a:r>
            <a:r>
              <a:rPr lang="fr-FR" b="1" dirty="0">
                <a:solidFill>
                  <a:srgbClr val="E84426"/>
                </a:solidFill>
              </a:rPr>
              <a:t>sont les différentes postures d’accompagnement ? </a:t>
            </a:r>
            <a:r>
              <a:rPr lang="fr-FR" b="1" dirty="0" smtClean="0">
                <a:solidFill>
                  <a:srgbClr val="E84426"/>
                </a:solidFill>
              </a:rPr>
              <a:t> </a:t>
            </a:r>
            <a:endParaRPr lang="fr-FR" b="1" dirty="0">
              <a:solidFill>
                <a:srgbClr val="E84426"/>
              </a:solidFill>
            </a:endParaRPr>
          </a:p>
        </p:txBody>
      </p:sp>
      <p:sp>
        <p:nvSpPr>
          <p:cNvPr id="8" name="Rectangle 7"/>
          <p:cNvSpPr/>
          <p:nvPr/>
        </p:nvSpPr>
        <p:spPr>
          <a:xfrm>
            <a:off x="971550" y="1517650"/>
            <a:ext cx="10515600" cy="139700"/>
          </a:xfrm>
          <a:prstGeom prst="rect">
            <a:avLst/>
          </a:prstGeom>
          <a:solidFill>
            <a:srgbClr val="E8442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AD1716"/>
              </a:solidFill>
            </a:endParaRPr>
          </a:p>
        </p:txBody>
      </p:sp>
      <p:sp>
        <p:nvSpPr>
          <p:cNvPr id="9" name="ZoneTexte 8">
            <a:extLst>
              <a:ext uri="{FF2B5EF4-FFF2-40B4-BE49-F238E27FC236}">
                <a16:creationId xmlns:a16="http://schemas.microsoft.com/office/drawing/2014/main" xmlns="" id="{0F050B75-E184-4632-A463-2DD60AC3F05F}"/>
              </a:ext>
            </a:extLst>
          </p:cNvPr>
          <p:cNvSpPr txBox="1"/>
          <p:nvPr/>
        </p:nvSpPr>
        <p:spPr>
          <a:xfrm>
            <a:off x="1057143" y="1657350"/>
            <a:ext cx="10068058" cy="5001369"/>
          </a:xfrm>
          <a:prstGeom prst="rect">
            <a:avLst/>
          </a:prstGeom>
          <a:noFill/>
        </p:spPr>
        <p:txBody>
          <a:bodyPr wrap="square" rtlCol="0">
            <a:spAutoFit/>
          </a:bodyPr>
          <a:lstStyle/>
          <a:p>
            <a:pPr defTabSz="144000">
              <a:lnSpc>
                <a:spcPct val="150000"/>
              </a:lnSpc>
              <a:spcAft>
                <a:spcPts val="600"/>
              </a:spcAft>
              <a:buClr>
                <a:srgbClr val="463B77"/>
              </a:buClr>
              <a:buSzPct val="160000"/>
            </a:pPr>
            <a:r>
              <a:rPr lang="fr-FR" sz="1400" dirty="0" smtClean="0">
                <a:latin typeface="Arial" panose="020B0604020202020204" pitchFamily="34" charset="0"/>
                <a:cs typeface="Arial" panose="020B0604020202020204" pitchFamily="34" charset="0"/>
              </a:rPr>
              <a:t>Remarques : </a:t>
            </a:r>
          </a:p>
          <a:p>
            <a:pPr marL="285750" indent="-285750" defTabSz="144000">
              <a:lnSpc>
                <a:spcPct val="150000"/>
              </a:lnSpc>
              <a:spcAft>
                <a:spcPts val="600"/>
              </a:spcAft>
              <a:buClr>
                <a:srgbClr val="463B77"/>
              </a:buClr>
              <a:buSzPct val="160000"/>
              <a:buFontTx/>
              <a:buBlip>
                <a:blip r:embed="rId3"/>
              </a:buBlip>
            </a:pPr>
            <a:r>
              <a:rPr lang="fr-FR" sz="1400" dirty="0">
                <a:latin typeface="Arial" panose="020B0604020202020204" pitchFamily="34" charset="0"/>
                <a:cs typeface="Arial" panose="020B0604020202020204" pitchFamily="34" charset="0"/>
              </a:rPr>
              <a:t> </a:t>
            </a:r>
            <a:r>
              <a:rPr lang="fr-FR" sz="1400" dirty="0" smtClean="0">
                <a:latin typeface="Arial" panose="020B0604020202020204" pitchFamily="34" charset="0"/>
                <a:cs typeface="Arial" panose="020B0604020202020204" pitchFamily="34" charset="0"/>
              </a:rPr>
              <a:t>Le mot accompagnement a accepté de nouvelles significations au cours du temps, passant de son sens premier (champs musical ou culinaire) à la notion que nous entendons dans le DLA (aider à la résolution d’un problème ou à l’atteinte d’un objectif au sein d’une structure de l’ESS)</a:t>
            </a:r>
          </a:p>
          <a:p>
            <a:pPr marL="285750" indent="-285750" defTabSz="144000">
              <a:lnSpc>
                <a:spcPct val="150000"/>
              </a:lnSpc>
              <a:spcAft>
                <a:spcPts val="600"/>
              </a:spcAft>
              <a:buClr>
                <a:srgbClr val="463B77"/>
              </a:buClr>
              <a:buSzPct val="160000"/>
              <a:buFontTx/>
              <a:buBlip>
                <a:blip r:embed="rId3"/>
              </a:buBlip>
            </a:pPr>
            <a:r>
              <a:rPr lang="fr-FR" sz="1400" dirty="0" smtClean="0">
                <a:latin typeface="Arial" panose="020B0604020202020204" pitchFamily="34" charset="0"/>
                <a:cs typeface="Arial" panose="020B0604020202020204" pitchFamily="34" charset="0"/>
              </a:rPr>
              <a:t> Cette définition professionnelle de l’accompagnement a induit le développement de métiers (pour autant sans développement de formations professionnelle de l’accompagnement) est apparue dans les années 80 dans un contexte d’individualisation des situations par la puissance publique (exemple : accompagnement vers le retour à l’emploi, accompagnement d’un porteur de projet..) alors qu’avant ces accompagnement n’était pas autant définis ni institutionnalisés car réalisés par les sphères amicales, familiales ou religieuse…</a:t>
            </a:r>
          </a:p>
          <a:p>
            <a:pPr marL="285750" indent="-285750" defTabSz="144000">
              <a:lnSpc>
                <a:spcPct val="150000"/>
              </a:lnSpc>
              <a:spcAft>
                <a:spcPts val="600"/>
              </a:spcAft>
              <a:buClr>
                <a:srgbClr val="463B77"/>
              </a:buClr>
              <a:buSzPct val="160000"/>
              <a:buFontTx/>
              <a:buBlip>
                <a:blip r:embed="rId3"/>
              </a:buBlip>
            </a:pPr>
            <a:r>
              <a:rPr lang="fr-FR" sz="1400" dirty="0">
                <a:latin typeface="Arial" panose="020B0604020202020204" pitchFamily="34" charset="0"/>
                <a:cs typeface="Arial" panose="020B0604020202020204" pitchFamily="34" charset="0"/>
              </a:rPr>
              <a:t> </a:t>
            </a:r>
            <a:r>
              <a:rPr lang="fr-FR" sz="1400" dirty="0" smtClean="0">
                <a:latin typeface="Arial" panose="020B0604020202020204" pitchFamily="34" charset="0"/>
                <a:cs typeface="Arial" panose="020B0604020202020204" pitchFamily="34" charset="0"/>
              </a:rPr>
              <a:t>Nous changeons de posture d’accompagnement selon la structure accompagnée mais également au cours de l’accompagnement (diagnostic partagé, coordination du parcours, suivi post…).  Il est très difficile d’intellectualiser les changements de postures</a:t>
            </a:r>
          </a:p>
          <a:p>
            <a:pPr marL="285750" indent="-285750" defTabSz="144000">
              <a:lnSpc>
                <a:spcPct val="150000"/>
              </a:lnSpc>
              <a:spcAft>
                <a:spcPts val="600"/>
              </a:spcAft>
              <a:buClr>
                <a:srgbClr val="463B77"/>
              </a:buClr>
              <a:buSzPct val="160000"/>
              <a:buFontTx/>
              <a:buBlip>
                <a:blip r:embed="rId3"/>
              </a:buBlip>
            </a:pPr>
            <a:r>
              <a:rPr lang="fr-FR" sz="1400" dirty="0">
                <a:latin typeface="Arial" panose="020B0604020202020204" pitchFamily="34" charset="0"/>
                <a:cs typeface="Arial" panose="020B0604020202020204" pitchFamily="34" charset="0"/>
              </a:rPr>
              <a:t> </a:t>
            </a:r>
            <a:r>
              <a:rPr lang="fr-FR" sz="1400" dirty="0" smtClean="0">
                <a:latin typeface="Arial" panose="020B0604020202020204" pitchFamily="34" charset="0"/>
                <a:cs typeface="Arial" panose="020B0604020202020204" pitchFamily="34" charset="0"/>
              </a:rPr>
              <a:t>Le.a DLA et le.a consultant.e n’ont pas la même posture, nous l’avons intégré et le présentons à la structure mais arrivons-nous à identifier et expliquer précisément ces différentes postures à la structure ? </a:t>
            </a:r>
            <a:endParaRPr lang="fr-FR"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800550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10/01/2023</a:t>
            </a:r>
            <a:endParaRPr lang="fr-FR" dirty="0"/>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2343975-8845-44AD-9A39-14CE17F33221}" type="slidenum">
              <a:rPr lang="fr-FR" smtClean="0"/>
              <a:t>10</a:t>
            </a:fld>
            <a:endParaRPr lang="fr-FR"/>
          </a:p>
        </p:txBody>
      </p:sp>
      <p:sp>
        <p:nvSpPr>
          <p:cNvPr id="7" name="Titre 1"/>
          <p:cNvSpPr txBox="1">
            <a:spLocks/>
          </p:cNvSpPr>
          <p:nvPr/>
        </p:nvSpPr>
        <p:spPr>
          <a:xfrm>
            <a:off x="971550" y="879767"/>
            <a:ext cx="10515600" cy="707733"/>
          </a:xfrm>
          <a:prstGeom prst="rect">
            <a:avLst/>
          </a:prstGeom>
        </p:spPr>
        <p:txBody>
          <a:bodyPr vert="horz" lIns="91440" tIns="45720" rIns="91440" bIns="45720" rtlCol="0" anchor="b">
            <a:normAutofit fontScale="85000" lnSpcReduction="20000"/>
          </a:bodyPr>
          <a:lstStyle>
            <a:lvl1pPr algn="l" rtl="0" eaLnBrk="1" fontAlgn="base" hangingPunct="1">
              <a:lnSpc>
                <a:spcPct val="90000"/>
              </a:lnSpc>
              <a:spcBef>
                <a:spcPct val="0"/>
              </a:spcBef>
              <a:spcAft>
                <a:spcPct val="0"/>
              </a:spcAft>
              <a:defRPr sz="30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2pPr>
            <a:lvl3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3pPr>
            <a:lvl4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4pPr>
            <a:lvl5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a:lstStyle>
          <a:p>
            <a:r>
              <a:rPr lang="fr-FR" b="1" dirty="0">
                <a:solidFill>
                  <a:srgbClr val="E84426"/>
                </a:solidFill>
              </a:rPr>
              <a:t>Atelier n°1 - </a:t>
            </a:r>
            <a:r>
              <a:rPr lang="fr-FR" b="1" dirty="0" smtClean="0">
                <a:solidFill>
                  <a:srgbClr val="E84426"/>
                </a:solidFill>
              </a:rPr>
              <a:t>Quelles </a:t>
            </a:r>
            <a:r>
              <a:rPr lang="fr-FR" b="1" dirty="0">
                <a:solidFill>
                  <a:srgbClr val="E84426"/>
                </a:solidFill>
              </a:rPr>
              <a:t>sont les différentes postures d’accompagnement ? </a:t>
            </a:r>
            <a:r>
              <a:rPr lang="fr-FR" b="1" dirty="0" smtClean="0">
                <a:solidFill>
                  <a:srgbClr val="E84426"/>
                </a:solidFill>
              </a:rPr>
              <a:t> </a:t>
            </a:r>
            <a:endParaRPr lang="fr-FR" b="1" dirty="0">
              <a:solidFill>
                <a:srgbClr val="E84426"/>
              </a:solidFill>
            </a:endParaRPr>
          </a:p>
        </p:txBody>
      </p:sp>
      <p:sp>
        <p:nvSpPr>
          <p:cNvPr id="8" name="Rectangle 7"/>
          <p:cNvSpPr/>
          <p:nvPr/>
        </p:nvSpPr>
        <p:spPr>
          <a:xfrm>
            <a:off x="971550" y="1517650"/>
            <a:ext cx="10515600" cy="139700"/>
          </a:xfrm>
          <a:prstGeom prst="rect">
            <a:avLst/>
          </a:prstGeom>
          <a:solidFill>
            <a:srgbClr val="E8442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AD1716"/>
              </a:solidFill>
            </a:endParaRPr>
          </a:p>
        </p:txBody>
      </p:sp>
      <p:sp>
        <p:nvSpPr>
          <p:cNvPr id="9" name="ZoneTexte 8">
            <a:extLst>
              <a:ext uri="{FF2B5EF4-FFF2-40B4-BE49-F238E27FC236}">
                <a16:creationId xmlns:a16="http://schemas.microsoft.com/office/drawing/2014/main" xmlns="" id="{0F050B75-E184-4632-A463-2DD60AC3F05F}"/>
              </a:ext>
            </a:extLst>
          </p:cNvPr>
          <p:cNvSpPr txBox="1"/>
          <p:nvPr/>
        </p:nvSpPr>
        <p:spPr>
          <a:xfrm>
            <a:off x="1057143" y="1657350"/>
            <a:ext cx="9290015" cy="2908489"/>
          </a:xfrm>
          <a:prstGeom prst="rect">
            <a:avLst/>
          </a:prstGeom>
          <a:noFill/>
        </p:spPr>
        <p:txBody>
          <a:bodyPr wrap="square" rtlCol="0">
            <a:spAutoFit/>
          </a:bodyPr>
          <a:lstStyle/>
          <a:p>
            <a:pPr defTabSz="144000">
              <a:lnSpc>
                <a:spcPct val="150000"/>
              </a:lnSpc>
              <a:spcAft>
                <a:spcPts val="600"/>
              </a:spcAft>
              <a:buClr>
                <a:srgbClr val="463B77"/>
              </a:buClr>
              <a:buSzPct val="160000"/>
            </a:pPr>
            <a:r>
              <a:rPr lang="fr-FR" sz="1400" dirty="0" smtClean="0">
                <a:latin typeface="Arial" panose="020B0604020202020204" pitchFamily="34" charset="0"/>
                <a:cs typeface="Arial" panose="020B0604020202020204" pitchFamily="34" charset="0"/>
              </a:rPr>
              <a:t>Ressources évoquées : </a:t>
            </a:r>
          </a:p>
          <a:p>
            <a:pPr marL="285750" indent="-285750" defTabSz="144000">
              <a:lnSpc>
                <a:spcPct val="150000"/>
              </a:lnSpc>
              <a:spcAft>
                <a:spcPts val="600"/>
              </a:spcAft>
              <a:buClr>
                <a:srgbClr val="463B77"/>
              </a:buClr>
              <a:buSzPct val="160000"/>
              <a:buBlip>
                <a:blip r:embed="rId3"/>
              </a:buBlip>
            </a:pPr>
            <a:r>
              <a:rPr lang="fr-FR" sz="1400" dirty="0" err="1" smtClean="0">
                <a:latin typeface="Arial" panose="020B0604020202020204" pitchFamily="34" charset="0"/>
                <a:cs typeface="Arial" panose="020B0604020202020204" pitchFamily="34" charset="0"/>
              </a:rPr>
              <a:t>Maela</a:t>
            </a:r>
            <a:r>
              <a:rPr lang="fr-FR" sz="1400" dirty="0" smtClean="0">
                <a:latin typeface="Arial" panose="020B0604020202020204" pitchFamily="34" charset="0"/>
                <a:cs typeface="Arial" panose="020B0604020202020204" pitchFamily="34" charset="0"/>
              </a:rPr>
              <a:t> Paul, chercheuse en sciences de l’éducation ayant réalisé une thèse sur l’accompagnement </a:t>
            </a:r>
            <a:br>
              <a:rPr lang="fr-FR" sz="1400" dirty="0" smtClean="0">
                <a:latin typeface="Arial" panose="020B0604020202020204" pitchFamily="34" charset="0"/>
                <a:cs typeface="Arial" panose="020B0604020202020204" pitchFamily="34" charset="0"/>
              </a:rPr>
            </a:br>
            <a:r>
              <a:rPr lang="fr-FR" sz="1400" b="1" dirty="0" err="1" smtClean="0"/>
              <a:t>L'accompagnement</a:t>
            </a:r>
            <a:r>
              <a:rPr lang="fr-FR" sz="1400" b="1" dirty="0" smtClean="0"/>
              <a:t> </a:t>
            </a:r>
            <a:r>
              <a:rPr lang="fr-FR" sz="1400" b="1" dirty="0"/>
              <a:t>: une posture professionnelle </a:t>
            </a:r>
            <a:r>
              <a:rPr lang="fr-FR" sz="1400" b="1" dirty="0" smtClean="0"/>
              <a:t>spécifique (2004),  </a:t>
            </a:r>
            <a:br>
              <a:rPr lang="fr-FR" sz="1400" b="1" dirty="0" smtClean="0"/>
            </a:br>
            <a:r>
              <a:rPr lang="fr-FR" sz="1400" dirty="0" smtClean="0"/>
              <a:t>La démarche d’accompagnement (2016)</a:t>
            </a:r>
            <a:endParaRPr lang="fr-FR" sz="1400" b="1" dirty="0"/>
          </a:p>
          <a:p>
            <a:pPr marL="285750" indent="-285750" defTabSz="144000">
              <a:lnSpc>
                <a:spcPct val="150000"/>
              </a:lnSpc>
              <a:spcAft>
                <a:spcPts val="600"/>
              </a:spcAft>
              <a:buClr>
                <a:srgbClr val="463B77"/>
              </a:buClr>
              <a:buSzPct val="160000"/>
              <a:buFontTx/>
              <a:buBlip>
                <a:blip r:embed="rId3"/>
              </a:buBlip>
            </a:pPr>
            <a:r>
              <a:rPr lang="fr-FR" sz="1400" dirty="0" smtClean="0">
                <a:latin typeface="Arial" panose="020B0604020202020204" pitchFamily="34" charset="0"/>
                <a:cs typeface="Arial" panose="020B0604020202020204" pitchFamily="34" charset="0"/>
              </a:rPr>
              <a:t>Synthèse des différentes postures travaillées réalisée à partir d’une intervention de </a:t>
            </a:r>
            <a:r>
              <a:rPr lang="fr-FR" sz="1400" dirty="0" err="1" smtClean="0">
                <a:latin typeface="Arial" panose="020B0604020202020204" pitchFamily="34" charset="0"/>
                <a:cs typeface="Arial" panose="020B0604020202020204" pitchFamily="34" charset="0"/>
              </a:rPr>
              <a:t>Maela</a:t>
            </a:r>
            <a:r>
              <a:rPr lang="fr-FR" sz="1400" dirty="0">
                <a:latin typeface="Arial" panose="020B0604020202020204" pitchFamily="34" charset="0"/>
                <a:cs typeface="Arial" panose="020B0604020202020204" pitchFamily="34" charset="0"/>
              </a:rPr>
              <a:t> Paul : </a:t>
            </a:r>
            <a:r>
              <a:rPr lang="fr-FR" sz="1400" dirty="0">
                <a:latin typeface="Arial" panose="020B0604020202020204" pitchFamily="34" charset="0"/>
                <a:cs typeface="Arial" panose="020B0604020202020204" pitchFamily="34" charset="0"/>
                <a:hlinkClick r:id="rId4"/>
              </a:rPr>
              <a:t>http://a.pdc.free.fr/IMG/pdf/_</a:t>
            </a:r>
            <a:r>
              <a:rPr lang="fr-FR" sz="1400" dirty="0" smtClean="0">
                <a:latin typeface="Arial" panose="020B0604020202020204" pitchFamily="34" charset="0"/>
                <a:cs typeface="Arial" panose="020B0604020202020204" pitchFamily="34" charset="0"/>
                <a:hlinkClick r:id="rId4"/>
              </a:rPr>
              <a:t>Le_concept_d_accompagnement_MAELA_PAUL.pdf</a:t>
            </a:r>
            <a:r>
              <a:rPr lang="fr-FR" sz="1400" dirty="0" smtClean="0">
                <a:latin typeface="Arial" panose="020B0604020202020204" pitchFamily="34" charset="0"/>
                <a:cs typeface="Arial" panose="020B0604020202020204" pitchFamily="34" charset="0"/>
              </a:rPr>
              <a:t> </a:t>
            </a:r>
          </a:p>
          <a:p>
            <a:pPr marL="285750" indent="-285750" defTabSz="144000">
              <a:lnSpc>
                <a:spcPct val="150000"/>
              </a:lnSpc>
              <a:spcAft>
                <a:spcPts val="600"/>
              </a:spcAft>
              <a:buClr>
                <a:srgbClr val="463B77"/>
              </a:buClr>
              <a:buSzPct val="160000"/>
              <a:buFontTx/>
              <a:buBlip>
                <a:blip r:embed="rId3"/>
              </a:buBlip>
            </a:pPr>
            <a:r>
              <a:rPr lang="fr-FR" sz="1400" dirty="0" smtClean="0">
                <a:latin typeface="Arial" panose="020B0604020202020204" pitchFamily="34" charset="0"/>
                <a:cs typeface="Arial" panose="020B0604020202020204" pitchFamily="34" charset="0"/>
              </a:rPr>
              <a:t>Conférence </a:t>
            </a:r>
            <a:r>
              <a:rPr lang="fr-FR" sz="1400" dirty="0" err="1">
                <a:latin typeface="Arial" panose="020B0604020202020204" pitchFamily="34" charset="0"/>
                <a:cs typeface="Arial" panose="020B0604020202020204" pitchFamily="34" charset="0"/>
              </a:rPr>
              <a:t>Maela</a:t>
            </a:r>
            <a:r>
              <a:rPr lang="fr-FR" sz="1400" dirty="0">
                <a:latin typeface="Arial" panose="020B0604020202020204" pitchFamily="34" charset="0"/>
                <a:cs typeface="Arial" panose="020B0604020202020204" pitchFamily="34" charset="0"/>
              </a:rPr>
              <a:t> Paul 2017 : accompagnement et évaluation des pratiques </a:t>
            </a:r>
            <a:r>
              <a:rPr lang="fr-FR" sz="1400" dirty="0" smtClean="0">
                <a:latin typeface="Arial" panose="020B0604020202020204" pitchFamily="34" charset="0"/>
                <a:cs typeface="Arial" panose="020B0604020202020204" pitchFamily="34" charset="0"/>
              </a:rPr>
              <a:t>professionnelles  </a:t>
            </a:r>
            <a:r>
              <a:rPr lang="fr-FR" sz="1400" dirty="0" smtClean="0">
                <a:latin typeface="Arial" panose="020B0604020202020204" pitchFamily="34" charset="0"/>
                <a:cs typeface="Arial" panose="020B0604020202020204" pitchFamily="34" charset="0"/>
                <a:hlinkClick r:id="rId5"/>
              </a:rPr>
              <a:t>https</a:t>
            </a:r>
            <a:r>
              <a:rPr lang="fr-FR" sz="1400" dirty="0">
                <a:latin typeface="Arial" panose="020B0604020202020204" pitchFamily="34" charset="0"/>
                <a:cs typeface="Arial" panose="020B0604020202020204" pitchFamily="34" charset="0"/>
                <a:hlinkClick r:id="rId5"/>
              </a:rPr>
              <a:t>://</a:t>
            </a:r>
            <a:r>
              <a:rPr lang="fr-FR" sz="1400" dirty="0" smtClean="0">
                <a:latin typeface="Arial" panose="020B0604020202020204" pitchFamily="34" charset="0"/>
                <a:cs typeface="Arial" panose="020B0604020202020204" pitchFamily="34" charset="0"/>
                <a:hlinkClick r:id="rId5"/>
              </a:rPr>
              <a:t>www.youtube.com/watch?v=gqa1SW12cKo</a:t>
            </a:r>
            <a:endParaRPr lang="fr-FR" sz="1400" dirty="0" smtClean="0">
              <a:latin typeface="Arial" panose="020B0604020202020204" pitchFamily="34" charset="0"/>
              <a:cs typeface="Arial" panose="020B0604020202020204" pitchFamily="34" charset="0"/>
            </a:endParaRPr>
          </a:p>
        </p:txBody>
      </p:sp>
      <p:pic>
        <p:nvPicPr>
          <p:cNvPr id="10" name="Imag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83669" y="4100676"/>
            <a:ext cx="1743075" cy="2619375"/>
          </a:xfrm>
          <a:prstGeom prst="rect">
            <a:avLst/>
          </a:prstGeom>
        </p:spPr>
      </p:pic>
      <p:pic>
        <p:nvPicPr>
          <p:cNvPr id="11" name="Imag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81862" y="4100676"/>
            <a:ext cx="1743075" cy="2620799"/>
          </a:xfrm>
          <a:prstGeom prst="rect">
            <a:avLst/>
          </a:prstGeom>
        </p:spPr>
      </p:pic>
    </p:spTree>
    <p:extLst>
      <p:ext uri="{BB962C8B-B14F-4D97-AF65-F5344CB8AC3E}">
        <p14:creationId xmlns:p14="http://schemas.microsoft.com/office/powerpoint/2010/main" val="28395640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10/01/2023</a:t>
            </a:r>
            <a:endParaRPr lang="fr-FR" dirty="0"/>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2343975-8845-44AD-9A39-14CE17F33221}" type="slidenum">
              <a:rPr lang="fr-FR" smtClean="0"/>
              <a:t>11</a:t>
            </a:fld>
            <a:endParaRPr lang="fr-FR"/>
          </a:p>
        </p:txBody>
      </p:sp>
      <p:sp>
        <p:nvSpPr>
          <p:cNvPr id="7" name="Titre 1"/>
          <p:cNvSpPr txBox="1">
            <a:spLocks/>
          </p:cNvSpPr>
          <p:nvPr/>
        </p:nvSpPr>
        <p:spPr>
          <a:xfrm>
            <a:off x="971550" y="879767"/>
            <a:ext cx="10515600" cy="707733"/>
          </a:xfrm>
          <a:prstGeom prst="rect">
            <a:avLst/>
          </a:prstGeom>
        </p:spPr>
        <p:txBody>
          <a:bodyPr vert="horz" lIns="91440" tIns="45720" rIns="91440" bIns="45720" rtlCol="0" anchor="b">
            <a:normAutofit fontScale="85000" lnSpcReduction="20000"/>
          </a:bodyPr>
          <a:lstStyle>
            <a:lvl1pPr algn="l" rtl="0" eaLnBrk="1" fontAlgn="base" hangingPunct="1">
              <a:lnSpc>
                <a:spcPct val="90000"/>
              </a:lnSpc>
              <a:spcBef>
                <a:spcPct val="0"/>
              </a:spcBef>
              <a:spcAft>
                <a:spcPct val="0"/>
              </a:spcAft>
              <a:defRPr sz="30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2pPr>
            <a:lvl3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3pPr>
            <a:lvl4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4pPr>
            <a:lvl5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a:lstStyle>
          <a:p>
            <a:r>
              <a:rPr lang="fr-FR" b="1" dirty="0">
                <a:solidFill>
                  <a:srgbClr val="E84426"/>
                </a:solidFill>
              </a:rPr>
              <a:t>Atelier n°1 - </a:t>
            </a:r>
            <a:r>
              <a:rPr lang="fr-FR" b="1" dirty="0" smtClean="0">
                <a:solidFill>
                  <a:srgbClr val="E84426"/>
                </a:solidFill>
              </a:rPr>
              <a:t>Quelles </a:t>
            </a:r>
            <a:r>
              <a:rPr lang="fr-FR" b="1" dirty="0">
                <a:solidFill>
                  <a:srgbClr val="E84426"/>
                </a:solidFill>
              </a:rPr>
              <a:t>sont les différentes postures d’accompagnement ? </a:t>
            </a:r>
            <a:r>
              <a:rPr lang="fr-FR" b="1" dirty="0" smtClean="0">
                <a:solidFill>
                  <a:srgbClr val="E84426"/>
                </a:solidFill>
              </a:rPr>
              <a:t> </a:t>
            </a:r>
            <a:endParaRPr lang="fr-FR" b="1" dirty="0">
              <a:solidFill>
                <a:srgbClr val="E84426"/>
              </a:solidFill>
            </a:endParaRPr>
          </a:p>
        </p:txBody>
      </p:sp>
      <p:sp>
        <p:nvSpPr>
          <p:cNvPr id="8" name="Rectangle 7"/>
          <p:cNvSpPr/>
          <p:nvPr/>
        </p:nvSpPr>
        <p:spPr>
          <a:xfrm>
            <a:off x="971550" y="1517650"/>
            <a:ext cx="10515600" cy="139700"/>
          </a:xfrm>
          <a:prstGeom prst="rect">
            <a:avLst/>
          </a:prstGeom>
          <a:solidFill>
            <a:srgbClr val="E8442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AD1716"/>
              </a:solidFill>
            </a:endParaRPr>
          </a:p>
        </p:txBody>
      </p:sp>
      <p:pic>
        <p:nvPicPr>
          <p:cNvPr id="12" name="Image 11"/>
          <p:cNvPicPr>
            <a:picLocks noChangeAspect="1"/>
          </p:cNvPicPr>
          <p:nvPr/>
        </p:nvPicPr>
        <p:blipFill>
          <a:blip r:embed="rId3"/>
          <a:stretch>
            <a:fillRect/>
          </a:stretch>
        </p:blipFill>
        <p:spPr>
          <a:xfrm>
            <a:off x="5932580" y="1657350"/>
            <a:ext cx="6259734" cy="5200649"/>
          </a:xfrm>
          <a:prstGeom prst="rect">
            <a:avLst/>
          </a:prstGeom>
        </p:spPr>
      </p:pic>
      <p:sp>
        <p:nvSpPr>
          <p:cNvPr id="2" name="Rectangle 1"/>
          <p:cNvSpPr/>
          <p:nvPr/>
        </p:nvSpPr>
        <p:spPr>
          <a:xfrm>
            <a:off x="882315" y="1873280"/>
            <a:ext cx="4912093" cy="2677656"/>
          </a:xfrm>
          <a:prstGeom prst="rect">
            <a:avLst/>
          </a:prstGeom>
        </p:spPr>
        <p:txBody>
          <a:bodyPr wrap="square">
            <a:spAutoFit/>
          </a:bodyPr>
          <a:lstStyle/>
          <a:p>
            <a:pPr marL="285750" indent="-285750" defTabSz="144000">
              <a:lnSpc>
                <a:spcPct val="150000"/>
              </a:lnSpc>
              <a:spcAft>
                <a:spcPts val="600"/>
              </a:spcAft>
              <a:buClr>
                <a:srgbClr val="463B77"/>
              </a:buClr>
              <a:buSzPct val="160000"/>
              <a:buFontTx/>
              <a:buBlip>
                <a:blip r:embed="rId4"/>
              </a:buBlip>
            </a:pPr>
            <a:r>
              <a:rPr lang="fr-FR" sz="1400" dirty="0" smtClean="0">
                <a:latin typeface="Arial" panose="020B0604020202020204" pitchFamily="34" charset="0"/>
                <a:cs typeface="Arial" panose="020B0604020202020204" pitchFamily="34" charset="0"/>
              </a:rPr>
              <a:t>La </a:t>
            </a:r>
            <a:r>
              <a:rPr lang="fr-FR" sz="1400" dirty="0">
                <a:latin typeface="Arial" panose="020B0604020202020204" pitchFamily="34" charset="0"/>
                <a:cs typeface="Arial" panose="020B0604020202020204" pitchFamily="34" charset="0"/>
              </a:rPr>
              <a:t>nébuleuse des postures d’accompagnement classe les accompagnements selon quatre axes (le sens, la réflexion, la technique ou l’action). Par exemple la posture de « conseil » implique à la fois la réflexion (proposer des pistes de solutions) et la technique (pas une posture d’expertise sur le sujet).</a:t>
            </a:r>
            <a:br>
              <a:rPr lang="fr-FR" sz="1400" dirty="0">
                <a:latin typeface="Arial" panose="020B0604020202020204" pitchFamily="34" charset="0"/>
                <a:cs typeface="Arial" panose="020B0604020202020204" pitchFamily="34" charset="0"/>
              </a:rPr>
            </a:br>
            <a:r>
              <a:rPr lang="fr-FR" sz="1400" dirty="0">
                <a:latin typeface="Arial" panose="020B0604020202020204" pitchFamily="34" charset="0"/>
                <a:cs typeface="Arial" panose="020B0604020202020204" pitchFamily="34" charset="0"/>
              </a:rPr>
              <a:t>Plus les postures sont éloignées du centre du repère, plus la posture d’accompagnement sera présente. </a:t>
            </a:r>
          </a:p>
        </p:txBody>
      </p:sp>
    </p:spTree>
    <p:extLst>
      <p:ext uri="{BB962C8B-B14F-4D97-AF65-F5344CB8AC3E}">
        <p14:creationId xmlns:p14="http://schemas.microsoft.com/office/powerpoint/2010/main" val="31743016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10/01/2023</a:t>
            </a:r>
            <a:endParaRPr lang="fr-FR" dirty="0"/>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2343975-8845-44AD-9A39-14CE17F33221}" type="slidenum">
              <a:rPr lang="fr-FR" smtClean="0"/>
              <a:t>12</a:t>
            </a:fld>
            <a:endParaRPr lang="fr-FR"/>
          </a:p>
        </p:txBody>
      </p:sp>
      <p:sp>
        <p:nvSpPr>
          <p:cNvPr id="7" name="Titre 1"/>
          <p:cNvSpPr txBox="1">
            <a:spLocks/>
          </p:cNvSpPr>
          <p:nvPr/>
        </p:nvSpPr>
        <p:spPr>
          <a:xfrm>
            <a:off x="971550" y="879767"/>
            <a:ext cx="10515600" cy="707733"/>
          </a:xfrm>
          <a:prstGeom prst="rect">
            <a:avLst/>
          </a:prstGeom>
        </p:spPr>
        <p:txBody>
          <a:bodyPr vert="horz" lIns="91440" tIns="45720" rIns="91440" bIns="45720" rtlCol="0" anchor="b">
            <a:normAutofit/>
          </a:bodyPr>
          <a:lstStyle>
            <a:lvl1pPr algn="l" rtl="0" eaLnBrk="1" fontAlgn="base" hangingPunct="1">
              <a:lnSpc>
                <a:spcPct val="90000"/>
              </a:lnSpc>
              <a:spcBef>
                <a:spcPct val="0"/>
              </a:spcBef>
              <a:spcAft>
                <a:spcPct val="0"/>
              </a:spcAft>
              <a:defRPr sz="30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2pPr>
            <a:lvl3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3pPr>
            <a:lvl4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4pPr>
            <a:lvl5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a:lstStyle>
          <a:p>
            <a:r>
              <a:rPr lang="fr-FR" b="1" dirty="0" smtClean="0">
                <a:solidFill>
                  <a:srgbClr val="E84426"/>
                </a:solidFill>
              </a:rPr>
              <a:t>Séance</a:t>
            </a:r>
            <a:r>
              <a:rPr lang="fr-FR" b="1" dirty="0" smtClean="0">
                <a:solidFill>
                  <a:srgbClr val="E84426"/>
                </a:solidFill>
              </a:rPr>
              <a:t> de Co-développement  </a:t>
            </a:r>
            <a:endParaRPr lang="fr-FR" b="1" dirty="0">
              <a:solidFill>
                <a:srgbClr val="E84426"/>
              </a:solidFill>
            </a:endParaRPr>
          </a:p>
        </p:txBody>
      </p:sp>
      <p:sp>
        <p:nvSpPr>
          <p:cNvPr id="8" name="Rectangle 7"/>
          <p:cNvSpPr/>
          <p:nvPr/>
        </p:nvSpPr>
        <p:spPr>
          <a:xfrm>
            <a:off x="971550" y="1517650"/>
            <a:ext cx="10515600" cy="139700"/>
          </a:xfrm>
          <a:prstGeom prst="rect">
            <a:avLst/>
          </a:prstGeom>
          <a:solidFill>
            <a:srgbClr val="E8442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AD1716"/>
              </a:solidFill>
            </a:endParaRPr>
          </a:p>
        </p:txBody>
      </p:sp>
      <p:sp>
        <p:nvSpPr>
          <p:cNvPr id="3" name="ZoneTexte 2"/>
          <p:cNvSpPr txBox="1"/>
          <p:nvPr/>
        </p:nvSpPr>
        <p:spPr>
          <a:xfrm>
            <a:off x="1155032" y="2502568"/>
            <a:ext cx="9461633" cy="1200329"/>
          </a:xfrm>
          <a:prstGeom prst="rect">
            <a:avLst/>
          </a:prstGeom>
          <a:noFill/>
        </p:spPr>
        <p:txBody>
          <a:bodyPr wrap="square" rtlCol="0">
            <a:spAutoFit/>
          </a:bodyPr>
          <a:lstStyle/>
          <a:p>
            <a:r>
              <a:rPr lang="fr-FR" dirty="0" smtClean="0"/>
              <a:t>COMMENT </a:t>
            </a:r>
            <a:r>
              <a:rPr lang="fr-FR" dirty="0"/>
              <a:t>MAINTENIR UN LIEN AVEC LA STRUCTURE POUR QUE L’ACCOMPAGNEMENT LUI SOIT BENEFIQUE MALGRE UNE RELATION DIFFICILE EN INTERNE ET AVEC LE/LA CM </a:t>
            </a:r>
            <a:r>
              <a:rPr lang="fr-FR" dirty="0" smtClean="0"/>
              <a:t>DLA ?  </a:t>
            </a:r>
            <a:endParaRPr lang="fr-FR" dirty="0"/>
          </a:p>
          <a:p>
            <a:endParaRPr lang="fr-FR" dirty="0"/>
          </a:p>
        </p:txBody>
      </p:sp>
    </p:spTree>
    <p:extLst>
      <p:ext uri="{BB962C8B-B14F-4D97-AF65-F5344CB8AC3E}">
        <p14:creationId xmlns:p14="http://schemas.microsoft.com/office/powerpoint/2010/main" val="35061928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10/01/2023</a:t>
            </a:r>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2343975-8845-44AD-9A39-14CE17F33221}" type="slidenum">
              <a:rPr lang="fr-FR" smtClean="0"/>
              <a:t>13</a:t>
            </a:fld>
            <a:endParaRPr lang="fr-FR"/>
          </a:p>
        </p:txBody>
      </p:sp>
      <p:sp>
        <p:nvSpPr>
          <p:cNvPr id="7" name="Titre 1"/>
          <p:cNvSpPr txBox="1">
            <a:spLocks/>
          </p:cNvSpPr>
          <p:nvPr/>
        </p:nvSpPr>
        <p:spPr>
          <a:xfrm>
            <a:off x="971550" y="879767"/>
            <a:ext cx="10515600" cy="707733"/>
          </a:xfrm>
          <a:prstGeom prst="rect">
            <a:avLst/>
          </a:prstGeom>
        </p:spPr>
        <p:txBody>
          <a:bodyPr vert="horz" lIns="91440" tIns="45720" rIns="91440" bIns="45720" rtlCol="0" anchor="b">
            <a:normAutofit/>
          </a:bodyPr>
          <a:lstStyle>
            <a:lvl1pPr algn="l" rtl="0" eaLnBrk="1" fontAlgn="base" hangingPunct="1">
              <a:lnSpc>
                <a:spcPct val="90000"/>
              </a:lnSpc>
              <a:spcBef>
                <a:spcPct val="0"/>
              </a:spcBef>
              <a:spcAft>
                <a:spcPct val="0"/>
              </a:spcAft>
              <a:defRPr sz="30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2pPr>
            <a:lvl3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3pPr>
            <a:lvl4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4pPr>
            <a:lvl5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a:lstStyle>
          <a:p>
            <a:r>
              <a:rPr lang="fr-FR" b="1" dirty="0" smtClean="0">
                <a:solidFill>
                  <a:srgbClr val="E84426"/>
                </a:solidFill>
              </a:rPr>
              <a:t>Réactivation matinée</a:t>
            </a:r>
            <a:endParaRPr lang="fr-FR" b="1" dirty="0">
              <a:solidFill>
                <a:srgbClr val="E84426"/>
              </a:solidFill>
            </a:endParaRPr>
          </a:p>
        </p:txBody>
      </p:sp>
      <p:sp>
        <p:nvSpPr>
          <p:cNvPr id="8" name="Rectangle 7"/>
          <p:cNvSpPr/>
          <p:nvPr/>
        </p:nvSpPr>
        <p:spPr>
          <a:xfrm>
            <a:off x="971550" y="1587501"/>
            <a:ext cx="10515600" cy="139700"/>
          </a:xfrm>
          <a:prstGeom prst="rect">
            <a:avLst/>
          </a:prstGeom>
          <a:solidFill>
            <a:srgbClr val="E8442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AD1716"/>
              </a:solidFill>
            </a:endParaRPr>
          </a:p>
        </p:txBody>
      </p:sp>
      <p:sp>
        <p:nvSpPr>
          <p:cNvPr id="9" name="ZoneTexte 8">
            <a:extLst>
              <a:ext uri="{FF2B5EF4-FFF2-40B4-BE49-F238E27FC236}">
                <a16:creationId xmlns:a16="http://schemas.microsoft.com/office/drawing/2014/main" xmlns="" id="{0F050B75-E184-4632-A463-2DD60AC3F05F}"/>
              </a:ext>
            </a:extLst>
          </p:cNvPr>
          <p:cNvSpPr txBox="1"/>
          <p:nvPr/>
        </p:nvSpPr>
        <p:spPr>
          <a:xfrm>
            <a:off x="800210" y="2108707"/>
            <a:ext cx="10858279" cy="723275"/>
          </a:xfrm>
          <a:prstGeom prst="rect">
            <a:avLst/>
          </a:prstGeom>
          <a:noFill/>
        </p:spPr>
        <p:txBody>
          <a:bodyPr wrap="square" rtlCol="0">
            <a:spAutoFit/>
          </a:bodyPr>
          <a:lstStyle/>
          <a:p>
            <a:pPr marL="285750" indent="-285750" defTabSz="144000">
              <a:spcAft>
                <a:spcPts val="600"/>
              </a:spcAft>
              <a:buClr>
                <a:srgbClr val="463B77"/>
              </a:buClr>
              <a:buSzPct val="160000"/>
              <a:buFontTx/>
              <a:buBlip>
                <a:blip r:embed="rId2"/>
              </a:buBlip>
            </a:pPr>
            <a:r>
              <a:rPr lang="fr-FR" dirty="0">
                <a:latin typeface="Arial" panose="020B0604020202020204" pitchFamily="34" charset="0"/>
                <a:cs typeface="Arial" panose="020B0604020202020204" pitchFamily="34" charset="0"/>
              </a:rPr>
              <a:t> </a:t>
            </a:r>
            <a:r>
              <a:rPr lang="fr-FR" dirty="0" smtClean="0">
                <a:latin typeface="Arial" panose="020B0604020202020204" pitchFamily="34" charset="0"/>
                <a:cs typeface="Arial" panose="020B0604020202020204" pitchFamily="34" charset="0"/>
              </a:rPr>
              <a:t>Ecrivez collectivement ce que vous avez retenu de la matinée sur un </a:t>
            </a:r>
            <a:r>
              <a:rPr lang="fr-FR" dirty="0" err="1" smtClean="0">
                <a:latin typeface="Arial" panose="020B0604020202020204" pitchFamily="34" charset="0"/>
                <a:cs typeface="Arial" panose="020B0604020202020204" pitchFamily="34" charset="0"/>
              </a:rPr>
              <a:t>paper</a:t>
            </a:r>
            <a:r>
              <a:rPr lang="fr-FR" dirty="0" smtClean="0">
                <a:latin typeface="Arial" panose="020B0604020202020204" pitchFamily="34" charset="0"/>
                <a:cs typeface="Arial" panose="020B0604020202020204" pitchFamily="34" charset="0"/>
              </a:rPr>
              <a:t> </a:t>
            </a:r>
            <a:r>
              <a:rPr lang="fr-FR" dirty="0" err="1" smtClean="0">
                <a:latin typeface="Arial" panose="020B0604020202020204" pitchFamily="34" charset="0"/>
                <a:cs typeface="Arial" panose="020B0604020202020204" pitchFamily="34" charset="0"/>
              </a:rPr>
              <a:t>board</a:t>
            </a:r>
            <a:endParaRPr lang="fr-FR" dirty="0" smtClean="0">
              <a:latin typeface="Arial" panose="020B0604020202020204" pitchFamily="34" charset="0"/>
              <a:cs typeface="Arial" panose="020B0604020202020204" pitchFamily="34" charset="0"/>
              <a:sym typeface="Wingdings" panose="05000000000000000000" pitchFamily="2" charset="2"/>
            </a:endParaRPr>
          </a:p>
          <a:p>
            <a:pPr defTabSz="144000">
              <a:spcAft>
                <a:spcPts val="600"/>
              </a:spcAft>
              <a:buClr>
                <a:srgbClr val="463B77"/>
              </a:buClr>
              <a:buSzPct val="160000"/>
            </a:pPr>
            <a:endParaRPr lang="fr-FR" dirty="0" smtClean="0">
              <a:latin typeface="Arial" panose="020B0604020202020204" pitchFamily="34" charset="0"/>
              <a:cs typeface="Arial" panose="020B0604020202020204" pitchFamily="34" charset="0"/>
              <a:sym typeface="Wingdings" panose="05000000000000000000" pitchFamily="2" charset="2"/>
            </a:endParaRPr>
          </a:p>
        </p:txBody>
      </p:sp>
    </p:spTree>
    <p:extLst>
      <p:ext uri="{BB962C8B-B14F-4D97-AF65-F5344CB8AC3E}">
        <p14:creationId xmlns:p14="http://schemas.microsoft.com/office/powerpoint/2010/main" val="10622340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10/01/2023</a:t>
            </a:r>
            <a:endParaRPr lang="fr-FR" dirty="0"/>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2343975-8845-44AD-9A39-14CE17F33221}" type="slidenum">
              <a:rPr lang="fr-FR" smtClean="0"/>
              <a:t>14</a:t>
            </a:fld>
            <a:endParaRPr lang="fr-FR"/>
          </a:p>
        </p:txBody>
      </p:sp>
      <p:sp>
        <p:nvSpPr>
          <p:cNvPr id="7" name="Titre 1"/>
          <p:cNvSpPr txBox="1">
            <a:spLocks/>
          </p:cNvSpPr>
          <p:nvPr/>
        </p:nvSpPr>
        <p:spPr>
          <a:xfrm>
            <a:off x="971550" y="879767"/>
            <a:ext cx="10515600" cy="707733"/>
          </a:xfrm>
          <a:prstGeom prst="rect">
            <a:avLst/>
          </a:prstGeom>
        </p:spPr>
        <p:txBody>
          <a:bodyPr vert="horz" lIns="91440" tIns="45720" rIns="91440" bIns="45720" rtlCol="0" anchor="b">
            <a:normAutofit/>
          </a:bodyPr>
          <a:lstStyle>
            <a:lvl1pPr algn="l" rtl="0" eaLnBrk="1" fontAlgn="base" hangingPunct="1">
              <a:lnSpc>
                <a:spcPct val="90000"/>
              </a:lnSpc>
              <a:spcBef>
                <a:spcPct val="0"/>
              </a:spcBef>
              <a:spcAft>
                <a:spcPct val="0"/>
              </a:spcAft>
              <a:defRPr sz="30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2pPr>
            <a:lvl3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3pPr>
            <a:lvl4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4pPr>
            <a:lvl5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a:lstStyle>
          <a:p>
            <a:r>
              <a:rPr lang="fr-FR" b="1" dirty="0">
                <a:solidFill>
                  <a:srgbClr val="E84426"/>
                </a:solidFill>
              </a:rPr>
              <a:t>Atelier </a:t>
            </a:r>
            <a:r>
              <a:rPr lang="fr-FR" b="1" dirty="0" smtClean="0">
                <a:solidFill>
                  <a:srgbClr val="E84426"/>
                </a:solidFill>
              </a:rPr>
              <a:t>n°2 – Débat Mouvant</a:t>
            </a:r>
            <a:endParaRPr lang="fr-FR" b="1" dirty="0">
              <a:solidFill>
                <a:srgbClr val="E84426"/>
              </a:solidFill>
            </a:endParaRPr>
          </a:p>
        </p:txBody>
      </p:sp>
      <p:sp>
        <p:nvSpPr>
          <p:cNvPr id="8" name="Rectangle 7"/>
          <p:cNvSpPr/>
          <p:nvPr/>
        </p:nvSpPr>
        <p:spPr>
          <a:xfrm>
            <a:off x="971550" y="1517650"/>
            <a:ext cx="10515600" cy="139700"/>
          </a:xfrm>
          <a:prstGeom prst="rect">
            <a:avLst/>
          </a:prstGeom>
          <a:solidFill>
            <a:srgbClr val="E8442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AD1716"/>
              </a:solidFill>
            </a:endParaRPr>
          </a:p>
        </p:txBody>
      </p:sp>
      <p:sp>
        <p:nvSpPr>
          <p:cNvPr id="9" name="ZoneTexte 8">
            <a:extLst>
              <a:ext uri="{FF2B5EF4-FFF2-40B4-BE49-F238E27FC236}">
                <a16:creationId xmlns:a16="http://schemas.microsoft.com/office/drawing/2014/main" xmlns="" id="{0F050B75-E184-4632-A463-2DD60AC3F05F}"/>
              </a:ext>
            </a:extLst>
          </p:cNvPr>
          <p:cNvSpPr txBox="1"/>
          <p:nvPr/>
        </p:nvSpPr>
        <p:spPr>
          <a:xfrm>
            <a:off x="1057143" y="1821036"/>
            <a:ext cx="10068058" cy="2985433"/>
          </a:xfrm>
          <a:prstGeom prst="rect">
            <a:avLst/>
          </a:prstGeom>
          <a:noFill/>
        </p:spPr>
        <p:txBody>
          <a:bodyPr wrap="square" rtlCol="0">
            <a:spAutoFit/>
          </a:bodyPr>
          <a:lstStyle/>
          <a:p>
            <a:pPr marL="285750" indent="-285750" defTabSz="144000">
              <a:lnSpc>
                <a:spcPct val="200000"/>
              </a:lnSpc>
              <a:spcAft>
                <a:spcPts val="600"/>
              </a:spcAft>
              <a:buClr>
                <a:srgbClr val="463B77"/>
              </a:buClr>
              <a:buSzPct val="160000"/>
              <a:buFontTx/>
              <a:buBlip>
                <a:blip r:embed="rId3"/>
              </a:buBlip>
            </a:pPr>
            <a:r>
              <a:rPr lang="fr-FR" sz="2400" dirty="0" smtClean="0">
                <a:latin typeface="Arial" panose="020B0604020202020204" pitchFamily="34" charset="0"/>
                <a:cs typeface="Arial" panose="020B0604020202020204" pitchFamily="34" charset="0"/>
              </a:rPr>
              <a:t> Le diagnostic est seulement écrit pour le comité d’appui</a:t>
            </a:r>
          </a:p>
          <a:p>
            <a:pPr marL="285750" indent="-285750" defTabSz="144000">
              <a:lnSpc>
                <a:spcPct val="200000"/>
              </a:lnSpc>
              <a:spcAft>
                <a:spcPts val="600"/>
              </a:spcAft>
              <a:buClr>
                <a:srgbClr val="463B77"/>
              </a:buClr>
              <a:buSzPct val="160000"/>
              <a:buFontTx/>
              <a:buBlip>
                <a:blip r:embed="rId3"/>
              </a:buBlip>
            </a:pPr>
            <a:r>
              <a:rPr lang="fr-FR" sz="2400" dirty="0">
                <a:latin typeface="Arial" panose="020B0604020202020204" pitchFamily="34" charset="0"/>
                <a:cs typeface="Arial" panose="020B0604020202020204" pitchFamily="34" charset="0"/>
              </a:rPr>
              <a:t> </a:t>
            </a:r>
            <a:r>
              <a:rPr lang="fr-FR" sz="2400" dirty="0" smtClean="0">
                <a:latin typeface="Arial" panose="020B0604020202020204" pitchFamily="34" charset="0"/>
                <a:cs typeface="Arial" panose="020B0604020202020204" pitchFamily="34" charset="0"/>
              </a:rPr>
              <a:t>Le diagnostic est préliminaire à l’accompagnement de la structure</a:t>
            </a:r>
          </a:p>
          <a:p>
            <a:pPr defTabSz="144000">
              <a:spcAft>
                <a:spcPts val="600"/>
              </a:spcAft>
              <a:buClr>
                <a:srgbClr val="463B77"/>
              </a:buClr>
              <a:buSzPct val="160000"/>
            </a:pPr>
            <a:endParaRPr lang="fr-FR" sz="2400" dirty="0" smtClean="0">
              <a:latin typeface="Arial" panose="020B0604020202020204" pitchFamily="34" charset="0"/>
              <a:cs typeface="Arial" panose="020B0604020202020204" pitchFamily="34" charset="0"/>
            </a:endParaRPr>
          </a:p>
          <a:p>
            <a:pPr marL="742950" lvl="1" indent="-285750" defTabSz="144000">
              <a:spcAft>
                <a:spcPts val="600"/>
              </a:spcAft>
              <a:buClr>
                <a:srgbClr val="463B77"/>
              </a:buClr>
              <a:buSzPct val="160000"/>
              <a:buBlip>
                <a:blip r:embed="rId3"/>
              </a:buBlip>
            </a:pPr>
            <a:endParaRPr lang="fr-FR" sz="2400" dirty="0">
              <a:latin typeface="Arial" panose="020B0604020202020204" pitchFamily="34" charset="0"/>
              <a:cs typeface="Arial" panose="020B0604020202020204" pitchFamily="34" charset="0"/>
            </a:endParaRPr>
          </a:p>
          <a:p>
            <a:pPr lvl="1" defTabSz="144000">
              <a:spcAft>
                <a:spcPts val="600"/>
              </a:spcAft>
              <a:buClr>
                <a:srgbClr val="463B77"/>
              </a:buClr>
              <a:buSzPct val="160000"/>
            </a:pPr>
            <a:endParaRPr lang="fr-FR"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066601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10/01/2023</a:t>
            </a:r>
            <a:endParaRPr lang="fr-FR" dirty="0"/>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2343975-8845-44AD-9A39-14CE17F33221}" type="slidenum">
              <a:rPr lang="fr-FR" smtClean="0"/>
              <a:t>15</a:t>
            </a:fld>
            <a:endParaRPr lang="fr-FR"/>
          </a:p>
        </p:txBody>
      </p:sp>
      <p:sp>
        <p:nvSpPr>
          <p:cNvPr id="7" name="Titre 1"/>
          <p:cNvSpPr txBox="1">
            <a:spLocks/>
          </p:cNvSpPr>
          <p:nvPr/>
        </p:nvSpPr>
        <p:spPr>
          <a:xfrm>
            <a:off x="971550" y="879767"/>
            <a:ext cx="10515600" cy="707733"/>
          </a:xfrm>
          <a:prstGeom prst="rect">
            <a:avLst/>
          </a:prstGeom>
        </p:spPr>
        <p:txBody>
          <a:bodyPr vert="horz" lIns="91440" tIns="45720" rIns="91440" bIns="45720" rtlCol="0" anchor="b">
            <a:normAutofit fontScale="85000" lnSpcReduction="20000"/>
          </a:bodyPr>
          <a:lstStyle>
            <a:lvl1pPr algn="l" rtl="0" eaLnBrk="1" fontAlgn="base" hangingPunct="1">
              <a:lnSpc>
                <a:spcPct val="90000"/>
              </a:lnSpc>
              <a:spcBef>
                <a:spcPct val="0"/>
              </a:spcBef>
              <a:spcAft>
                <a:spcPct val="0"/>
              </a:spcAft>
              <a:defRPr sz="30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2pPr>
            <a:lvl3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3pPr>
            <a:lvl4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4pPr>
            <a:lvl5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a:lstStyle>
          <a:p>
            <a:r>
              <a:rPr lang="fr-FR" b="1" dirty="0">
                <a:solidFill>
                  <a:srgbClr val="E84426"/>
                </a:solidFill>
              </a:rPr>
              <a:t>Atelier </a:t>
            </a:r>
            <a:r>
              <a:rPr lang="fr-FR" b="1" dirty="0" smtClean="0">
                <a:solidFill>
                  <a:srgbClr val="E84426"/>
                </a:solidFill>
              </a:rPr>
              <a:t>n°2 </a:t>
            </a:r>
            <a:r>
              <a:rPr lang="fr-FR" b="1" dirty="0">
                <a:solidFill>
                  <a:srgbClr val="E84426"/>
                </a:solidFill>
              </a:rPr>
              <a:t>- Quelles sont nos pratiques en matière de diagnostic partagé ?</a:t>
            </a:r>
          </a:p>
        </p:txBody>
      </p:sp>
      <p:sp>
        <p:nvSpPr>
          <p:cNvPr id="8" name="Rectangle 7"/>
          <p:cNvSpPr/>
          <p:nvPr/>
        </p:nvSpPr>
        <p:spPr>
          <a:xfrm>
            <a:off x="971550" y="1517650"/>
            <a:ext cx="10515600" cy="139700"/>
          </a:xfrm>
          <a:prstGeom prst="rect">
            <a:avLst/>
          </a:prstGeom>
          <a:solidFill>
            <a:srgbClr val="E8442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AD1716"/>
              </a:solidFill>
            </a:endParaRPr>
          </a:p>
        </p:txBody>
      </p:sp>
      <p:sp>
        <p:nvSpPr>
          <p:cNvPr id="9" name="ZoneTexte 8">
            <a:extLst>
              <a:ext uri="{FF2B5EF4-FFF2-40B4-BE49-F238E27FC236}">
                <a16:creationId xmlns:a16="http://schemas.microsoft.com/office/drawing/2014/main" xmlns="" id="{0F050B75-E184-4632-A463-2DD60AC3F05F}"/>
              </a:ext>
            </a:extLst>
          </p:cNvPr>
          <p:cNvSpPr txBox="1"/>
          <p:nvPr/>
        </p:nvSpPr>
        <p:spPr>
          <a:xfrm>
            <a:off x="1057143" y="1821036"/>
            <a:ext cx="10068058" cy="5509200"/>
          </a:xfrm>
          <a:prstGeom prst="rect">
            <a:avLst/>
          </a:prstGeom>
          <a:noFill/>
        </p:spPr>
        <p:txBody>
          <a:bodyPr wrap="square" rtlCol="0">
            <a:spAutoFit/>
          </a:bodyPr>
          <a:lstStyle/>
          <a:p>
            <a:pPr marL="285750" indent="-285750" defTabSz="144000">
              <a:lnSpc>
                <a:spcPct val="200000"/>
              </a:lnSpc>
              <a:spcAft>
                <a:spcPts val="600"/>
              </a:spcAft>
              <a:buClr>
                <a:srgbClr val="463B77"/>
              </a:buClr>
              <a:buSzPct val="160000"/>
              <a:buFontTx/>
              <a:buBlip>
                <a:blip r:embed="rId3"/>
              </a:buBlip>
            </a:pPr>
            <a:r>
              <a:rPr lang="fr-FR" sz="2400" dirty="0" smtClean="0">
                <a:latin typeface="Arial" panose="020B0604020202020204" pitchFamily="34" charset="0"/>
                <a:cs typeface="Arial" panose="020B0604020202020204" pitchFamily="34" charset="0"/>
              </a:rPr>
              <a:t> Par groupe de 2 ou 3, échangez sur vos pratiques en matière de diagnostic partagé </a:t>
            </a:r>
          </a:p>
          <a:p>
            <a:pPr marL="285750" indent="-285750" defTabSz="144000">
              <a:lnSpc>
                <a:spcPct val="200000"/>
              </a:lnSpc>
              <a:spcAft>
                <a:spcPts val="600"/>
              </a:spcAft>
              <a:buClr>
                <a:srgbClr val="463B77"/>
              </a:buClr>
              <a:buSzPct val="160000"/>
              <a:buFontTx/>
              <a:buBlip>
                <a:blip r:embed="rId3"/>
              </a:buBlip>
            </a:pPr>
            <a:r>
              <a:rPr lang="fr-FR" sz="2400" dirty="0">
                <a:latin typeface="Arial" panose="020B0604020202020204" pitchFamily="34" charset="0"/>
                <a:cs typeface="Arial" panose="020B0604020202020204" pitchFamily="34" charset="0"/>
              </a:rPr>
              <a:t> </a:t>
            </a:r>
            <a:r>
              <a:rPr lang="fr-FR" sz="2400" dirty="0" smtClean="0">
                <a:latin typeface="Arial" panose="020B0604020202020204" pitchFamily="34" charset="0"/>
                <a:cs typeface="Arial" panose="020B0604020202020204" pitchFamily="34" charset="0"/>
              </a:rPr>
              <a:t>Nous vous proposons 3 catégories de questionnement :</a:t>
            </a:r>
          </a:p>
          <a:p>
            <a:pPr marL="742950" lvl="1" indent="-285750" defTabSz="144000">
              <a:spcAft>
                <a:spcPts val="600"/>
              </a:spcAft>
              <a:buClr>
                <a:srgbClr val="463B77"/>
              </a:buClr>
              <a:buSzPct val="160000"/>
              <a:buFontTx/>
              <a:buBlip>
                <a:blip r:embed="rId3"/>
              </a:buBlip>
            </a:pPr>
            <a:r>
              <a:rPr lang="fr-FR" sz="2400" dirty="0" smtClean="0">
                <a:latin typeface="Arial" panose="020B0604020202020204" pitchFamily="34" charset="0"/>
                <a:cs typeface="Arial" panose="020B0604020202020204" pitchFamily="34" charset="0"/>
              </a:rPr>
              <a:t> Quels sont votre contexte et vos conditions d’accompagnement ?</a:t>
            </a:r>
          </a:p>
          <a:p>
            <a:pPr marL="742950" lvl="1" indent="-285750" defTabSz="144000">
              <a:spcAft>
                <a:spcPts val="600"/>
              </a:spcAft>
              <a:buClr>
                <a:srgbClr val="463B77"/>
              </a:buClr>
              <a:buSzPct val="160000"/>
              <a:buFontTx/>
              <a:buBlip>
                <a:blip r:embed="rId3"/>
              </a:buBlip>
            </a:pPr>
            <a:r>
              <a:rPr lang="fr-FR" sz="2400" dirty="0" smtClean="0">
                <a:latin typeface="Arial" panose="020B0604020202020204" pitchFamily="34" charset="0"/>
                <a:cs typeface="Arial" panose="020B0604020202020204" pitchFamily="34" charset="0"/>
              </a:rPr>
              <a:t> Organisation du travail avec la structure</a:t>
            </a:r>
          </a:p>
          <a:p>
            <a:pPr marL="742950" lvl="1" indent="-285750" defTabSz="144000">
              <a:spcAft>
                <a:spcPts val="600"/>
              </a:spcAft>
              <a:buClr>
                <a:srgbClr val="463B77"/>
              </a:buClr>
              <a:buSzPct val="160000"/>
              <a:buFontTx/>
              <a:buBlip>
                <a:blip r:embed="rId3"/>
              </a:buBlip>
            </a:pPr>
            <a:r>
              <a:rPr lang="fr-FR" sz="2400" dirty="0" smtClean="0">
                <a:latin typeface="Arial" panose="020B0604020202020204" pitchFamily="34" charset="0"/>
                <a:cs typeface="Arial" panose="020B0604020202020204" pitchFamily="34" charset="0"/>
              </a:rPr>
              <a:t> Relation avec l’écosystème d’accompagnement</a:t>
            </a:r>
            <a:endParaRPr lang="fr-FR" sz="2400" dirty="0">
              <a:latin typeface="Arial" panose="020B0604020202020204" pitchFamily="34" charset="0"/>
              <a:cs typeface="Arial" panose="020B0604020202020204" pitchFamily="34" charset="0"/>
            </a:endParaRPr>
          </a:p>
          <a:p>
            <a:pPr defTabSz="144000">
              <a:spcAft>
                <a:spcPts val="600"/>
              </a:spcAft>
              <a:buClr>
                <a:srgbClr val="463B77"/>
              </a:buClr>
              <a:buSzPct val="160000"/>
            </a:pPr>
            <a:endParaRPr lang="fr-FR" sz="2400" dirty="0" smtClean="0">
              <a:latin typeface="Arial" panose="020B0604020202020204" pitchFamily="34" charset="0"/>
              <a:cs typeface="Arial" panose="020B0604020202020204" pitchFamily="34" charset="0"/>
            </a:endParaRPr>
          </a:p>
          <a:p>
            <a:pPr defTabSz="144000">
              <a:spcAft>
                <a:spcPts val="600"/>
              </a:spcAft>
              <a:buClr>
                <a:srgbClr val="463B77"/>
              </a:buClr>
              <a:buSzPct val="160000"/>
            </a:pPr>
            <a:endParaRPr lang="fr-FR" sz="2400" dirty="0" smtClean="0">
              <a:latin typeface="Arial" panose="020B0604020202020204" pitchFamily="34" charset="0"/>
              <a:cs typeface="Arial" panose="020B0604020202020204" pitchFamily="34" charset="0"/>
            </a:endParaRPr>
          </a:p>
          <a:p>
            <a:pPr marL="742950" lvl="1" indent="-285750" defTabSz="144000">
              <a:spcAft>
                <a:spcPts val="600"/>
              </a:spcAft>
              <a:buClr>
                <a:srgbClr val="463B77"/>
              </a:buClr>
              <a:buSzPct val="160000"/>
              <a:buBlip>
                <a:blip r:embed="rId3"/>
              </a:buBlip>
            </a:pPr>
            <a:endParaRPr lang="fr-FR" sz="2400" dirty="0">
              <a:latin typeface="Arial" panose="020B0604020202020204" pitchFamily="34" charset="0"/>
              <a:cs typeface="Arial" panose="020B0604020202020204" pitchFamily="34" charset="0"/>
            </a:endParaRPr>
          </a:p>
          <a:p>
            <a:pPr lvl="1" defTabSz="144000">
              <a:spcAft>
                <a:spcPts val="600"/>
              </a:spcAft>
              <a:buClr>
                <a:srgbClr val="463B77"/>
              </a:buClr>
              <a:buSzPct val="160000"/>
            </a:pPr>
            <a:endParaRPr lang="fr-FR"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734040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10/01/2023</a:t>
            </a:r>
            <a:endParaRPr lang="fr-FR" dirty="0"/>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2343975-8845-44AD-9A39-14CE17F33221}" type="slidenum">
              <a:rPr lang="fr-FR" smtClean="0"/>
              <a:t>16</a:t>
            </a:fld>
            <a:endParaRPr lang="fr-FR"/>
          </a:p>
        </p:txBody>
      </p:sp>
      <p:sp>
        <p:nvSpPr>
          <p:cNvPr id="7" name="Titre 1"/>
          <p:cNvSpPr txBox="1">
            <a:spLocks/>
          </p:cNvSpPr>
          <p:nvPr/>
        </p:nvSpPr>
        <p:spPr>
          <a:xfrm>
            <a:off x="971550" y="879767"/>
            <a:ext cx="10515600" cy="707733"/>
          </a:xfrm>
          <a:prstGeom prst="rect">
            <a:avLst/>
          </a:prstGeom>
        </p:spPr>
        <p:txBody>
          <a:bodyPr vert="horz" lIns="91440" tIns="45720" rIns="91440" bIns="45720" rtlCol="0" anchor="b">
            <a:normAutofit fontScale="85000" lnSpcReduction="20000"/>
          </a:bodyPr>
          <a:lstStyle>
            <a:lvl1pPr algn="l" rtl="0" eaLnBrk="1" fontAlgn="base" hangingPunct="1">
              <a:lnSpc>
                <a:spcPct val="90000"/>
              </a:lnSpc>
              <a:spcBef>
                <a:spcPct val="0"/>
              </a:spcBef>
              <a:spcAft>
                <a:spcPct val="0"/>
              </a:spcAft>
              <a:defRPr sz="30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2pPr>
            <a:lvl3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3pPr>
            <a:lvl4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4pPr>
            <a:lvl5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a:lstStyle>
          <a:p>
            <a:r>
              <a:rPr lang="fr-FR" b="1" dirty="0">
                <a:solidFill>
                  <a:srgbClr val="E84426"/>
                </a:solidFill>
              </a:rPr>
              <a:t>Atelier </a:t>
            </a:r>
            <a:r>
              <a:rPr lang="fr-FR" b="1" dirty="0" smtClean="0">
                <a:solidFill>
                  <a:srgbClr val="E84426"/>
                </a:solidFill>
              </a:rPr>
              <a:t>n°2 </a:t>
            </a:r>
            <a:r>
              <a:rPr lang="fr-FR" b="1" dirty="0">
                <a:solidFill>
                  <a:srgbClr val="E84426"/>
                </a:solidFill>
              </a:rPr>
              <a:t>- Quelles sont nos pratiques en matière de diagnostic partagé ?</a:t>
            </a:r>
          </a:p>
        </p:txBody>
      </p:sp>
      <p:sp>
        <p:nvSpPr>
          <p:cNvPr id="8" name="Rectangle 7"/>
          <p:cNvSpPr/>
          <p:nvPr/>
        </p:nvSpPr>
        <p:spPr>
          <a:xfrm>
            <a:off x="971550" y="1517650"/>
            <a:ext cx="10515600" cy="139700"/>
          </a:xfrm>
          <a:prstGeom prst="rect">
            <a:avLst/>
          </a:prstGeom>
          <a:solidFill>
            <a:srgbClr val="E8442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AD1716"/>
              </a:solidFill>
            </a:endParaRPr>
          </a:p>
        </p:txBody>
      </p:sp>
      <p:sp>
        <p:nvSpPr>
          <p:cNvPr id="9" name="ZoneTexte 8">
            <a:extLst>
              <a:ext uri="{FF2B5EF4-FFF2-40B4-BE49-F238E27FC236}">
                <a16:creationId xmlns:a16="http://schemas.microsoft.com/office/drawing/2014/main" xmlns="" id="{0F050B75-E184-4632-A463-2DD60AC3F05F}"/>
              </a:ext>
            </a:extLst>
          </p:cNvPr>
          <p:cNvSpPr txBox="1"/>
          <p:nvPr/>
        </p:nvSpPr>
        <p:spPr>
          <a:xfrm>
            <a:off x="1057143" y="1821036"/>
            <a:ext cx="10068058" cy="3801041"/>
          </a:xfrm>
          <a:prstGeom prst="rect">
            <a:avLst/>
          </a:prstGeom>
          <a:noFill/>
        </p:spPr>
        <p:txBody>
          <a:bodyPr wrap="square" rtlCol="0">
            <a:spAutoFit/>
          </a:bodyPr>
          <a:lstStyle/>
          <a:p>
            <a:pPr marL="285750" indent="-285750" defTabSz="144000">
              <a:lnSpc>
                <a:spcPct val="200000"/>
              </a:lnSpc>
              <a:spcAft>
                <a:spcPts val="600"/>
              </a:spcAft>
              <a:buClr>
                <a:srgbClr val="463B77"/>
              </a:buClr>
              <a:buSzPct val="160000"/>
              <a:buFontTx/>
              <a:buBlip>
                <a:blip r:embed="rId3"/>
              </a:buBlip>
            </a:pPr>
            <a:r>
              <a:rPr lang="fr-FR" sz="2400" dirty="0" smtClean="0">
                <a:latin typeface="Arial" panose="020B0604020202020204" pitchFamily="34" charset="0"/>
                <a:cs typeface="Arial" panose="020B0604020202020204" pitchFamily="34" charset="0"/>
              </a:rPr>
              <a:t> Conclusion : à tour de rôle complétez les phrases suivantes </a:t>
            </a:r>
          </a:p>
          <a:p>
            <a:pPr marL="742950" lvl="1" indent="-285750" defTabSz="144000">
              <a:lnSpc>
                <a:spcPct val="200000"/>
              </a:lnSpc>
              <a:spcAft>
                <a:spcPts val="600"/>
              </a:spcAft>
              <a:buClr>
                <a:srgbClr val="463B77"/>
              </a:buClr>
              <a:buSzPct val="160000"/>
              <a:buFontTx/>
              <a:buBlip>
                <a:blip r:embed="rId3"/>
              </a:buBlip>
            </a:pPr>
            <a:r>
              <a:rPr lang="fr-FR" sz="2400" dirty="0" smtClean="0">
                <a:latin typeface="Arial" panose="020B0604020202020204" pitchFamily="34" charset="0"/>
                <a:cs typeface="Arial" panose="020B0604020202020204" pitchFamily="34" charset="0"/>
              </a:rPr>
              <a:t> Ce qui m’a surpris au cours de nos échanges…</a:t>
            </a:r>
          </a:p>
          <a:p>
            <a:pPr marL="742950" lvl="1" indent="-285750" defTabSz="144000">
              <a:lnSpc>
                <a:spcPct val="200000"/>
              </a:lnSpc>
              <a:spcAft>
                <a:spcPts val="600"/>
              </a:spcAft>
              <a:buClr>
                <a:srgbClr val="463B77"/>
              </a:buClr>
              <a:buSzPct val="160000"/>
              <a:buFontTx/>
              <a:buBlip>
                <a:blip r:embed="rId3"/>
              </a:buBlip>
            </a:pPr>
            <a:r>
              <a:rPr lang="fr-FR" sz="2400" dirty="0">
                <a:latin typeface="Arial" panose="020B0604020202020204" pitchFamily="34" charset="0"/>
                <a:cs typeface="Arial" panose="020B0604020202020204" pitchFamily="34" charset="0"/>
              </a:rPr>
              <a:t> </a:t>
            </a:r>
            <a:r>
              <a:rPr lang="fr-FR" sz="2400" dirty="0" smtClean="0">
                <a:latin typeface="Arial" panose="020B0604020202020204" pitchFamily="34" charset="0"/>
                <a:cs typeface="Arial" panose="020B0604020202020204" pitchFamily="34" charset="0"/>
              </a:rPr>
              <a:t>Ce que je veux tester en rentrant…</a:t>
            </a:r>
          </a:p>
          <a:p>
            <a:pPr defTabSz="144000">
              <a:spcAft>
                <a:spcPts val="600"/>
              </a:spcAft>
              <a:buClr>
                <a:srgbClr val="463B77"/>
              </a:buClr>
              <a:buSzPct val="160000"/>
            </a:pPr>
            <a:endParaRPr lang="fr-FR" sz="2400" dirty="0" smtClean="0">
              <a:latin typeface="Arial" panose="020B0604020202020204" pitchFamily="34" charset="0"/>
              <a:cs typeface="Arial" panose="020B0604020202020204" pitchFamily="34" charset="0"/>
            </a:endParaRPr>
          </a:p>
          <a:p>
            <a:pPr marL="742950" lvl="1" indent="-285750" defTabSz="144000">
              <a:spcAft>
                <a:spcPts val="600"/>
              </a:spcAft>
              <a:buClr>
                <a:srgbClr val="463B77"/>
              </a:buClr>
              <a:buSzPct val="160000"/>
              <a:buBlip>
                <a:blip r:embed="rId3"/>
              </a:buBlip>
            </a:pPr>
            <a:endParaRPr lang="fr-FR" sz="2400" dirty="0">
              <a:latin typeface="Arial" panose="020B0604020202020204" pitchFamily="34" charset="0"/>
              <a:cs typeface="Arial" panose="020B0604020202020204" pitchFamily="34" charset="0"/>
            </a:endParaRPr>
          </a:p>
          <a:p>
            <a:pPr lvl="1" defTabSz="144000">
              <a:spcAft>
                <a:spcPts val="600"/>
              </a:spcAft>
              <a:buClr>
                <a:srgbClr val="463B77"/>
              </a:buClr>
              <a:buSzPct val="160000"/>
            </a:pPr>
            <a:endParaRPr lang="fr-FR"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860815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10/01/2023</a:t>
            </a:r>
            <a:endParaRPr lang="fr-FR" dirty="0"/>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2343975-8845-44AD-9A39-14CE17F33221}" type="slidenum">
              <a:rPr lang="fr-FR" smtClean="0"/>
              <a:t>17</a:t>
            </a:fld>
            <a:endParaRPr lang="fr-FR"/>
          </a:p>
        </p:txBody>
      </p:sp>
      <p:sp>
        <p:nvSpPr>
          <p:cNvPr id="7" name="Titre 1"/>
          <p:cNvSpPr txBox="1">
            <a:spLocks/>
          </p:cNvSpPr>
          <p:nvPr/>
        </p:nvSpPr>
        <p:spPr>
          <a:xfrm>
            <a:off x="971550" y="879767"/>
            <a:ext cx="10515600" cy="707733"/>
          </a:xfrm>
          <a:prstGeom prst="rect">
            <a:avLst/>
          </a:prstGeom>
        </p:spPr>
        <p:txBody>
          <a:bodyPr vert="horz" lIns="91440" tIns="45720" rIns="91440" bIns="45720" rtlCol="0" anchor="b">
            <a:normAutofit/>
          </a:bodyPr>
          <a:lstStyle>
            <a:lvl1pPr algn="l" rtl="0" eaLnBrk="1" fontAlgn="base" hangingPunct="1">
              <a:lnSpc>
                <a:spcPct val="90000"/>
              </a:lnSpc>
              <a:spcBef>
                <a:spcPct val="0"/>
              </a:spcBef>
              <a:spcAft>
                <a:spcPct val="0"/>
              </a:spcAft>
              <a:defRPr sz="30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2pPr>
            <a:lvl3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3pPr>
            <a:lvl4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4pPr>
            <a:lvl5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a:lstStyle>
          <a:p>
            <a:r>
              <a:rPr lang="fr-FR" b="1" dirty="0" err="1" smtClean="0">
                <a:solidFill>
                  <a:srgbClr val="E84426"/>
                </a:solidFill>
              </a:rPr>
              <a:t>See</a:t>
            </a:r>
            <a:r>
              <a:rPr lang="fr-FR" b="1" dirty="0" smtClean="0">
                <a:solidFill>
                  <a:srgbClr val="E84426"/>
                </a:solidFill>
              </a:rPr>
              <a:t> </a:t>
            </a:r>
            <a:r>
              <a:rPr lang="fr-FR" b="1" dirty="0" err="1" smtClean="0">
                <a:solidFill>
                  <a:srgbClr val="E84426"/>
                </a:solidFill>
              </a:rPr>
              <a:t>you</a:t>
            </a:r>
            <a:r>
              <a:rPr lang="fr-FR" b="1" dirty="0" smtClean="0">
                <a:solidFill>
                  <a:srgbClr val="E84426"/>
                </a:solidFill>
              </a:rPr>
              <a:t> </a:t>
            </a:r>
            <a:r>
              <a:rPr lang="fr-FR" b="1" dirty="0" err="1" smtClean="0">
                <a:solidFill>
                  <a:srgbClr val="E84426"/>
                </a:solidFill>
              </a:rPr>
              <a:t>soon</a:t>
            </a:r>
            <a:endParaRPr lang="fr-FR" b="1" dirty="0">
              <a:solidFill>
                <a:srgbClr val="E84426"/>
              </a:solidFill>
            </a:endParaRPr>
          </a:p>
        </p:txBody>
      </p:sp>
      <p:sp>
        <p:nvSpPr>
          <p:cNvPr id="8" name="Rectangle 7"/>
          <p:cNvSpPr/>
          <p:nvPr/>
        </p:nvSpPr>
        <p:spPr>
          <a:xfrm>
            <a:off x="971550" y="1517650"/>
            <a:ext cx="10515600" cy="139700"/>
          </a:xfrm>
          <a:prstGeom prst="rect">
            <a:avLst/>
          </a:prstGeom>
          <a:solidFill>
            <a:srgbClr val="E8442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AD1716"/>
              </a:solidFill>
            </a:endParaRPr>
          </a:p>
        </p:txBody>
      </p:sp>
      <p:sp>
        <p:nvSpPr>
          <p:cNvPr id="9" name="ZoneTexte 8">
            <a:extLst>
              <a:ext uri="{FF2B5EF4-FFF2-40B4-BE49-F238E27FC236}">
                <a16:creationId xmlns:a16="http://schemas.microsoft.com/office/drawing/2014/main" xmlns="" id="{0F050B75-E184-4632-A463-2DD60AC3F05F}"/>
              </a:ext>
            </a:extLst>
          </p:cNvPr>
          <p:cNvSpPr txBox="1"/>
          <p:nvPr/>
        </p:nvSpPr>
        <p:spPr>
          <a:xfrm>
            <a:off x="1057143" y="1821036"/>
            <a:ext cx="10068058" cy="1354217"/>
          </a:xfrm>
          <a:prstGeom prst="rect">
            <a:avLst/>
          </a:prstGeom>
          <a:noFill/>
        </p:spPr>
        <p:txBody>
          <a:bodyPr wrap="square" rtlCol="0">
            <a:spAutoFit/>
          </a:bodyPr>
          <a:lstStyle/>
          <a:p>
            <a:pPr defTabSz="144000">
              <a:spcAft>
                <a:spcPts val="600"/>
              </a:spcAft>
              <a:buClr>
                <a:srgbClr val="463B77"/>
              </a:buClr>
              <a:buSzPct val="160000"/>
            </a:pPr>
            <a:endParaRPr lang="fr-FR" sz="2400" dirty="0" smtClean="0">
              <a:latin typeface="Arial" panose="020B0604020202020204" pitchFamily="34" charset="0"/>
              <a:cs typeface="Arial" panose="020B0604020202020204" pitchFamily="34" charset="0"/>
            </a:endParaRPr>
          </a:p>
          <a:p>
            <a:pPr marL="742950" lvl="1" indent="-285750" defTabSz="144000">
              <a:spcAft>
                <a:spcPts val="600"/>
              </a:spcAft>
              <a:buClr>
                <a:srgbClr val="463B77"/>
              </a:buClr>
              <a:buSzPct val="160000"/>
              <a:buBlip>
                <a:blip r:embed="rId3"/>
              </a:buBlip>
            </a:pPr>
            <a:endParaRPr lang="fr-FR" sz="2400" dirty="0">
              <a:latin typeface="Arial" panose="020B0604020202020204" pitchFamily="34" charset="0"/>
              <a:cs typeface="Arial" panose="020B0604020202020204" pitchFamily="34" charset="0"/>
            </a:endParaRPr>
          </a:p>
          <a:p>
            <a:pPr lvl="1" defTabSz="144000">
              <a:spcAft>
                <a:spcPts val="600"/>
              </a:spcAft>
              <a:buClr>
                <a:srgbClr val="463B77"/>
              </a:buClr>
              <a:buSzPct val="160000"/>
            </a:pPr>
            <a:endParaRPr lang="fr-FR" sz="2400" dirty="0">
              <a:latin typeface="Arial" panose="020B0604020202020204" pitchFamily="34" charset="0"/>
              <a:cs typeface="Arial" panose="020B0604020202020204" pitchFamily="34" charset="0"/>
            </a:endParaRPr>
          </a:p>
        </p:txBody>
      </p:sp>
      <p:graphicFrame>
        <p:nvGraphicFramePr>
          <p:cNvPr id="10" name="Tableau 9"/>
          <p:cNvGraphicFramePr>
            <a:graphicFrameLocks noGrp="1"/>
          </p:cNvGraphicFramePr>
          <p:nvPr>
            <p:extLst>
              <p:ext uri="{D42A27DB-BD31-4B8C-83A1-F6EECF244321}">
                <p14:modId xmlns:p14="http://schemas.microsoft.com/office/powerpoint/2010/main" val="305016715"/>
              </p:ext>
            </p:extLst>
          </p:nvPr>
        </p:nvGraphicFramePr>
        <p:xfrm>
          <a:off x="971550" y="1587500"/>
          <a:ext cx="10021570" cy="4457186"/>
        </p:xfrm>
        <a:graphic>
          <a:graphicData uri="http://schemas.openxmlformats.org/drawingml/2006/table">
            <a:tbl>
              <a:tblPr firstRow="1" bandRow="1">
                <a:tableStyleId>{21E4AEA4-8DFA-4A89-87EB-49C32662AFE0}</a:tableStyleId>
              </a:tblPr>
              <a:tblGrid>
                <a:gridCol w="2180015">
                  <a:extLst>
                    <a:ext uri="{9D8B030D-6E8A-4147-A177-3AD203B41FA5}">
                      <a16:colId xmlns:a16="http://schemas.microsoft.com/office/drawing/2014/main" xmlns="" val="2748752593"/>
                    </a:ext>
                  </a:extLst>
                </a:gridCol>
                <a:gridCol w="2361132">
                  <a:extLst>
                    <a:ext uri="{9D8B030D-6E8A-4147-A177-3AD203B41FA5}">
                      <a16:colId xmlns:a16="http://schemas.microsoft.com/office/drawing/2014/main" xmlns="" val="601665096"/>
                    </a:ext>
                  </a:extLst>
                </a:gridCol>
                <a:gridCol w="5480423">
                  <a:extLst>
                    <a:ext uri="{9D8B030D-6E8A-4147-A177-3AD203B41FA5}">
                      <a16:colId xmlns:a16="http://schemas.microsoft.com/office/drawing/2014/main" xmlns="" val="4097830298"/>
                    </a:ext>
                  </a:extLst>
                </a:gridCol>
              </a:tblGrid>
              <a:tr h="363621">
                <a:tc>
                  <a:txBody>
                    <a:bodyPr/>
                    <a:lstStyle/>
                    <a:p>
                      <a:r>
                        <a:rPr lang="fr-FR" dirty="0" smtClean="0"/>
                        <a:t>Date</a:t>
                      </a:r>
                      <a:endParaRPr lang="fr-FR" dirty="0"/>
                    </a:p>
                  </a:txBody>
                  <a:tcPr anchor="ctr">
                    <a:lnR w="12700" cap="flat" cmpd="sng" algn="ctr">
                      <a:solidFill>
                        <a:schemeClr val="tx1"/>
                      </a:solidFill>
                      <a:prstDash val="solid"/>
                      <a:round/>
                      <a:headEnd type="none" w="med" len="med"/>
                      <a:tailEnd type="none" w="med" len="med"/>
                    </a:lnR>
                    <a:solidFill>
                      <a:srgbClr val="E84425"/>
                    </a:solidFill>
                  </a:tcPr>
                </a:tc>
                <a:tc>
                  <a:txBody>
                    <a:bodyPr/>
                    <a:lstStyle/>
                    <a:p>
                      <a:r>
                        <a:rPr lang="fr-FR" dirty="0" smtClean="0"/>
                        <a:t>Format</a:t>
                      </a:r>
                      <a:endParaRPr lang="fr-FR"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E84425"/>
                    </a:solidFill>
                  </a:tcPr>
                </a:tc>
                <a:tc>
                  <a:txBody>
                    <a:bodyPr/>
                    <a:lstStyle/>
                    <a:p>
                      <a:r>
                        <a:rPr lang="fr-FR" dirty="0" smtClean="0"/>
                        <a:t>Sujet</a:t>
                      </a:r>
                      <a:endParaRPr lang="fr-FR"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E84425"/>
                    </a:solidFill>
                  </a:tcPr>
                </a:tc>
                <a:extLst>
                  <a:ext uri="{0D108BD9-81ED-4DB2-BD59-A6C34878D82A}">
                    <a16:rowId xmlns:a16="http://schemas.microsoft.com/office/drawing/2014/main" xmlns="" val="1992539213"/>
                  </a:ext>
                </a:extLst>
              </a:tr>
              <a:tr h="369934">
                <a:tc>
                  <a:txBody>
                    <a:bodyPr/>
                    <a:lstStyle/>
                    <a:p>
                      <a:pPr algn="l" fontAlgn="b"/>
                      <a:r>
                        <a:rPr lang="fr-FR" sz="1200" b="1" i="0" u="none" strike="noStrike" dirty="0" smtClean="0">
                          <a:solidFill>
                            <a:srgbClr val="000000"/>
                          </a:solidFill>
                          <a:effectLst/>
                          <a:latin typeface="Calibri" panose="020F0502020204030204" pitchFamily="34" charset="0"/>
                        </a:rPr>
                        <a:t>MARDI</a:t>
                      </a:r>
                      <a:r>
                        <a:rPr lang="fr-FR" sz="1200" b="0" i="0" u="none" strike="noStrike" dirty="0" smtClean="0">
                          <a:solidFill>
                            <a:srgbClr val="000000"/>
                          </a:solidFill>
                          <a:effectLst/>
                          <a:latin typeface="Calibri" panose="020F0502020204030204" pitchFamily="34" charset="0"/>
                        </a:rPr>
                        <a:t> 10 janvier 2023</a:t>
                      </a:r>
                      <a:endParaRPr lang="fr-FR" sz="1200" b="0" i="0" u="none" strike="noStrike" dirty="0">
                        <a:solidFill>
                          <a:srgbClr val="000000"/>
                        </a:solidFill>
                        <a:effectLst/>
                        <a:latin typeface="Calibri" panose="020F0502020204030204" pitchFamily="34" charset="0"/>
                      </a:endParaRPr>
                    </a:p>
                  </a:txBody>
                  <a:tcPr marL="6350" marR="6350" marT="6350" marB="0" anchor="ctr">
                    <a:lnR w="12700" cap="flat" cmpd="sng" algn="ctr">
                      <a:solidFill>
                        <a:schemeClr val="tx1"/>
                      </a:solidFill>
                      <a:prstDash val="solid"/>
                      <a:round/>
                      <a:headEnd type="none" w="med" len="med"/>
                      <a:tailEnd type="none" w="med" len="med"/>
                    </a:lnR>
                    <a:solidFill>
                      <a:schemeClr val="bg1"/>
                    </a:solidFill>
                  </a:tcPr>
                </a:tc>
                <a:tc>
                  <a:txBody>
                    <a:bodyPr/>
                    <a:lstStyle/>
                    <a:p>
                      <a:pPr algn="l" fontAlgn="b"/>
                      <a:r>
                        <a:rPr lang="fr-FR" sz="1200" b="0" i="0" u="none" strike="noStrike" dirty="0" smtClean="0">
                          <a:solidFill>
                            <a:srgbClr val="000000"/>
                          </a:solidFill>
                          <a:effectLst/>
                          <a:latin typeface="Calibri" panose="020F0502020204030204" pitchFamily="34" charset="0"/>
                        </a:rPr>
                        <a:t>Présentiel (St Laurent </a:t>
                      </a:r>
                      <a:r>
                        <a:rPr lang="fr-FR" sz="1200" b="0" i="0" u="none" strike="noStrike" dirty="0" err="1" smtClean="0">
                          <a:solidFill>
                            <a:srgbClr val="000000"/>
                          </a:solidFill>
                          <a:effectLst/>
                          <a:latin typeface="Calibri" panose="020F0502020204030204" pitchFamily="34" charset="0"/>
                        </a:rPr>
                        <a:t>Blangy</a:t>
                      </a:r>
                      <a:r>
                        <a:rPr lang="fr-FR" sz="1200" b="0" i="0" u="none" strike="noStrike" dirty="0" smtClean="0">
                          <a:solidFill>
                            <a:srgbClr val="000000"/>
                          </a:solidFill>
                          <a:effectLst/>
                          <a:latin typeface="Calibri" panose="020F0502020204030204" pitchFamily="34" charset="0"/>
                        </a:rPr>
                        <a:t>)</a:t>
                      </a:r>
                      <a:r>
                        <a:rPr lang="fr-FR" sz="1200" b="0" i="0" u="none" strike="noStrike" baseline="0" dirty="0" smtClean="0">
                          <a:solidFill>
                            <a:srgbClr val="000000"/>
                          </a:solidFill>
                          <a:effectLst/>
                          <a:latin typeface="Calibri" panose="020F0502020204030204" pitchFamily="34" charset="0"/>
                        </a:rPr>
                        <a:t> </a:t>
                      </a:r>
                      <a:endParaRPr lang="fr-FR" sz="1200" b="0"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lgn="l" fontAlgn="b"/>
                      <a:r>
                        <a:rPr lang="fr-FR" sz="1200" b="0" i="0" u="none" strike="noStrike" dirty="0">
                          <a:solidFill>
                            <a:srgbClr val="000000"/>
                          </a:solidFill>
                          <a:effectLst/>
                          <a:latin typeface="Calibri" panose="020F0502020204030204" pitchFamily="34" charset="0"/>
                        </a:rPr>
                        <a:t>journée </a:t>
                      </a:r>
                      <a:r>
                        <a:rPr lang="fr-FR" sz="1200" b="0" i="0" u="none" strike="noStrike" dirty="0" smtClean="0">
                          <a:solidFill>
                            <a:srgbClr val="000000"/>
                          </a:solidFill>
                          <a:effectLst/>
                          <a:latin typeface="Calibri" panose="020F0502020204030204" pitchFamily="34" charset="0"/>
                        </a:rPr>
                        <a:t>Diagnostic</a:t>
                      </a:r>
                      <a:r>
                        <a:rPr lang="fr-FR" sz="1200" b="0" i="0" u="none" strike="noStrike" baseline="0" dirty="0" smtClean="0">
                          <a:solidFill>
                            <a:srgbClr val="000000"/>
                          </a:solidFill>
                          <a:effectLst/>
                          <a:latin typeface="Calibri" panose="020F0502020204030204" pitchFamily="34" charset="0"/>
                        </a:rPr>
                        <a:t> partagé (et notion d’accompagnement) </a:t>
                      </a:r>
                      <a:endParaRPr lang="fr-FR" sz="1200" b="0"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xmlns="" val="2368525727"/>
                  </a:ext>
                </a:extLst>
              </a:tr>
              <a:tr h="551745">
                <a:tc>
                  <a:txBody>
                    <a:bodyPr/>
                    <a:lstStyle/>
                    <a:p>
                      <a:pPr algn="l" fontAlgn="b"/>
                      <a:r>
                        <a:rPr lang="fr-FR" sz="1200" b="1" i="0" u="none" strike="noStrike" dirty="0" smtClean="0">
                          <a:solidFill>
                            <a:srgbClr val="000000"/>
                          </a:solidFill>
                          <a:effectLst/>
                          <a:latin typeface="Calibri" panose="020F0502020204030204" pitchFamily="34" charset="0"/>
                        </a:rPr>
                        <a:t>2 février 2023 </a:t>
                      </a:r>
                      <a:endParaRPr lang="fr-FR" sz="1200" b="1" i="0" u="none" strike="noStrike" dirty="0">
                        <a:solidFill>
                          <a:srgbClr val="000000"/>
                        </a:solidFill>
                        <a:effectLst/>
                        <a:latin typeface="Calibri" panose="020F0502020204030204" pitchFamily="34" charset="0"/>
                      </a:endParaRPr>
                    </a:p>
                  </a:txBody>
                  <a:tcPr marL="6350" marR="6350" marT="6350" marB="0" anchor="ctr">
                    <a:lnR w="12700" cap="flat" cmpd="sng" algn="ctr">
                      <a:solidFill>
                        <a:schemeClr val="tx1"/>
                      </a:solidFill>
                      <a:prstDash val="solid"/>
                      <a:round/>
                      <a:headEnd type="none" w="med" len="med"/>
                      <a:tailEnd type="none" w="med" len="med"/>
                    </a:lnR>
                    <a:solidFill>
                      <a:schemeClr val="accent2">
                        <a:lumMod val="60000"/>
                        <a:lumOff val="40000"/>
                      </a:schemeClr>
                    </a:solidFill>
                  </a:tcPr>
                </a:tc>
                <a:tc>
                  <a:txBody>
                    <a:bodyPr/>
                    <a:lstStyle/>
                    <a:p>
                      <a:pPr algn="l" fontAlgn="b"/>
                      <a:r>
                        <a:rPr lang="fr-FR" sz="1200" b="1" i="0" u="none" strike="noStrike" dirty="0" err="1">
                          <a:solidFill>
                            <a:srgbClr val="000000"/>
                          </a:solidFill>
                          <a:effectLst/>
                          <a:latin typeface="Calibri" panose="020F0502020204030204" pitchFamily="34" charset="0"/>
                        </a:rPr>
                        <a:t>visio</a:t>
                      </a:r>
                      <a:endParaRPr lang="fr-FR" sz="1200" b="1"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2">
                        <a:lumMod val="60000"/>
                        <a:lumOff val="40000"/>
                      </a:schemeClr>
                    </a:solidFill>
                  </a:tcPr>
                </a:tc>
                <a:tc>
                  <a:txBody>
                    <a:bodyPr/>
                    <a:lstStyle/>
                    <a:p>
                      <a:pPr algn="l" fontAlgn="b"/>
                      <a:r>
                        <a:rPr lang="fr-FR" sz="1200" b="1" i="0" u="none" strike="noStrike" dirty="0">
                          <a:solidFill>
                            <a:srgbClr val="000000"/>
                          </a:solidFill>
                          <a:effectLst/>
                          <a:latin typeface="Calibri" panose="020F0502020204030204" pitchFamily="34" charset="0"/>
                        </a:rPr>
                        <a:t/>
                      </a:r>
                      <a:br>
                        <a:rPr lang="fr-FR" sz="1200" b="1" i="0" u="none" strike="noStrike" dirty="0">
                          <a:solidFill>
                            <a:srgbClr val="000000"/>
                          </a:solidFill>
                          <a:effectLst/>
                          <a:latin typeface="Calibri" panose="020F0502020204030204" pitchFamily="34" charset="0"/>
                        </a:rPr>
                      </a:br>
                      <a:r>
                        <a:rPr lang="fr-FR" sz="1200" b="1" i="0" u="none" strike="noStrike" dirty="0" smtClean="0">
                          <a:solidFill>
                            <a:srgbClr val="000000"/>
                          </a:solidFill>
                          <a:effectLst/>
                          <a:latin typeface="Calibri" panose="020F0502020204030204" pitchFamily="34" charset="0"/>
                        </a:rPr>
                        <a:t>Préparation CSR</a:t>
                      </a:r>
                    </a:p>
                    <a:p>
                      <a:pPr algn="l" fontAlgn="b"/>
                      <a:r>
                        <a:rPr lang="fr-FR" sz="1200" b="1" i="0" u="none" strike="noStrike" dirty="0" smtClean="0">
                          <a:solidFill>
                            <a:srgbClr val="000000"/>
                          </a:solidFill>
                          <a:effectLst/>
                          <a:latin typeface="Calibri" panose="020F0502020204030204" pitchFamily="34" charset="0"/>
                        </a:rPr>
                        <a:t>Interconnaissance Réseau d’acteurs</a:t>
                      </a:r>
                      <a:endParaRPr lang="fr-FR" sz="1200" b="1"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2">
                        <a:lumMod val="60000"/>
                        <a:lumOff val="40000"/>
                      </a:schemeClr>
                    </a:solidFill>
                  </a:tcPr>
                </a:tc>
              </a:tr>
              <a:tr h="495772">
                <a:tc>
                  <a:txBody>
                    <a:bodyPr/>
                    <a:lstStyle/>
                    <a:p>
                      <a:pPr algn="l" fontAlgn="b"/>
                      <a:r>
                        <a:rPr lang="fr-FR" sz="1200" b="0" i="0" u="none" strike="noStrike" dirty="0" smtClean="0">
                          <a:solidFill>
                            <a:srgbClr val="000000"/>
                          </a:solidFill>
                          <a:effectLst/>
                          <a:latin typeface="Calibri" panose="020F0502020204030204" pitchFamily="34" charset="0"/>
                        </a:rPr>
                        <a:t>2 mars 2023</a:t>
                      </a:r>
                      <a:endParaRPr lang="fr-FR" sz="1200" b="0" i="0" u="none" strike="noStrike" dirty="0">
                        <a:solidFill>
                          <a:srgbClr val="000000"/>
                        </a:solidFill>
                        <a:effectLst/>
                        <a:latin typeface="Calibri" panose="020F0502020204030204" pitchFamily="34" charset="0"/>
                      </a:endParaRPr>
                    </a:p>
                  </a:txBody>
                  <a:tcPr marL="6350" marR="6350" marT="6350" marB="0" anchor="ctr">
                    <a:lnR w="12700" cap="flat" cmpd="sng" algn="ctr">
                      <a:solidFill>
                        <a:schemeClr val="tx1"/>
                      </a:solidFill>
                      <a:prstDash val="solid"/>
                      <a:round/>
                      <a:headEnd type="none" w="med" len="med"/>
                      <a:tailEnd type="none" w="med" len="med"/>
                    </a:lnR>
                    <a:solidFill>
                      <a:schemeClr val="bg1"/>
                    </a:solidFill>
                  </a:tcPr>
                </a:tc>
                <a:tc>
                  <a:txBody>
                    <a:bodyPr/>
                    <a:lstStyle/>
                    <a:p>
                      <a:pPr algn="l" fontAlgn="b"/>
                      <a:r>
                        <a:rPr lang="fr-FR" sz="1200" b="0" i="0" u="none" strike="noStrike" dirty="0" err="1">
                          <a:solidFill>
                            <a:srgbClr val="000000"/>
                          </a:solidFill>
                          <a:effectLst/>
                          <a:latin typeface="Calibri" panose="020F0502020204030204" pitchFamily="34" charset="0"/>
                        </a:rPr>
                        <a:t>visio</a:t>
                      </a:r>
                      <a:endParaRPr lang="fr-FR" sz="1200" b="0"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lgn="l" fontAlgn="b"/>
                      <a:r>
                        <a:rPr lang="fr-FR" sz="1200" b="0" i="0" u="none" strike="noStrike" dirty="0">
                          <a:solidFill>
                            <a:srgbClr val="000000"/>
                          </a:solidFill>
                          <a:effectLst/>
                          <a:latin typeface="Calibri" panose="020F0502020204030204" pitchFamily="34" charset="0"/>
                        </a:rPr>
                        <a:t>Présentation du baromètre de l'ORVA / Comment utiliser les chiffres produits sur les </a:t>
                      </a:r>
                      <a:r>
                        <a:rPr lang="fr-FR" sz="1200" b="0" i="0" u="none" strike="noStrike" dirty="0" err="1">
                          <a:solidFill>
                            <a:srgbClr val="000000"/>
                          </a:solidFill>
                          <a:effectLst/>
                          <a:latin typeface="Calibri" panose="020F0502020204030204" pitchFamily="34" charset="0"/>
                        </a:rPr>
                        <a:t>assos</a:t>
                      </a:r>
                      <a:r>
                        <a:rPr lang="fr-FR" sz="1200" b="0" i="0" u="none" strike="noStrike" dirty="0">
                          <a:solidFill>
                            <a:srgbClr val="000000"/>
                          </a:solidFill>
                          <a:effectLst/>
                          <a:latin typeface="Calibri" panose="020F0502020204030204" pitchFamily="34" charset="0"/>
                        </a:rPr>
                        <a:t> et l'ESS pour enrichir mon </a:t>
                      </a:r>
                      <a:r>
                        <a:rPr lang="fr-FR" sz="1200" b="0" i="0" u="none" strike="noStrike" dirty="0" err="1">
                          <a:solidFill>
                            <a:srgbClr val="000000"/>
                          </a:solidFill>
                          <a:effectLst/>
                          <a:latin typeface="Calibri" panose="020F0502020204030204" pitchFamily="34" charset="0"/>
                        </a:rPr>
                        <a:t>diag</a:t>
                      </a:r>
                      <a:r>
                        <a:rPr lang="fr-FR" sz="1200" b="0" i="0" u="none" strike="noStrike" dirty="0">
                          <a:solidFill>
                            <a:srgbClr val="000000"/>
                          </a:solidFill>
                          <a:effectLst/>
                          <a:latin typeface="Calibri" panose="020F0502020204030204" pitchFamily="34" charset="0"/>
                        </a:rPr>
                        <a:t> ?</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r>
              <a:tr h="332576">
                <a:tc>
                  <a:txBody>
                    <a:bodyPr/>
                    <a:lstStyle/>
                    <a:p>
                      <a:pPr algn="l" fontAlgn="b"/>
                      <a:r>
                        <a:rPr lang="fr-FR" sz="1200" b="0" i="0" u="none" strike="noStrike" dirty="0" smtClean="0">
                          <a:solidFill>
                            <a:srgbClr val="000000"/>
                          </a:solidFill>
                          <a:effectLst/>
                          <a:latin typeface="Calibri" panose="020F0502020204030204" pitchFamily="34" charset="0"/>
                        </a:rPr>
                        <a:t>6 avril 2023</a:t>
                      </a:r>
                      <a:endParaRPr lang="fr-FR" sz="1200" b="0" i="0" u="none" strike="noStrike" dirty="0">
                        <a:solidFill>
                          <a:srgbClr val="000000"/>
                        </a:solidFill>
                        <a:effectLst/>
                        <a:latin typeface="Calibri" panose="020F0502020204030204" pitchFamily="34" charset="0"/>
                      </a:endParaRPr>
                    </a:p>
                  </a:txBody>
                  <a:tcPr marL="6350" marR="6350" marT="6350" marB="0" anchor="ctr">
                    <a:lnR w="12700" cap="flat" cmpd="sng" algn="ctr">
                      <a:solidFill>
                        <a:schemeClr val="tx1"/>
                      </a:solidFill>
                      <a:prstDash val="solid"/>
                      <a:round/>
                      <a:headEnd type="none" w="med" len="med"/>
                      <a:tailEnd type="none" w="med" len="med"/>
                    </a:lnR>
                    <a:solidFill>
                      <a:schemeClr val="bg1">
                        <a:lumMod val="95000"/>
                      </a:schemeClr>
                    </a:solidFill>
                  </a:tcPr>
                </a:tc>
                <a:tc>
                  <a:txBody>
                    <a:bodyPr/>
                    <a:lstStyle/>
                    <a:p>
                      <a:pPr algn="l" fontAlgn="b"/>
                      <a:r>
                        <a:rPr lang="fr-FR" sz="1200" b="0" i="0" u="none" strike="noStrike" dirty="0">
                          <a:solidFill>
                            <a:srgbClr val="000000"/>
                          </a:solidFill>
                          <a:effectLst/>
                          <a:latin typeface="Calibri" panose="020F0502020204030204" pitchFamily="34" charset="0"/>
                        </a:rPr>
                        <a:t>présentiel</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95000"/>
                      </a:schemeClr>
                    </a:solidFill>
                  </a:tcPr>
                </a:tc>
                <a:tc>
                  <a:txBody>
                    <a:bodyPr/>
                    <a:lstStyle/>
                    <a:p>
                      <a:pPr algn="l" fontAlgn="b"/>
                      <a:r>
                        <a:rPr lang="fr-FR" sz="1200" b="0" i="0" u="none" strike="noStrike" dirty="0">
                          <a:solidFill>
                            <a:srgbClr val="000000"/>
                          </a:solidFill>
                          <a:effectLst/>
                          <a:latin typeface="Calibri" panose="020F0502020204030204" pitchFamily="34" charset="0"/>
                        </a:rPr>
                        <a:t>Journée MSE</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95000"/>
                      </a:schemeClr>
                    </a:solidFill>
                  </a:tcPr>
                </a:tc>
              </a:tr>
              <a:tr h="319222">
                <a:tc>
                  <a:txBody>
                    <a:bodyPr/>
                    <a:lstStyle/>
                    <a:p>
                      <a:pPr algn="l" fontAlgn="b"/>
                      <a:r>
                        <a:rPr lang="fr-FR" sz="1200" b="0" i="0" u="none" strike="noStrike" dirty="0" smtClean="0">
                          <a:solidFill>
                            <a:srgbClr val="000000"/>
                          </a:solidFill>
                          <a:effectLst/>
                          <a:latin typeface="Calibri" panose="020F0502020204030204" pitchFamily="34" charset="0"/>
                        </a:rPr>
                        <a:t>4 mai 2023</a:t>
                      </a:r>
                      <a:endParaRPr lang="fr-FR" sz="1200" b="0" i="0" u="none" strike="noStrike" dirty="0">
                        <a:solidFill>
                          <a:srgbClr val="000000"/>
                        </a:solidFill>
                        <a:effectLst/>
                        <a:latin typeface="Calibri" panose="020F0502020204030204" pitchFamily="34" charset="0"/>
                      </a:endParaRPr>
                    </a:p>
                  </a:txBody>
                  <a:tcPr marL="6350" marR="6350" marT="6350" marB="0" anchor="ctr">
                    <a:lnR w="12700" cap="flat" cmpd="sng" algn="ctr">
                      <a:solidFill>
                        <a:schemeClr val="tx1"/>
                      </a:solidFill>
                      <a:prstDash val="solid"/>
                      <a:round/>
                      <a:headEnd type="none" w="med" len="med"/>
                      <a:tailEnd type="none" w="med" len="med"/>
                    </a:lnR>
                    <a:solidFill>
                      <a:schemeClr val="bg1"/>
                    </a:solidFill>
                  </a:tcPr>
                </a:tc>
                <a:tc>
                  <a:txBody>
                    <a:bodyPr/>
                    <a:lstStyle/>
                    <a:p>
                      <a:pPr algn="l" fontAlgn="b"/>
                      <a:r>
                        <a:rPr lang="fr-FR" sz="1200" b="0" i="0" u="none" strike="noStrike">
                          <a:solidFill>
                            <a:srgbClr val="000000"/>
                          </a:solidFill>
                          <a:effectLst/>
                          <a:latin typeface="Calibri" panose="020F0502020204030204" pitchFamily="34" charset="0"/>
                        </a:rPr>
                        <a:t>visio</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lgn="l" fontAlgn="b"/>
                      <a:endParaRPr lang="fr-FR" sz="1200" b="0"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r>
              <a:tr h="369934">
                <a:tc>
                  <a:txBody>
                    <a:bodyPr/>
                    <a:lstStyle/>
                    <a:p>
                      <a:pPr algn="l" fontAlgn="b"/>
                      <a:r>
                        <a:rPr lang="fr-FR" sz="1200" b="1" i="0" u="none" strike="noStrike" dirty="0" smtClean="0">
                          <a:solidFill>
                            <a:srgbClr val="000000"/>
                          </a:solidFill>
                          <a:effectLst/>
                          <a:latin typeface="Calibri" panose="020F0502020204030204" pitchFamily="34" charset="0"/>
                        </a:rPr>
                        <a:t>13 Juin 2023</a:t>
                      </a:r>
                      <a:endParaRPr lang="fr-FR" sz="1200" b="1" i="0" u="none" strike="noStrike" dirty="0">
                        <a:solidFill>
                          <a:srgbClr val="000000"/>
                        </a:solidFill>
                        <a:effectLst/>
                        <a:latin typeface="Calibri" panose="020F0502020204030204" pitchFamily="34" charset="0"/>
                      </a:endParaRPr>
                    </a:p>
                  </a:txBody>
                  <a:tcPr marL="6350" marR="6350" marT="6350" marB="0" anchor="ctr">
                    <a:lnR w="12700" cap="flat" cmpd="sng" algn="ctr">
                      <a:solidFill>
                        <a:schemeClr val="tx1"/>
                      </a:solidFill>
                      <a:prstDash val="solid"/>
                      <a:round/>
                      <a:headEnd type="none" w="med" len="med"/>
                      <a:tailEnd type="none" w="med" len="med"/>
                    </a:lnR>
                    <a:solidFill>
                      <a:schemeClr val="bg1">
                        <a:lumMod val="95000"/>
                      </a:schemeClr>
                    </a:solidFill>
                  </a:tcPr>
                </a:tc>
                <a:tc>
                  <a:txBody>
                    <a:bodyPr/>
                    <a:lstStyle/>
                    <a:p>
                      <a:pPr algn="l" fontAlgn="b"/>
                      <a:r>
                        <a:rPr lang="fr-FR" sz="1200" b="1" i="0" u="none" strike="noStrike" dirty="0">
                          <a:solidFill>
                            <a:srgbClr val="000000"/>
                          </a:solidFill>
                          <a:effectLst/>
                          <a:latin typeface="Calibri" panose="020F0502020204030204" pitchFamily="34" charset="0"/>
                        </a:rPr>
                        <a:t>présentiel</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95000"/>
                      </a:schemeClr>
                    </a:solidFill>
                  </a:tcPr>
                </a:tc>
                <a:tc>
                  <a:txBody>
                    <a:bodyPr/>
                    <a:lstStyle/>
                    <a:p>
                      <a:pPr algn="l" fontAlgn="b"/>
                      <a:r>
                        <a:rPr lang="fr-FR" sz="1200" b="1" i="0" u="none" strike="noStrike" dirty="0">
                          <a:solidFill>
                            <a:srgbClr val="000000"/>
                          </a:solidFill>
                          <a:effectLst/>
                          <a:latin typeface="Calibri" panose="020F0502020204030204" pitchFamily="34" charset="0"/>
                        </a:rPr>
                        <a:t>Séminaire </a:t>
                      </a:r>
                      <a:r>
                        <a:rPr lang="fr-FR" sz="1200" b="1" i="0" u="none" strike="noStrike" dirty="0" smtClean="0">
                          <a:solidFill>
                            <a:srgbClr val="000000"/>
                          </a:solidFill>
                          <a:effectLst/>
                          <a:latin typeface="Calibri" panose="020F0502020204030204" pitchFamily="34" charset="0"/>
                        </a:rPr>
                        <a:t>des </a:t>
                      </a:r>
                      <a:r>
                        <a:rPr lang="fr-FR" sz="1200" b="1" i="0" u="none" strike="noStrike" dirty="0">
                          <a:solidFill>
                            <a:srgbClr val="000000"/>
                          </a:solidFill>
                          <a:effectLst/>
                          <a:latin typeface="Calibri" panose="020F0502020204030204" pitchFamily="34" charset="0"/>
                        </a:rPr>
                        <a:t>acteurs de l'accompagnement</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95000"/>
                      </a:schemeClr>
                    </a:solidFill>
                  </a:tcPr>
                </a:tc>
              </a:tr>
              <a:tr h="319222">
                <a:tc>
                  <a:txBody>
                    <a:bodyPr/>
                    <a:lstStyle/>
                    <a:p>
                      <a:pPr algn="l" fontAlgn="b"/>
                      <a:r>
                        <a:rPr lang="fr-FR" sz="1200" b="0" i="0" u="none" strike="noStrike" dirty="0" smtClean="0">
                          <a:solidFill>
                            <a:srgbClr val="000000"/>
                          </a:solidFill>
                          <a:effectLst/>
                          <a:latin typeface="Calibri" panose="020F0502020204030204" pitchFamily="34" charset="0"/>
                        </a:rPr>
                        <a:t>6 juillet 2023</a:t>
                      </a:r>
                      <a:endParaRPr lang="fr-FR" sz="1200" b="0" i="0" u="none" strike="noStrike" dirty="0">
                        <a:solidFill>
                          <a:srgbClr val="000000"/>
                        </a:solidFill>
                        <a:effectLst/>
                        <a:latin typeface="Calibri" panose="020F0502020204030204" pitchFamily="34" charset="0"/>
                      </a:endParaRPr>
                    </a:p>
                  </a:txBody>
                  <a:tcPr marL="6350" marR="6350" marT="6350" marB="0" anchor="ctr">
                    <a:lnR w="12700" cap="flat" cmpd="sng" algn="ctr">
                      <a:solidFill>
                        <a:schemeClr val="tx1"/>
                      </a:solidFill>
                      <a:prstDash val="solid"/>
                      <a:round/>
                      <a:headEnd type="none" w="med" len="med"/>
                      <a:tailEnd type="none" w="med" len="med"/>
                    </a:lnR>
                    <a:solidFill>
                      <a:schemeClr val="bg1"/>
                    </a:solidFill>
                  </a:tcPr>
                </a:tc>
                <a:tc>
                  <a:txBody>
                    <a:bodyPr/>
                    <a:lstStyle/>
                    <a:p>
                      <a:pPr algn="l" fontAlgn="b"/>
                      <a:r>
                        <a:rPr lang="fr-FR" sz="1200" b="0" i="0" u="none" strike="noStrike" dirty="0" err="1">
                          <a:solidFill>
                            <a:srgbClr val="000000"/>
                          </a:solidFill>
                          <a:effectLst/>
                          <a:latin typeface="Calibri" panose="020F0502020204030204" pitchFamily="34" charset="0"/>
                        </a:rPr>
                        <a:t>visio</a:t>
                      </a:r>
                      <a:endParaRPr lang="fr-FR" sz="1200" b="0"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lgn="l" fontAlgn="b"/>
                      <a:endParaRPr lang="fr-FR" sz="1200" b="0"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r>
              <a:tr h="369934">
                <a:tc>
                  <a:txBody>
                    <a:bodyPr/>
                    <a:lstStyle/>
                    <a:p>
                      <a:pPr algn="l" fontAlgn="b"/>
                      <a:r>
                        <a:rPr lang="fr-FR" sz="1200" b="0" i="0" u="none" strike="noStrike" dirty="0">
                          <a:solidFill>
                            <a:srgbClr val="000000"/>
                          </a:solidFill>
                          <a:effectLst/>
                          <a:latin typeface="Calibri" panose="020F0502020204030204" pitchFamily="34" charset="0"/>
                        </a:rPr>
                        <a:t>sept-23</a:t>
                      </a:r>
                    </a:p>
                  </a:txBody>
                  <a:tcPr marL="6350" marR="6350" marT="6350" marB="0" anchor="ctr">
                    <a:lnR w="12700" cap="flat" cmpd="sng" algn="ctr">
                      <a:solidFill>
                        <a:schemeClr val="tx1"/>
                      </a:solidFill>
                      <a:prstDash val="solid"/>
                      <a:round/>
                      <a:headEnd type="none" w="med" len="med"/>
                      <a:tailEnd type="none" w="med" len="med"/>
                    </a:lnR>
                    <a:solidFill>
                      <a:schemeClr val="bg1">
                        <a:lumMod val="95000"/>
                      </a:schemeClr>
                    </a:solidFill>
                  </a:tcPr>
                </a:tc>
                <a:tc>
                  <a:txBody>
                    <a:bodyPr/>
                    <a:lstStyle/>
                    <a:p>
                      <a:pPr algn="l" fontAlgn="b"/>
                      <a:r>
                        <a:rPr lang="fr-FR" sz="1200" b="0" i="0" u="none" strike="noStrike" dirty="0">
                          <a:solidFill>
                            <a:srgbClr val="000000"/>
                          </a:solidFill>
                          <a:effectLst/>
                          <a:latin typeface="Calibri" panose="020F0502020204030204" pitchFamily="34" charset="0"/>
                        </a:rPr>
                        <a:t>présentiel</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95000"/>
                      </a:schemeClr>
                    </a:solidFill>
                  </a:tcPr>
                </a:tc>
                <a:tc>
                  <a:txBody>
                    <a:bodyPr/>
                    <a:lstStyle/>
                    <a:p>
                      <a:pPr algn="l" fontAlgn="b"/>
                      <a:r>
                        <a:rPr lang="fr-FR" sz="1200" b="0" i="0" u="none" strike="noStrike" dirty="0">
                          <a:solidFill>
                            <a:srgbClr val="000000"/>
                          </a:solidFill>
                          <a:effectLst/>
                          <a:latin typeface="Calibri" panose="020F0502020204030204" pitchFamily="34" charset="0"/>
                        </a:rPr>
                        <a:t>bus tour des CRDLA </a:t>
                      </a:r>
                      <a:endParaRPr lang="fr-FR" sz="1200" b="0" i="0" u="none" strike="noStrike" dirty="0" smtClean="0">
                        <a:solidFill>
                          <a:srgbClr val="000000"/>
                        </a:solidFill>
                        <a:effectLst/>
                        <a:latin typeface="Calibri" panose="020F0502020204030204" pitchFamily="34" charset="0"/>
                      </a:endParaRPr>
                    </a:p>
                    <a:p>
                      <a:pPr algn="l" fontAlgn="b"/>
                      <a:r>
                        <a:rPr lang="fr-FR" sz="1200" b="0" i="0" u="none" strike="noStrike" dirty="0" smtClean="0">
                          <a:solidFill>
                            <a:srgbClr val="000000"/>
                          </a:solidFill>
                          <a:effectLst/>
                          <a:latin typeface="Calibri" panose="020F0502020204030204" pitchFamily="34" charset="0"/>
                        </a:rPr>
                        <a:t>Comité d’appui thématique</a:t>
                      </a:r>
                      <a:endParaRPr lang="fr-FR" sz="1200" b="0"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xmlns="" val="3058948972"/>
                  </a:ext>
                </a:extLst>
              </a:tr>
              <a:tr h="319222">
                <a:tc>
                  <a:txBody>
                    <a:bodyPr/>
                    <a:lstStyle/>
                    <a:p>
                      <a:pPr algn="l" fontAlgn="b"/>
                      <a:r>
                        <a:rPr lang="fr-FR" sz="1200" b="0" i="0" u="none" strike="noStrike" dirty="0">
                          <a:solidFill>
                            <a:srgbClr val="000000"/>
                          </a:solidFill>
                          <a:effectLst/>
                          <a:latin typeface="Calibri" panose="020F0502020204030204" pitchFamily="34" charset="0"/>
                        </a:rPr>
                        <a:t>oct-23</a:t>
                      </a:r>
                    </a:p>
                  </a:txBody>
                  <a:tcPr marL="6350" marR="6350" marT="6350" marB="0" anchor="ctr">
                    <a:lnR w="12700" cap="flat" cmpd="sng" algn="ctr">
                      <a:solidFill>
                        <a:schemeClr val="tx1"/>
                      </a:solidFill>
                      <a:prstDash val="solid"/>
                      <a:round/>
                      <a:headEnd type="none" w="med" len="med"/>
                      <a:tailEnd type="none" w="med" len="med"/>
                    </a:lnR>
                    <a:solidFill>
                      <a:schemeClr val="bg1"/>
                    </a:solidFill>
                  </a:tcPr>
                </a:tc>
                <a:tc>
                  <a:txBody>
                    <a:bodyPr/>
                    <a:lstStyle/>
                    <a:p>
                      <a:pPr algn="l" fontAlgn="b"/>
                      <a:r>
                        <a:rPr lang="fr-FR" sz="1200" b="0" i="0" u="none" strike="noStrike" dirty="0" err="1">
                          <a:solidFill>
                            <a:srgbClr val="000000"/>
                          </a:solidFill>
                          <a:effectLst/>
                          <a:latin typeface="Calibri" panose="020F0502020204030204" pitchFamily="34" charset="0"/>
                        </a:rPr>
                        <a:t>visio</a:t>
                      </a:r>
                      <a:endParaRPr lang="fr-FR" sz="1200" b="0"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lgn="l" fontAlgn="b"/>
                      <a:endParaRPr lang="fr-FR" sz="1200" b="0"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xmlns="" val="3525063355"/>
                  </a:ext>
                </a:extLst>
              </a:tr>
              <a:tr h="319222">
                <a:tc>
                  <a:txBody>
                    <a:bodyPr/>
                    <a:lstStyle/>
                    <a:p>
                      <a:pPr algn="l" fontAlgn="b"/>
                      <a:r>
                        <a:rPr lang="fr-FR" sz="1200" b="0" i="0" u="none" strike="noStrike" dirty="0">
                          <a:solidFill>
                            <a:srgbClr val="000000"/>
                          </a:solidFill>
                          <a:effectLst/>
                          <a:latin typeface="Calibri" panose="020F0502020204030204" pitchFamily="34" charset="0"/>
                        </a:rPr>
                        <a:t>nov-23</a:t>
                      </a:r>
                    </a:p>
                  </a:txBody>
                  <a:tcPr marL="6350" marR="6350" marT="6350" marB="0" anchor="ctr">
                    <a:lnR w="12700" cap="flat" cmpd="sng" algn="ctr">
                      <a:solidFill>
                        <a:schemeClr val="tx1"/>
                      </a:solidFill>
                      <a:prstDash val="solid"/>
                      <a:round/>
                      <a:headEnd type="none" w="med" len="med"/>
                      <a:tailEnd type="none" w="med" len="med"/>
                    </a:lnR>
                    <a:solidFill>
                      <a:schemeClr val="bg1">
                        <a:lumMod val="95000"/>
                      </a:schemeClr>
                    </a:solidFill>
                  </a:tcPr>
                </a:tc>
                <a:tc>
                  <a:txBody>
                    <a:bodyPr/>
                    <a:lstStyle/>
                    <a:p>
                      <a:pPr algn="l" fontAlgn="b"/>
                      <a:r>
                        <a:rPr lang="fr-FR" sz="1200" b="0" i="0" u="none" strike="noStrike" dirty="0" err="1">
                          <a:solidFill>
                            <a:srgbClr val="000000"/>
                          </a:solidFill>
                          <a:effectLst/>
                          <a:latin typeface="Calibri" panose="020F0502020204030204" pitchFamily="34" charset="0"/>
                        </a:rPr>
                        <a:t>visio</a:t>
                      </a:r>
                      <a:endParaRPr lang="fr-FR" sz="1200" b="0"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95000"/>
                      </a:schemeClr>
                    </a:solidFill>
                  </a:tcPr>
                </a:tc>
                <a:tc>
                  <a:txBody>
                    <a:bodyPr/>
                    <a:lstStyle/>
                    <a:p>
                      <a:endParaRPr lang="fr-FR" sz="2000" dirty="0"/>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xmlns="" val="1312302042"/>
                  </a:ext>
                </a:extLst>
              </a:tr>
              <a:tr h="319222">
                <a:tc>
                  <a:txBody>
                    <a:bodyPr/>
                    <a:lstStyle/>
                    <a:p>
                      <a:pPr algn="l" fontAlgn="b"/>
                      <a:r>
                        <a:rPr lang="fr-FR" sz="1200" b="0" i="0" u="none" strike="noStrike" dirty="0">
                          <a:solidFill>
                            <a:srgbClr val="000000"/>
                          </a:solidFill>
                          <a:effectLst/>
                          <a:latin typeface="Calibri" panose="020F0502020204030204" pitchFamily="34" charset="0"/>
                        </a:rPr>
                        <a:t>déc-23</a:t>
                      </a:r>
                    </a:p>
                  </a:txBody>
                  <a:tcPr marL="6350" marR="6350" marT="6350" marB="0" anchor="ctr">
                    <a:lnR w="12700" cap="flat" cmpd="sng" algn="ctr">
                      <a:solidFill>
                        <a:schemeClr val="tx1"/>
                      </a:solidFill>
                      <a:prstDash val="solid"/>
                      <a:round/>
                      <a:headEnd type="none" w="med" len="med"/>
                      <a:tailEnd type="none" w="med" len="med"/>
                    </a:lnR>
                    <a:solidFill>
                      <a:schemeClr val="bg1"/>
                    </a:solidFill>
                  </a:tcPr>
                </a:tc>
                <a:tc>
                  <a:txBody>
                    <a:bodyPr/>
                    <a:lstStyle/>
                    <a:p>
                      <a:pPr algn="l" fontAlgn="b"/>
                      <a:r>
                        <a:rPr lang="fr-FR" sz="1200" b="0" i="0" u="none" strike="noStrike" dirty="0">
                          <a:solidFill>
                            <a:srgbClr val="000000"/>
                          </a:solidFill>
                          <a:effectLst/>
                          <a:latin typeface="Calibri" panose="020F0502020204030204" pitchFamily="34" charset="0"/>
                        </a:rPr>
                        <a:t>présentiel</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endParaRPr lang="fr-FR" sz="2000" dirty="0"/>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xmlns="" val="3784315492"/>
                  </a:ext>
                </a:extLst>
              </a:tr>
            </a:tbl>
          </a:graphicData>
        </a:graphic>
      </p:graphicFrame>
    </p:spTree>
    <p:extLst>
      <p:ext uri="{BB962C8B-B14F-4D97-AF65-F5344CB8AC3E}">
        <p14:creationId xmlns:p14="http://schemas.microsoft.com/office/powerpoint/2010/main" val="16785618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838200" y="365125"/>
            <a:ext cx="10515600" cy="1325563"/>
          </a:xfrm>
        </p:spPr>
        <p:txBody>
          <a:bodyPr/>
          <a:lstStyle/>
          <a:p>
            <a:endParaRPr lang="fr-FR"/>
          </a:p>
        </p:txBody>
      </p:sp>
      <p:sp>
        <p:nvSpPr>
          <p:cNvPr id="3" name="Espace réservé du contenu 2"/>
          <p:cNvSpPr>
            <a:spLocks noGrp="1"/>
          </p:cNvSpPr>
          <p:nvPr>
            <p:ph idx="4294967295"/>
          </p:nvPr>
        </p:nvSpPr>
        <p:spPr>
          <a:xfrm>
            <a:off x="838200" y="1825625"/>
            <a:ext cx="10515600" cy="4351338"/>
          </a:xfrm>
        </p:spPr>
        <p:txBody>
          <a:bodyPr/>
          <a:lstStyle/>
          <a:p>
            <a:endParaRPr lang="fr-FR"/>
          </a:p>
        </p:txBody>
      </p:sp>
      <p:sp>
        <p:nvSpPr>
          <p:cNvPr id="4" name="Espace réservé de la date 3"/>
          <p:cNvSpPr>
            <a:spLocks noGrp="1"/>
          </p:cNvSpPr>
          <p:nvPr>
            <p:ph type="dt" sz="half" idx="10"/>
          </p:nvPr>
        </p:nvSpPr>
        <p:spPr/>
        <p:txBody>
          <a:bodyPr/>
          <a:lstStyle/>
          <a:p>
            <a:r>
              <a:rPr lang="fr-FR" smtClean="0"/>
              <a:t>10/01/2023</a:t>
            </a:r>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2343975-8845-44AD-9A39-14CE17F33221}" type="slidenum">
              <a:rPr lang="fr-FR" smtClean="0"/>
              <a:t>18</a:t>
            </a:fld>
            <a:endParaRPr lang="fr-F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re 8">
            <a:extLst>
              <a:ext uri="{FF2B5EF4-FFF2-40B4-BE49-F238E27FC236}">
                <a16:creationId xmlns:a16="http://schemas.microsoft.com/office/drawing/2014/main" xmlns="" id="{363308DF-69D1-8941-A762-EB1EFB50B048}"/>
              </a:ext>
            </a:extLst>
          </p:cNvPr>
          <p:cNvSpPr txBox="1">
            <a:spLocks/>
          </p:cNvSpPr>
          <p:nvPr/>
        </p:nvSpPr>
        <p:spPr>
          <a:xfrm>
            <a:off x="1001486" y="1787753"/>
            <a:ext cx="10091057" cy="3557134"/>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500" b="1" kern="1200" baseline="0">
                <a:solidFill>
                  <a:schemeClr val="bg1"/>
                </a:solidFill>
                <a:latin typeface="Arial" panose="020B0604020202020204" pitchFamily="34" charset="0"/>
                <a:ea typeface="+mj-ea"/>
                <a:cs typeface="Arial" panose="020B0604020202020204" pitchFamily="34" charset="0"/>
              </a:defRPr>
            </a:lvl1pPr>
          </a:lstStyle>
          <a:p>
            <a:r>
              <a:rPr lang="fr-FR" smtClean="0"/>
              <a:t>Merci de votre attention !</a:t>
            </a:r>
            <a:endParaRPr lang="fr-FR" dirty="0"/>
          </a:p>
        </p:txBody>
      </p:sp>
    </p:spTree>
    <p:extLst>
      <p:ext uri="{BB962C8B-B14F-4D97-AF65-F5344CB8AC3E}">
        <p14:creationId xmlns:p14="http://schemas.microsoft.com/office/powerpoint/2010/main" val="541036375"/>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1325</TotalTime>
  <Words>1092</Words>
  <Application>Microsoft Office PowerPoint</Application>
  <PresentationFormat>Grand écran</PresentationFormat>
  <Paragraphs>188</Paragraphs>
  <Slides>18</Slides>
  <Notes>14</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18</vt:i4>
      </vt:variant>
    </vt:vector>
  </HeadingPairs>
  <TitlesOfParts>
    <vt:vector size="22" baseType="lpstr">
      <vt:lpstr>Arial</vt:lpstr>
      <vt:lpstr>Calibri</vt:lpstr>
      <vt:lpstr>Wingdings</vt:lpstr>
      <vt:lpstr>Thème Office</vt:lpstr>
      <vt:lpstr>Présentation PowerPoint</vt:lpstr>
      <vt:lpstr>InterDLA N°1    Présentiel</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Maud BAILLY</dc:creator>
  <cp:lastModifiedBy>LMA3</cp:lastModifiedBy>
  <cp:revision>119</cp:revision>
  <dcterms:created xsi:type="dcterms:W3CDTF">2021-04-06T13:31:33Z</dcterms:created>
  <dcterms:modified xsi:type="dcterms:W3CDTF">2023-01-13T11:05:35Z</dcterms:modified>
</cp:coreProperties>
</file>