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88" r:id="rId3"/>
    <p:sldId id="267" r:id="rId4"/>
    <p:sldId id="289" r:id="rId5"/>
    <p:sldId id="290" r:id="rId6"/>
    <p:sldId id="271" r:id="rId7"/>
    <p:sldId id="286" r:id="rId8"/>
    <p:sldId id="272" r:id="rId9"/>
    <p:sldId id="294" r:id="rId10"/>
    <p:sldId id="292" r:id="rId11"/>
    <p:sldId id="295" r:id="rId12"/>
    <p:sldId id="280" r:id="rId13"/>
    <p:sldId id="284" r:id="rId14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A1A1A1"/>
    <a:srgbClr val="1D619D"/>
    <a:srgbClr val="FDECE5"/>
    <a:srgbClr val="EDEDED"/>
    <a:srgbClr val="DFF2FE"/>
    <a:srgbClr val="575756"/>
    <a:srgbClr val="95C11E"/>
    <a:srgbClr val="36A9E1"/>
    <a:srgbClr val="06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86"/>
  </p:normalViewPr>
  <p:slideViewPr>
    <p:cSldViewPr snapToGrid="0" snapToObjects="1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29D84-B193-4039-A2C6-5B5D94EDAE76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8DB8D-50FC-4A53-9D81-2A058366D5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23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a2d34b63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a2d34b63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508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e3890b5a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e3890b5a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843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e3890b5a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e3890b5a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426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e3890b5a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e3890b5a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188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4707c88a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4707c88a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09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a2d34b63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a2d34b63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70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4707c88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4707c88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557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e3890b5a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e3890b5a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1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e3890b5a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e3890b5a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5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e3890b5a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e3890b5a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231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e3890b5a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e3890b5a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074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e3890b5a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e3890b5a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948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4707c88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4707c88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65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255838"/>
            <a:ext cx="77724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95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8">
            <a:extLst>
              <a:ext uri="{FF2B5EF4-FFF2-40B4-BE49-F238E27FC236}">
                <a16:creationId xmlns="" xmlns:a16="http://schemas.microsoft.com/office/drawing/2014/main" id="{363308DF-69D1-8941-A762-EB1EFB50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787753"/>
            <a:ext cx="10091057" cy="3557134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434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48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8">
            <a:extLst>
              <a:ext uri="{FF2B5EF4-FFF2-40B4-BE49-F238E27FC236}">
                <a16:creationId xmlns="" xmlns:a16="http://schemas.microsoft.com/office/drawing/2014/main" id="{8F881846-38D2-7742-8F50-3DA710E1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5" y="1733323"/>
            <a:ext cx="5018314" cy="1543276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F7295C51-377E-A84C-8DCA-F99A390BCE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407" y="3581401"/>
            <a:ext cx="5007882" cy="1992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="" xmlns:a16="http://schemas.microsoft.com/office/drawing/2014/main" id="{29E377AA-F0EC-3E4A-9BC9-4DB6015FA5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1423" y="3581401"/>
            <a:ext cx="5197475" cy="1992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0874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48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8">
            <a:extLst>
              <a:ext uri="{FF2B5EF4-FFF2-40B4-BE49-F238E27FC236}">
                <a16:creationId xmlns="" xmlns:a16="http://schemas.microsoft.com/office/drawing/2014/main" id="{3AE00AA2-E5AC-E047-9722-871DD82D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5" y="1733323"/>
            <a:ext cx="4783385" cy="1543276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0">
            <a:extLst>
              <a:ext uri="{FF2B5EF4-FFF2-40B4-BE49-F238E27FC236}">
                <a16:creationId xmlns="" xmlns:a16="http://schemas.microsoft.com/office/drawing/2014/main" id="{9F668247-98EE-954F-8E3C-FBFEA92BF0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975" y="3581402"/>
            <a:ext cx="4783385" cy="2423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="" xmlns:a16="http://schemas.microsoft.com/office/drawing/2014/main" id="{A10C4706-F876-8742-B11E-F10D357DF8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82289" y="0"/>
            <a:ext cx="6409711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17925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48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8">
            <a:extLst>
              <a:ext uri="{FF2B5EF4-FFF2-40B4-BE49-F238E27FC236}">
                <a16:creationId xmlns="" xmlns:a16="http://schemas.microsoft.com/office/drawing/2014/main" id="{8F881846-38D2-7742-8F50-3DA710E1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5" y="1733323"/>
            <a:ext cx="5018314" cy="1543276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F7295C51-377E-A84C-8DCA-F99A390BCE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406" y="3581401"/>
            <a:ext cx="10716554" cy="1992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6732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48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8">
            <a:extLst>
              <a:ext uri="{FF2B5EF4-FFF2-40B4-BE49-F238E27FC236}">
                <a16:creationId xmlns="" xmlns:a16="http://schemas.microsoft.com/office/drawing/2014/main" id="{763EB142-2A3D-FC4E-A8A1-F6C4ACAC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733323"/>
            <a:ext cx="5018314" cy="1543276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0">
            <a:extLst>
              <a:ext uri="{FF2B5EF4-FFF2-40B4-BE49-F238E27FC236}">
                <a16:creationId xmlns="" xmlns:a16="http://schemas.microsoft.com/office/drawing/2014/main" id="{003D105A-45D8-F044-BA46-27C9FC6DDE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7943" y="3581402"/>
            <a:ext cx="9405257" cy="1992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17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48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8">
            <a:extLst>
              <a:ext uri="{FF2B5EF4-FFF2-40B4-BE49-F238E27FC236}">
                <a16:creationId xmlns="" xmlns:a16="http://schemas.microsoft.com/office/drawing/2014/main" id="{763EB142-2A3D-FC4E-A8A1-F6C4ACAC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2" y="1733323"/>
            <a:ext cx="5138057" cy="563794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0">
            <a:extLst>
              <a:ext uri="{FF2B5EF4-FFF2-40B4-BE49-F238E27FC236}">
                <a16:creationId xmlns="" xmlns:a16="http://schemas.microsoft.com/office/drawing/2014/main" id="{003D105A-45D8-F044-BA46-27C9FC6DDE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7943" y="2742898"/>
            <a:ext cx="2730137" cy="3383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="" xmlns:a16="http://schemas.microsoft.com/office/drawing/2014/main" id="{9B6951C7-C921-B34A-AAA6-8C9AE92CA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0743" y="2742596"/>
            <a:ext cx="2730137" cy="3383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F07495BF-D8BF-6D49-A5EA-4F79EBC706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3543" y="2732763"/>
            <a:ext cx="2730137" cy="3383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8317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8">
            <a:extLst>
              <a:ext uri="{FF2B5EF4-FFF2-40B4-BE49-F238E27FC236}">
                <a16:creationId xmlns="" xmlns:a16="http://schemas.microsoft.com/office/drawing/2014/main" id="{363308DF-69D1-8941-A762-EB1EFB50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787753"/>
            <a:ext cx="10091057" cy="3557134"/>
          </a:xfrm>
          <a:prstGeom prst="rect">
            <a:avLst/>
          </a:prstGeo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72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fr-FR" smtClean="0"/>
              <a:pPr algn="r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06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youtube.com/watch?v=qCepBxsYNEM&amp;list=PLQCB0okuyaEDiOoQlZtbKuvfAAw3u22Ch&amp;index=2" TargetMode="External"/><Relationship Id="rId4" Type="http://schemas.openxmlformats.org/officeDocument/2006/relationships/image" Target="../media/image5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8.png"/><Relationship Id="rId4" Type="http://schemas.openxmlformats.org/officeDocument/2006/relationships/hyperlink" Target="mailto:claire.collet@lmahdf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11" Type="http://schemas.openxmlformats.org/officeDocument/2006/relationships/image" Target="../media/image8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7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15.jpg"/><Relationship Id="rId3" Type="http://schemas.openxmlformats.org/officeDocument/2006/relationships/image" Target="../media/image7.png"/><Relationship Id="rId7" Type="http://schemas.openxmlformats.org/officeDocument/2006/relationships/image" Target="../media/image43.jpg"/><Relationship Id="rId12" Type="http://schemas.openxmlformats.org/officeDocument/2006/relationships/image" Target="../media/image48.png"/><Relationship Id="rId17" Type="http://schemas.openxmlformats.org/officeDocument/2006/relationships/hyperlink" Target="http://www.dla-hdf.org/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jpg"/><Relationship Id="rId15" Type="http://schemas.openxmlformats.org/officeDocument/2006/relationships/image" Target="../media/image8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601"/>
            <a:ext cx="12192003" cy="685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15" y="1261979"/>
            <a:ext cx="9771358" cy="29565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71283" y="6175079"/>
            <a:ext cx="171117" cy="5029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8" y="5390983"/>
            <a:ext cx="11770585" cy="12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63;p14">
            <a:extLst>
              <a:ext uri="{FF2B5EF4-FFF2-40B4-BE49-F238E27FC236}">
                <a16:creationId xmlns="" xmlns:a16="http://schemas.microsoft.com/office/drawing/2014/main" id="{7F99BD1C-1A80-43CB-8BF5-449794A0CD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2003" cy="685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0"/>
            <a:ext cx="2986767" cy="90246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64;p14"/>
          <p:cNvSpPr txBox="1">
            <a:spLocks/>
          </p:cNvSpPr>
          <p:nvPr/>
        </p:nvSpPr>
        <p:spPr>
          <a:xfrm>
            <a:off x="624346" y="1626645"/>
            <a:ext cx="8982505" cy="2067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400" spc="100" dirty="0" smtClean="0">
                <a:solidFill>
                  <a:schemeClr val="tx1"/>
                </a:solidFill>
                <a:latin typeface="Roboto"/>
                <a:cs typeface="Arial" panose="020B0604020202020204" pitchFamily="34" charset="0"/>
              </a:rPr>
              <a:t>Qu’est ce que le DLA ? </a:t>
            </a:r>
            <a:r>
              <a:rPr lang="fr-FR" sz="2400" spc="100" dirty="0" smtClean="0">
                <a:solidFill>
                  <a:schemeClr val="tx1"/>
                </a:solidFill>
                <a:latin typeface="Roboto"/>
                <a:cs typeface="Arial" panose="020B0604020202020204" pitchFamily="34" charset="0"/>
                <a:hlinkClick r:id="rId5"/>
              </a:rPr>
              <a:t>lien</a:t>
            </a:r>
            <a:endParaRPr lang="fr-FR" sz="2400" spc="100" dirty="0" smtClean="0">
              <a:solidFill>
                <a:schemeClr val="tx1"/>
              </a:solidFill>
              <a:latin typeface="Roboto"/>
              <a:cs typeface="Arial" panose="020B0604020202020204" pitchFamily="34" charset="0"/>
            </a:endParaRPr>
          </a:p>
          <a:p>
            <a:r>
              <a:rPr lang="fr-FR" sz="2400" spc="100" dirty="0" smtClean="0">
                <a:solidFill>
                  <a:schemeClr val="tx1"/>
                </a:solidFill>
                <a:latin typeface="Roboto"/>
                <a:cs typeface="Arial" panose="020B0604020202020204" pitchFamily="34" charset="0"/>
              </a:rPr>
              <a:t>Ou vidéo témoignage de votre département</a:t>
            </a:r>
          </a:p>
          <a:p>
            <a:endParaRPr lang="fr-FR" sz="2400" spc="100" dirty="0">
              <a:solidFill>
                <a:schemeClr val="tx1"/>
              </a:solidFill>
              <a:latin typeface="Roboto"/>
              <a:cs typeface="Arial" panose="020B0604020202020204" pitchFamily="34" charset="0"/>
            </a:endParaRPr>
          </a:p>
          <a:p>
            <a:r>
              <a:rPr lang="fr-FR" sz="2400" spc="100" dirty="0" smtClean="0">
                <a:solidFill>
                  <a:srgbClr val="FFC000"/>
                </a:solidFill>
                <a:latin typeface="Roboto"/>
                <a:cs typeface="Arial" panose="020B0604020202020204" pitchFamily="34" charset="0"/>
              </a:rPr>
              <a:t>Pour intégrer une vidéo sur un </a:t>
            </a:r>
            <a:r>
              <a:rPr lang="fr-FR" sz="2400" spc="100" dirty="0" err="1" smtClean="0">
                <a:solidFill>
                  <a:srgbClr val="FFC000"/>
                </a:solidFill>
                <a:latin typeface="Roboto"/>
                <a:cs typeface="Arial" panose="020B0604020202020204" pitchFamily="34" charset="0"/>
              </a:rPr>
              <a:t>ppt</a:t>
            </a:r>
            <a:r>
              <a:rPr lang="fr-FR" sz="2400" spc="100" dirty="0">
                <a:solidFill>
                  <a:srgbClr val="FFC000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lang="fr-FR" sz="2400" spc="100" dirty="0" smtClean="0">
                <a:solidFill>
                  <a:srgbClr val="FFC000"/>
                </a:solidFill>
                <a:latin typeface="Roboto"/>
                <a:cs typeface="Arial" panose="020B0604020202020204" pitchFamily="34" charset="0"/>
              </a:rPr>
              <a:t>: INSERTION &gt; VIDEO &gt; VIDEO EN LIGNE &gt; </a:t>
            </a:r>
            <a:r>
              <a:rPr lang="fr-FR" sz="2400" i="1" spc="100" dirty="0" smtClean="0">
                <a:solidFill>
                  <a:srgbClr val="FFC000"/>
                </a:solidFill>
                <a:latin typeface="Roboto"/>
                <a:cs typeface="Arial" panose="020B0604020202020204" pitchFamily="34" charset="0"/>
              </a:rPr>
              <a:t>coller le lien de la vidéo </a:t>
            </a:r>
            <a:r>
              <a:rPr lang="fr-FR" sz="2400" i="1" spc="100" dirty="0" err="1" smtClean="0">
                <a:solidFill>
                  <a:srgbClr val="FFC000"/>
                </a:solidFill>
                <a:latin typeface="Roboto"/>
                <a:cs typeface="Arial" panose="020B0604020202020204" pitchFamily="34" charset="0"/>
              </a:rPr>
              <a:t>youtube</a:t>
            </a:r>
            <a:r>
              <a:rPr lang="fr-FR" sz="2400" i="1" spc="100" dirty="0" smtClean="0">
                <a:solidFill>
                  <a:srgbClr val="FFC000"/>
                </a:solidFill>
                <a:latin typeface="Roboto"/>
                <a:cs typeface="Arial" panose="020B0604020202020204" pitchFamily="34" charset="0"/>
              </a:rPr>
              <a:t> choisie</a:t>
            </a:r>
            <a:endParaRPr lang="fr-FR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63;p14">
            <a:extLst>
              <a:ext uri="{FF2B5EF4-FFF2-40B4-BE49-F238E27FC236}">
                <a16:creationId xmlns="" xmlns:a16="http://schemas.microsoft.com/office/drawing/2014/main" id="{7F99BD1C-1A80-43CB-8BF5-449794A0CD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1"/>
            <a:ext cx="12192003" cy="68566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ZoneTexte 37"/>
          <p:cNvSpPr txBox="1"/>
          <p:nvPr/>
        </p:nvSpPr>
        <p:spPr>
          <a:xfrm>
            <a:off x="2986768" y="2989493"/>
            <a:ext cx="31792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gratuité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l’accompagnement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dispositif facile d’accès :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présent dans tous les départements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démarche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volontaire et participative</a:t>
            </a:r>
          </a:p>
        </p:txBody>
      </p:sp>
      <p:sp>
        <p:nvSpPr>
          <p:cNvPr id="42" name="Google Shape;64;p14"/>
          <p:cNvSpPr txBox="1">
            <a:spLocks/>
          </p:cNvSpPr>
          <p:nvPr/>
        </p:nvSpPr>
        <p:spPr>
          <a:xfrm>
            <a:off x="354001" y="1644234"/>
            <a:ext cx="8982505" cy="100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3600" b="1" spc="100" dirty="0">
                <a:solidFill>
                  <a:schemeClr val="accent2"/>
                </a:solidFill>
                <a:latin typeface="Roboto"/>
                <a:cs typeface="Arial" panose="020B0604020202020204" pitchFamily="34" charset="0"/>
              </a:rPr>
              <a:t>Les + du DLA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0DA69B30-EEFA-4480-A012-2A4364C30034}"/>
              </a:ext>
            </a:extLst>
          </p:cNvPr>
          <p:cNvSpPr txBox="1"/>
          <p:nvPr/>
        </p:nvSpPr>
        <p:spPr>
          <a:xfrm>
            <a:off x="7386462" y="2989493"/>
            <a:ext cx="3528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accompagnement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personnalité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qui s’inscrit dans la durée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large réseau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d’expert.es consultant.es et de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professionnel.les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mobilisé à votre service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7A5D0D7-4377-4667-89C0-B605CB9CA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641" y="2989493"/>
            <a:ext cx="473187" cy="4584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42020DD2-EAB2-4208-99D2-7E1A4833C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827" y="4926501"/>
            <a:ext cx="473187" cy="4584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8084EFE2-A1D5-40AC-A899-7B98AD0DC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162" y="4129588"/>
            <a:ext cx="473187" cy="4584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79DABF7E-6FFD-4A12-8148-0048CF982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641" y="3821777"/>
            <a:ext cx="473187" cy="4584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947C19BF-0800-46D0-975B-E13D8D4BE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926" y="2970600"/>
            <a:ext cx="473187" cy="4584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45"/>
            <a:ext cx="3385909" cy="10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63;p14">
            <a:extLst>
              <a:ext uri="{FF2B5EF4-FFF2-40B4-BE49-F238E27FC236}">
                <a16:creationId xmlns="" xmlns:a16="http://schemas.microsoft.com/office/drawing/2014/main" id="{4C2BC852-04DE-47E1-8159-2C117969D1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1301"/>
            <a:ext cx="12192003" cy="685669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ZoneTexte 33"/>
          <p:cNvSpPr txBox="1"/>
          <p:nvPr/>
        </p:nvSpPr>
        <p:spPr>
          <a:xfrm>
            <a:off x="996478" y="2796879"/>
            <a:ext cx="331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996478" y="3404006"/>
            <a:ext cx="2696277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7" dirty="0">
                <a:latin typeface="Arial" panose="020B0604020202020204" pitchFamily="34" charset="0"/>
                <a:cs typeface="Arial" panose="020B0604020202020204" pitchFamily="34" charset="0"/>
              </a:rPr>
              <a:t>pensent que le DLA les a aidés à </a:t>
            </a:r>
            <a:r>
              <a:rPr lang="fr-FR" sz="1467" b="1" dirty="0">
                <a:latin typeface="Arial" panose="020B0604020202020204" pitchFamily="34" charset="0"/>
                <a:cs typeface="Arial" panose="020B0604020202020204" pitchFamily="34" charset="0"/>
              </a:rPr>
              <a:t>renforcer leur vision stratégique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18E36B86-C79E-4F45-9D1C-FA4B156C32EF}"/>
              </a:ext>
            </a:extLst>
          </p:cNvPr>
          <p:cNvSpPr txBox="1"/>
          <p:nvPr/>
        </p:nvSpPr>
        <p:spPr>
          <a:xfrm>
            <a:off x="4853118" y="3380857"/>
            <a:ext cx="331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0DA69B30-EEFA-4480-A012-2A4364C30034}"/>
              </a:ext>
            </a:extLst>
          </p:cNvPr>
          <p:cNvSpPr txBox="1"/>
          <p:nvPr/>
        </p:nvSpPr>
        <p:spPr>
          <a:xfrm>
            <a:off x="4765651" y="3987984"/>
            <a:ext cx="2696277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7" dirty="0">
                <a:latin typeface="Arial" panose="020B0604020202020204" pitchFamily="34" charset="0"/>
                <a:cs typeface="Arial" panose="020B0604020202020204" pitchFamily="34" charset="0"/>
              </a:rPr>
              <a:t>des structures ont vu </a:t>
            </a:r>
            <a:r>
              <a:rPr lang="fr-FR" sz="1467" b="1" dirty="0">
                <a:latin typeface="Arial" panose="020B0604020202020204" pitchFamily="34" charset="0"/>
                <a:cs typeface="Arial" panose="020B0604020202020204" pitchFamily="34" charset="0"/>
              </a:rPr>
              <a:t>leur assise économique et financière s’améliorer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54C974DF-76EC-4439-ABFA-2BA1E1FEB9AE}"/>
              </a:ext>
            </a:extLst>
          </p:cNvPr>
          <p:cNvSpPr txBox="1"/>
          <p:nvPr/>
        </p:nvSpPr>
        <p:spPr>
          <a:xfrm>
            <a:off x="996478" y="4816580"/>
            <a:ext cx="331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+5,8%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64ACA4F7-0D7A-459A-A20C-8B066A6001A0}"/>
              </a:ext>
            </a:extLst>
          </p:cNvPr>
          <p:cNvSpPr txBox="1"/>
          <p:nvPr/>
        </p:nvSpPr>
        <p:spPr>
          <a:xfrm>
            <a:off x="996478" y="5423707"/>
            <a:ext cx="2696277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7" b="1" dirty="0">
                <a:latin typeface="Arial" panose="020B0604020202020204" pitchFamily="34" charset="0"/>
                <a:cs typeface="Arial" panose="020B0604020202020204" pitchFamily="34" charset="0"/>
              </a:rPr>
              <a:t>d’effectif salarié créé</a:t>
            </a:r>
            <a:r>
              <a:rPr lang="fr-FR" sz="1467" dirty="0">
                <a:latin typeface="Arial" panose="020B0604020202020204" pitchFamily="34" charset="0"/>
                <a:cs typeface="Arial" panose="020B0604020202020204" pitchFamily="34" charset="0"/>
              </a:rPr>
              <a:t>, en complément de la </a:t>
            </a:r>
            <a:r>
              <a:rPr lang="fr-FR" sz="1467" b="1" dirty="0">
                <a:latin typeface="Arial" panose="020B0604020202020204" pitchFamily="34" charset="0"/>
                <a:cs typeface="Arial" panose="020B0604020202020204" pitchFamily="34" charset="0"/>
              </a:rPr>
              <a:t>pérennisation d’emplois existants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63A36AE8-DB8D-4CC7-BAD2-4E1C68DAF194}"/>
              </a:ext>
            </a:extLst>
          </p:cNvPr>
          <p:cNvSpPr txBox="1"/>
          <p:nvPr/>
        </p:nvSpPr>
        <p:spPr>
          <a:xfrm>
            <a:off x="4832333" y="5318950"/>
            <a:ext cx="331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F0AB5AB8-F2DF-4F74-A95E-ADF510086B0C}"/>
              </a:ext>
            </a:extLst>
          </p:cNvPr>
          <p:cNvSpPr txBox="1"/>
          <p:nvPr/>
        </p:nvSpPr>
        <p:spPr>
          <a:xfrm>
            <a:off x="4752817" y="5926077"/>
            <a:ext cx="2696277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7" dirty="0">
                <a:latin typeface="Arial" panose="020B0604020202020204" pitchFamily="34" charset="0"/>
                <a:cs typeface="Arial" panose="020B0604020202020204" pitchFamily="34" charset="0"/>
              </a:rPr>
              <a:t>ont développé des </a:t>
            </a:r>
            <a:r>
              <a:rPr lang="fr-FR" sz="1467" b="1" dirty="0">
                <a:latin typeface="Arial" panose="020B0604020202020204" pitchFamily="34" charset="0"/>
                <a:cs typeface="Arial" panose="020B0604020202020204" pitchFamily="34" charset="0"/>
              </a:rPr>
              <a:t>alliances avec des partenaires opérationnels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E0C7B9E5-EC5E-4717-B024-F603791DB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642" y="3098043"/>
            <a:ext cx="1073716" cy="80329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5AF2D12-5E3B-40EE-A2EB-F47B57649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616" y="4614093"/>
            <a:ext cx="1060063" cy="7696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50630B18-8889-40E4-9913-472B984D1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8089" y="5181239"/>
            <a:ext cx="941834" cy="6400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26AB6370-FC62-491C-833D-46CEA871C8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8370" y="2522995"/>
            <a:ext cx="959112" cy="803299"/>
          </a:xfrm>
          <a:prstGeom prst="rect">
            <a:avLst/>
          </a:prstGeom>
        </p:spPr>
      </p:pic>
      <p:sp>
        <p:nvSpPr>
          <p:cNvPr id="17" name="Google Shape;102;p19"/>
          <p:cNvSpPr txBox="1">
            <a:spLocks/>
          </p:cNvSpPr>
          <p:nvPr/>
        </p:nvSpPr>
        <p:spPr>
          <a:xfrm>
            <a:off x="760487" y="1321390"/>
            <a:ext cx="4907600" cy="98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3600" spc="100" dirty="0" smtClean="0">
                <a:solidFill>
                  <a:schemeClr val="accent1"/>
                </a:solidFill>
                <a:latin typeface="Roboto"/>
                <a:cs typeface="Arial" panose="020B0604020202020204" pitchFamily="34" charset="0"/>
              </a:rPr>
              <a:t>Le DLA, </a:t>
            </a:r>
            <a:r>
              <a:rPr lang="fr-FR" sz="3600" spc="100" dirty="0" smtClean="0">
                <a:latin typeface="Roboto"/>
                <a:cs typeface="Arial" panose="020B0604020202020204" pitchFamily="34" charset="0"/>
              </a:rPr>
              <a:t/>
            </a:r>
            <a:br>
              <a:rPr lang="fr-FR" sz="3600" spc="100" dirty="0" smtClean="0">
                <a:latin typeface="Roboto"/>
                <a:cs typeface="Arial" panose="020B0604020202020204" pitchFamily="34" charset="0"/>
              </a:rPr>
            </a:br>
            <a:r>
              <a:rPr lang="fr-FR" sz="3600" b="1" spc="100" dirty="0" smtClean="0">
                <a:solidFill>
                  <a:schemeClr val="accent2"/>
                </a:solidFill>
                <a:latin typeface="Roboto"/>
                <a:cs typeface="Arial" panose="020B0604020202020204" pitchFamily="34" charset="0"/>
              </a:rPr>
              <a:t>quel impact ?</a:t>
            </a:r>
            <a:endParaRPr lang="fr-FR" sz="3600" b="1" spc="100" dirty="0">
              <a:solidFill>
                <a:schemeClr val="accent2"/>
              </a:solidFill>
              <a:latin typeface="Roboto"/>
              <a:cs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45"/>
            <a:ext cx="3385909" cy="1024475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8150290" y="836862"/>
            <a:ext cx="2880000" cy="2880000"/>
          </a:xfrm>
          <a:prstGeom prst="ellipse">
            <a:avLst/>
          </a:prstGeom>
          <a:solidFill>
            <a:schemeClr val="accent2"/>
          </a:solidFill>
          <a:ln>
            <a:solidFill>
              <a:srgbClr val="AA0D0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8380922" y="1068364"/>
            <a:ext cx="2418735" cy="240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380923" y="1546149"/>
            <a:ext cx="2428568" cy="14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62 000</a:t>
            </a: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structures accompagnées depuis 2003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380923" y="4094474"/>
            <a:ext cx="251405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fr-FR" sz="2667" b="1" dirty="0">
                <a:latin typeface="Arial" panose="020B0604020202020204" pitchFamily="34" charset="0"/>
                <a:cs typeface="Arial" panose="020B0604020202020204" pitchFamily="34" charset="0"/>
              </a:rPr>
              <a:t>sont des associations</a:t>
            </a:r>
          </a:p>
        </p:txBody>
      </p:sp>
    </p:spTree>
    <p:extLst>
      <p:ext uri="{BB962C8B-B14F-4D97-AF65-F5344CB8AC3E}">
        <p14:creationId xmlns:p14="http://schemas.microsoft.com/office/powerpoint/2010/main" val="13686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3" cy="685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>
            <a:spLocks noGrp="1"/>
          </p:cNvSpPr>
          <p:nvPr>
            <p:ph type="title" idx="4294967295"/>
          </p:nvPr>
        </p:nvSpPr>
        <p:spPr>
          <a:xfrm>
            <a:off x="653667" y="2604300"/>
            <a:ext cx="10966400" cy="345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" sz="6267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de votre attention !</a:t>
            </a:r>
            <a:endParaRPr sz="6267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40298" y="4798833"/>
            <a:ext cx="510473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@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claire.collet@lmahdf.org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     06 71 94 47 05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8936" r="9111" b="25161"/>
          <a:stretch/>
        </p:blipFill>
        <p:spPr>
          <a:xfrm>
            <a:off x="3624963" y="4454090"/>
            <a:ext cx="1272210" cy="13358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2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63;p14">
            <a:extLst>
              <a:ext uri="{FF2B5EF4-FFF2-40B4-BE49-F238E27FC236}">
                <a16:creationId xmlns="" xmlns:a16="http://schemas.microsoft.com/office/drawing/2014/main" id="{594D916F-6A0E-4FCC-8325-0F8F884475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-11739"/>
            <a:ext cx="12192003" cy="685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951456" y="8567327"/>
            <a:ext cx="859970" cy="4836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L'Europe s'engage en France - Cap Avenir 22 35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464" name="Picture 8" descr="Le congrès Hlm | L'Union sociale pour l'habit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79" y="3936731"/>
            <a:ext cx="2288310" cy="52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6;p18"/>
          <p:cNvSpPr txBox="1"/>
          <p:nvPr/>
        </p:nvSpPr>
        <p:spPr>
          <a:xfrm>
            <a:off x="2539069" y="1152863"/>
            <a:ext cx="7772170" cy="143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Depuis sa création en 2002, de nombreux acteurs soutiennent le DLA et participent à sa gouvernance pour garantir sa mise en œuvre sur tous les territoires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96;p18"/>
          <p:cNvSpPr txBox="1"/>
          <p:nvPr/>
        </p:nvSpPr>
        <p:spPr>
          <a:xfrm>
            <a:off x="1133717" y="2949742"/>
            <a:ext cx="2810704" cy="62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Financeurs </a:t>
            </a:r>
            <a:r>
              <a:rPr lang="fr-FR" sz="2000" dirty="0" smtClean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régionaux</a:t>
            </a:r>
            <a:endParaRPr lang="fr-FR" sz="2000" dirty="0"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96;p18"/>
          <p:cNvSpPr txBox="1"/>
          <p:nvPr/>
        </p:nvSpPr>
        <p:spPr>
          <a:xfrm>
            <a:off x="6267084" y="2950691"/>
            <a:ext cx="2810704" cy="62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Pilotes </a:t>
            </a:r>
            <a:r>
              <a:rPr lang="fr-FR" sz="2000" dirty="0" smtClean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régionaux</a:t>
            </a:r>
            <a:endParaRPr lang="fr-FR" sz="2000" dirty="0"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8" descr="Le congrès Hlm | L'Union sociale pour l'habit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84" y="5378262"/>
            <a:ext cx="2288310" cy="52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0EC7E5E4-957C-404E-94EC-064175B1A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278" y="4836463"/>
            <a:ext cx="1218790" cy="10835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9" y="5113717"/>
            <a:ext cx="2345894" cy="525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" y="3871040"/>
            <a:ext cx="2247899" cy="81307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71" y="3902538"/>
            <a:ext cx="2160815" cy="7815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072" y="5076733"/>
            <a:ext cx="1849346" cy="74872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62" y="3977570"/>
            <a:ext cx="2278600" cy="51013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78" y="3675436"/>
            <a:ext cx="1562844" cy="131003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45"/>
            <a:ext cx="3385909" cy="10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90" y="1"/>
            <a:ext cx="1219428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>
            <a:spLocks noGrp="1"/>
          </p:cNvSpPr>
          <p:nvPr>
            <p:ph type="title" idx="4294967295"/>
          </p:nvPr>
        </p:nvSpPr>
        <p:spPr>
          <a:xfrm>
            <a:off x="840000" y="1190083"/>
            <a:ext cx="4907600" cy="98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3000" spc="100" dirty="0">
                <a:solidFill>
                  <a:schemeClr val="accent1"/>
                </a:solidFill>
                <a:latin typeface="Roboto" panose="020B0604020202020204"/>
                <a:cs typeface="Arial" panose="020B0604020202020204" pitchFamily="34" charset="0"/>
              </a:rPr>
              <a:t>Le DLA, </a:t>
            </a:r>
            <a:r>
              <a:rPr lang="fr-FR" sz="3000" spc="100" dirty="0">
                <a:latin typeface="Roboto" panose="020B0604020202020204"/>
                <a:cs typeface="Arial" panose="020B0604020202020204" pitchFamily="34" charset="0"/>
              </a:rPr>
              <a:t/>
            </a:r>
            <a:br>
              <a:rPr lang="fr-FR" sz="3000" spc="100" dirty="0">
                <a:latin typeface="Roboto" panose="020B0604020202020204"/>
                <a:cs typeface="Arial" panose="020B0604020202020204" pitchFamily="34" charset="0"/>
              </a:rPr>
            </a:br>
            <a:r>
              <a:rPr lang="fr-FR" sz="3000" b="1" spc="100" dirty="0">
                <a:solidFill>
                  <a:schemeClr val="accent2"/>
                </a:solidFill>
                <a:latin typeface="Roboto" panose="020B0604020202020204"/>
                <a:cs typeface="Arial" panose="020B0604020202020204" pitchFamily="34" charset="0"/>
              </a:rPr>
              <a:t>qu’est-ce que c’est ?</a:t>
            </a:r>
            <a:endParaRPr sz="3000" b="1" spc="100" dirty="0">
              <a:solidFill>
                <a:schemeClr val="accent2"/>
              </a:solidFill>
              <a:latin typeface="Roboto" panose="020B0604020202020204"/>
              <a:cs typeface="Arial" panose="020B0604020202020204" pitchFamily="34" charset="0"/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464457" y="2686281"/>
            <a:ext cx="5979945" cy="2023287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indent="0" algn="l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Le </a:t>
            </a:r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Dispositif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public et gratuit</a:t>
            </a:r>
          </a:p>
          <a:p>
            <a:pPr marL="0" indent="0" algn="l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porté </a:t>
            </a:r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Localement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par des acteurs de proximité</a:t>
            </a:r>
          </a:p>
          <a:p>
            <a:pPr marL="0" indent="0" algn="l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Accompagnement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 associations et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structures de l’économie sociale et solidaire (ESS) dans leur développement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4FB867C9-A600-4C17-B7E3-C3627875E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035" y="341185"/>
            <a:ext cx="5851375" cy="61760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45"/>
            <a:ext cx="3385909" cy="10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63;p14">
            <a:extLst>
              <a:ext uri="{FF2B5EF4-FFF2-40B4-BE49-F238E27FC236}">
                <a16:creationId xmlns="" xmlns:a16="http://schemas.microsoft.com/office/drawing/2014/main" id="{A2B340C7-7E1E-4D15-BB75-29D3542546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-26952"/>
            <a:ext cx="12192003" cy="68566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title" idx="4294967295"/>
          </p:nvPr>
        </p:nvSpPr>
        <p:spPr>
          <a:xfrm>
            <a:off x="265264" y="2088924"/>
            <a:ext cx="11483200" cy="19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Vous êtes une structure de l’ESS …</a:t>
            </a: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7653901" y="4250155"/>
            <a:ext cx="3340267" cy="92837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algn="just"/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et toutes les autres structures telles que définies par la loi de juillet 2014 relative à l’économie sociale et solidaire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226345B9-ABD4-4C81-AF6B-FD861981D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18" y="3474377"/>
            <a:ext cx="1848385" cy="202074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93D44DF8-3467-423E-8F6D-1879FFDDB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966" y="5057893"/>
            <a:ext cx="1498491" cy="1732456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33C589BF-A8DE-4E6F-AF5A-E83D0FE5E2DA}"/>
              </a:ext>
            </a:extLst>
          </p:cNvPr>
          <p:cNvSpPr txBox="1"/>
          <p:nvPr/>
        </p:nvSpPr>
        <p:spPr>
          <a:xfrm>
            <a:off x="6096000" y="5495119"/>
            <a:ext cx="1970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Entreprises agréées ESUS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="" xmlns:a16="http://schemas.microsoft.com/office/drawing/2014/main" id="{63C771D0-11CE-49DF-9348-4D05C03F0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966" y="2887507"/>
            <a:ext cx="1498491" cy="173245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="" xmlns:a16="http://schemas.microsoft.com/office/drawing/2014/main" id="{BE8FF772-D8F0-480F-B4D2-0509312BE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5514" y="4986322"/>
            <a:ext cx="1498491" cy="1732456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="" xmlns:a16="http://schemas.microsoft.com/office/drawing/2014/main" id="{A59B3A1F-5CD1-4A28-8BB7-BF28269A9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5515" y="2852931"/>
            <a:ext cx="1498491" cy="1732456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="" xmlns:a16="http://schemas.microsoft.com/office/drawing/2014/main" id="{BF724EC1-8B80-4BAD-95EF-C88DEBF0CEA0}"/>
              </a:ext>
            </a:extLst>
          </p:cNvPr>
          <p:cNvSpPr txBox="1"/>
          <p:nvPr/>
        </p:nvSpPr>
        <p:spPr>
          <a:xfrm>
            <a:off x="3683166" y="3207296"/>
            <a:ext cx="1953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Associations employeuses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10E741DF-9738-4F43-8C21-D473455927E5}"/>
              </a:ext>
            </a:extLst>
          </p:cNvPr>
          <p:cNvSpPr txBox="1"/>
          <p:nvPr/>
        </p:nvSpPr>
        <p:spPr>
          <a:xfrm>
            <a:off x="6217260" y="3202125"/>
            <a:ext cx="178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Structures de l’IAE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CCF037A8-B4B7-4BA3-87F4-E125FB150DA5}"/>
              </a:ext>
            </a:extLst>
          </p:cNvPr>
          <p:cNvSpPr txBox="1"/>
          <p:nvPr/>
        </p:nvSpPr>
        <p:spPr>
          <a:xfrm>
            <a:off x="3405514" y="5495119"/>
            <a:ext cx="2359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Coopératives (Scop,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Scic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Google Shape;102;p19"/>
          <p:cNvSpPr txBox="1">
            <a:spLocks/>
          </p:cNvSpPr>
          <p:nvPr/>
        </p:nvSpPr>
        <p:spPr>
          <a:xfrm>
            <a:off x="409569" y="1008571"/>
            <a:ext cx="5154400" cy="98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3600" spc="100" dirty="0" smtClean="0">
                <a:solidFill>
                  <a:schemeClr val="accent1"/>
                </a:solidFill>
                <a:latin typeface="Roboto" panose="020B0604020202020204"/>
                <a:cs typeface="Arial" panose="020B0604020202020204" pitchFamily="34" charset="0"/>
              </a:rPr>
              <a:t>Le DLA,</a:t>
            </a:r>
            <a:r>
              <a:rPr lang="fr-FR" sz="3600" b="1" spc="100" dirty="0" smtClean="0">
                <a:solidFill>
                  <a:schemeClr val="accent2"/>
                </a:solidFill>
                <a:latin typeface="Roboto" panose="020B0604020202020204"/>
                <a:cs typeface="Arial" panose="020B0604020202020204" pitchFamily="34" charset="0"/>
              </a:rPr>
              <a:t/>
            </a:r>
            <a:br>
              <a:rPr lang="fr-FR" sz="3600" b="1" spc="100" dirty="0" smtClean="0">
                <a:solidFill>
                  <a:schemeClr val="accent2"/>
                </a:solidFill>
                <a:latin typeface="Roboto" panose="020B0604020202020204"/>
                <a:cs typeface="Arial" panose="020B0604020202020204" pitchFamily="34" charset="0"/>
              </a:rPr>
            </a:br>
            <a:r>
              <a:rPr lang="fr-FR" sz="3600" b="1" spc="100" dirty="0" smtClean="0">
                <a:solidFill>
                  <a:schemeClr val="accent2"/>
                </a:solidFill>
                <a:latin typeface="Roboto" panose="020B0604020202020204"/>
                <a:cs typeface="Arial" panose="020B0604020202020204" pitchFamily="34" charset="0"/>
              </a:rPr>
              <a:t>critères d’éligibilité</a:t>
            </a:r>
            <a:endParaRPr lang="fr-FR" sz="3600" b="1" spc="100" dirty="0">
              <a:solidFill>
                <a:schemeClr val="accent2"/>
              </a:solidFill>
              <a:latin typeface="Roboto" panose="020B0604020202020204"/>
              <a:cs typeface="Arial" panose="020B060402020202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45"/>
            <a:ext cx="3385909" cy="10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63;p14">
            <a:extLst>
              <a:ext uri="{FF2B5EF4-FFF2-40B4-BE49-F238E27FC236}">
                <a16:creationId xmlns="" xmlns:a16="http://schemas.microsoft.com/office/drawing/2014/main" id="{20F59876-827D-4F0F-A4B3-25CD3DA19E9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863"/>
            <a:ext cx="12192003" cy="685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="" xmlns:a16="http://schemas.microsoft.com/office/drawing/2014/main" id="{1E461E33-7CF6-45EF-A8EB-174B2F6E1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42" y="3914352"/>
            <a:ext cx="4483576" cy="2769475"/>
          </a:xfrm>
          <a:prstGeom prst="rect">
            <a:avLst/>
          </a:prstGeom>
        </p:spPr>
      </p:pic>
      <p:sp>
        <p:nvSpPr>
          <p:cNvPr id="64" name="Google Shape;64;p14"/>
          <p:cNvSpPr txBox="1">
            <a:spLocks noGrp="1"/>
          </p:cNvSpPr>
          <p:nvPr>
            <p:ph type="title" idx="4294967295"/>
          </p:nvPr>
        </p:nvSpPr>
        <p:spPr>
          <a:xfrm>
            <a:off x="307336" y="1213890"/>
            <a:ext cx="11483200" cy="118537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Quel que soit votre domaine d’activité …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B20043F5-DDB0-42FE-BDC8-E1D733A29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380" y="2460314"/>
            <a:ext cx="1049410" cy="12073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21A86826-277F-4512-BA23-8300AB0A03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3438" y="3976115"/>
            <a:ext cx="1049410" cy="12073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7452E774-B058-4F15-BFC9-2CB1FB4D1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001" y="2460314"/>
            <a:ext cx="1049410" cy="12073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3A62E690-FF44-4950-B695-7D6D11824D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2603" y="3964968"/>
            <a:ext cx="1049410" cy="12073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E88B6E83-57B1-46C5-A6A1-3E81C201AE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3869" y="2460314"/>
            <a:ext cx="1049410" cy="120733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7B4DD46B-94EA-4CE8-BF99-619122F522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264" y="3964968"/>
            <a:ext cx="1334688" cy="120733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2B1C2CEE-863B-4F31-9BC5-BB8ADD9214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63919" y="2539215"/>
            <a:ext cx="907821" cy="104952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0EB62821-0D01-4B3D-9A25-FF9A12B112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2430" y="2539215"/>
            <a:ext cx="907821" cy="104952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09C7C9DD-77C8-4644-BB1D-7625D8F452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9540" y="2460313"/>
            <a:ext cx="1044316" cy="120733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C7DEDDBC-DAA9-4985-AC0F-79D2A1F32D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55985" y="2460313"/>
            <a:ext cx="1044316" cy="120733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="" xmlns:a16="http://schemas.microsoft.com/office/drawing/2014/main" id="{4D4973F7-22FE-412F-88C9-C55E3AE717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25408" y="2460314"/>
            <a:ext cx="1049410" cy="1207330"/>
          </a:xfrm>
          <a:prstGeom prst="rect">
            <a:avLst/>
          </a:prstGeom>
        </p:spPr>
      </p:pic>
      <p:sp>
        <p:nvSpPr>
          <p:cNvPr id="43" name="Google Shape;103;p19">
            <a:extLst>
              <a:ext uri="{FF2B5EF4-FFF2-40B4-BE49-F238E27FC236}">
                <a16:creationId xmlns="" xmlns:a16="http://schemas.microsoft.com/office/drawing/2014/main" id="{E7F7194A-8D6C-4A04-82BA-FD363E7F2A58}"/>
              </a:ext>
            </a:extLst>
          </p:cNvPr>
          <p:cNvSpPr txBox="1">
            <a:spLocks/>
          </p:cNvSpPr>
          <p:nvPr/>
        </p:nvSpPr>
        <p:spPr>
          <a:xfrm>
            <a:off x="6096000" y="4620852"/>
            <a:ext cx="3599543" cy="1698171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228600" lvl="0" indent="-22860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DLA accompagne des structures de tout domaine d’activité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45"/>
            <a:ext cx="3385909" cy="10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63;p14">
            <a:extLst>
              <a:ext uri="{FF2B5EF4-FFF2-40B4-BE49-F238E27FC236}">
                <a16:creationId xmlns="" xmlns:a16="http://schemas.microsoft.com/office/drawing/2014/main" id="{480DE138-8C0E-4149-A9E1-411AD2DF53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3" cy="68566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title" idx="4294967295"/>
          </p:nvPr>
        </p:nvSpPr>
        <p:spPr>
          <a:xfrm>
            <a:off x="307336" y="1224192"/>
            <a:ext cx="11483200" cy="19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En résumé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61994" y="1901923"/>
            <a:ext cx="5759511" cy="5544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statut appartenant à l’ESS</a:t>
            </a:r>
          </a:p>
          <a:p>
            <a:pPr algn="just">
              <a:lnSpc>
                <a:spcPct val="150000"/>
              </a:lnSpc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finalité sociale</a:t>
            </a:r>
          </a:p>
          <a:p>
            <a:pPr algn="just">
              <a:lnSpc>
                <a:spcPct val="150000"/>
              </a:lnSpc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volonté de créer, maintenir ou développer l’emploi</a:t>
            </a:r>
          </a:p>
          <a:p>
            <a:pPr algn="just">
              <a:lnSpc>
                <a:spcPct val="150000"/>
              </a:lnSpc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L’utilité territoriale du projet</a:t>
            </a:r>
          </a:p>
          <a:p>
            <a:pPr algn="just">
              <a:lnSpc>
                <a:spcPct val="150000"/>
              </a:lnSpc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L’absence d’offres alternatives d’accompagnement sur le territoire</a:t>
            </a:r>
          </a:p>
          <a:p>
            <a:pPr algn="just">
              <a:lnSpc>
                <a:spcPct val="150000"/>
              </a:lnSpc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moyens disponibles du DLA pour réaliser cet accompagnement</a:t>
            </a:r>
          </a:p>
          <a:p>
            <a:pPr algn="just">
              <a:lnSpc>
                <a:spcPct val="150000"/>
              </a:lnSpc>
            </a:pPr>
            <a:endParaRPr lang="fr-FR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14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65908" y="2529244"/>
            <a:ext cx="3473042" cy="72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FR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14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5827398A-5D76-4CC4-9226-857CF6D31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037" y="2010051"/>
            <a:ext cx="340838" cy="33018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="" xmlns:a16="http://schemas.microsoft.com/office/drawing/2014/main" id="{743A9477-A02D-47F8-974F-58628D545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037" y="2664563"/>
            <a:ext cx="340838" cy="33018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="" xmlns:a16="http://schemas.microsoft.com/office/drawing/2014/main" id="{05558198-1414-463F-AA9D-7880AADBD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037" y="3285519"/>
            <a:ext cx="340838" cy="33018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="" xmlns:a16="http://schemas.microsoft.com/office/drawing/2014/main" id="{BA56CBFF-DB61-4CB2-9BB3-CF5C728E1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037" y="3948420"/>
            <a:ext cx="340838" cy="33018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="" xmlns:a16="http://schemas.microsoft.com/office/drawing/2014/main" id="{325AE7C3-9AE8-4BB4-A786-7CA1432BD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037" y="4611321"/>
            <a:ext cx="340838" cy="33018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="" xmlns:a16="http://schemas.microsoft.com/office/drawing/2014/main" id="{B0D7F680-18C3-45E4-8A60-871138B22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037" y="5634949"/>
            <a:ext cx="340838" cy="33018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45"/>
            <a:ext cx="3385909" cy="10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="" xmlns:a16="http://schemas.microsoft.com/office/drawing/2014/main" id="{27F643D7-DD76-4EBA-A79B-F1ABD89C7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258" y="5048456"/>
            <a:ext cx="1498491" cy="1732456"/>
          </a:xfrm>
          <a:prstGeom prst="rect">
            <a:avLst/>
          </a:prstGeom>
        </p:spPr>
      </p:pic>
      <p:pic>
        <p:nvPicPr>
          <p:cNvPr id="23" name="Google Shape;63;p14">
            <a:extLst>
              <a:ext uri="{FF2B5EF4-FFF2-40B4-BE49-F238E27FC236}">
                <a16:creationId xmlns="" xmlns:a16="http://schemas.microsoft.com/office/drawing/2014/main" id="{273F7C03-ADCE-4203-A9F5-E7B2E06B582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" y="29041"/>
            <a:ext cx="12192003" cy="685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BD51D2B4-BD34-4459-BE92-AF0AFBF8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893" y="2633727"/>
            <a:ext cx="1498491" cy="1732456"/>
          </a:xfrm>
          <a:prstGeom prst="rect">
            <a:avLst/>
          </a:prstGeom>
        </p:spPr>
      </p:pic>
      <p:sp>
        <p:nvSpPr>
          <p:cNvPr id="20" name="Google Shape;64;p14">
            <a:extLst>
              <a:ext uri="{FF2B5EF4-FFF2-40B4-BE49-F238E27FC236}">
                <a16:creationId xmlns="" xmlns:a16="http://schemas.microsoft.com/office/drawing/2014/main" id="{A9BE9D93-9A3D-4492-9717-68AAC29D855E}"/>
              </a:ext>
            </a:extLst>
          </p:cNvPr>
          <p:cNvSpPr txBox="1">
            <a:spLocks/>
          </p:cNvSpPr>
          <p:nvPr/>
        </p:nvSpPr>
        <p:spPr>
          <a:xfrm>
            <a:off x="4132997" y="1275174"/>
            <a:ext cx="11483200" cy="19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fr-FR" sz="3000" dirty="0">
              <a:latin typeface="Roboto"/>
              <a:cs typeface="Arial" panose="020B060402020202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D6ACA9D2-3B0C-4A9A-9B69-B35AA618A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365" y="2621986"/>
            <a:ext cx="1498491" cy="173245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27F643D7-DD76-4EBA-A79B-F1ABD89C7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898" y="5027008"/>
            <a:ext cx="1498491" cy="17324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="" xmlns:a16="http://schemas.microsoft.com/office/drawing/2014/main" id="{A451B495-CE90-4144-9F9A-6461D7AFD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225" y="5027008"/>
            <a:ext cx="1498491" cy="173245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="" xmlns:a16="http://schemas.microsoft.com/office/drawing/2014/main" id="{A5368DC7-C85C-4324-A545-780B15C09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49" y="2562163"/>
            <a:ext cx="1498491" cy="1732456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B1FC9CB8-D2BD-49B0-A7B6-C4B4BF5C65BE}"/>
              </a:ext>
            </a:extLst>
          </p:cNvPr>
          <p:cNvSpPr txBox="1"/>
          <p:nvPr/>
        </p:nvSpPr>
        <p:spPr>
          <a:xfrm>
            <a:off x="1840539" y="3615664"/>
            <a:ext cx="22924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Renforcer son 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modèle économique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ACE0180A-5CA9-4E32-97E4-DCFABBFB5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6855" y="2791177"/>
            <a:ext cx="903783" cy="6975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72668B0-0072-4D15-B31B-BCEF79263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892" y="2722523"/>
            <a:ext cx="801639" cy="90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67CAD368-2798-40F8-A018-9D4C34C5E0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6519" y="5384141"/>
            <a:ext cx="1715401" cy="6155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2CCFA452-CDDE-48B6-A455-5C48D026F1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7867" y="5379067"/>
            <a:ext cx="1117327" cy="65087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EE356A19-2AC5-4F21-A6C6-3A3B50B65F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1884" y="2740530"/>
            <a:ext cx="1033705" cy="85453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="" xmlns:a16="http://schemas.microsoft.com/office/drawing/2014/main" id="{E42FD380-1CB2-4933-A3BD-6DE4B5D9F570}"/>
              </a:ext>
            </a:extLst>
          </p:cNvPr>
          <p:cNvSpPr txBox="1"/>
          <p:nvPr/>
        </p:nvSpPr>
        <p:spPr>
          <a:xfrm>
            <a:off x="4974349" y="3590718"/>
            <a:ext cx="18290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Améliorer sa 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stratégie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="" xmlns:a16="http://schemas.microsoft.com/office/drawing/2014/main" id="{3F03F8EC-F310-4B81-8911-B5C0F0A3AD64}"/>
              </a:ext>
            </a:extLst>
          </p:cNvPr>
          <p:cNvSpPr txBox="1"/>
          <p:nvPr/>
        </p:nvSpPr>
        <p:spPr>
          <a:xfrm>
            <a:off x="7776073" y="3563255"/>
            <a:ext cx="15653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Consolider ses 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emplois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929814CE-A00B-46E8-B25A-94229EEAAB85}"/>
              </a:ext>
            </a:extLst>
          </p:cNvPr>
          <p:cNvSpPr txBox="1"/>
          <p:nvPr/>
        </p:nvSpPr>
        <p:spPr>
          <a:xfrm>
            <a:off x="1535699" y="5999694"/>
            <a:ext cx="2813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Revoir sa 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gouvernance ou son organisation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A128E494-0D57-4F38-A876-374DA846E862}"/>
              </a:ext>
            </a:extLst>
          </p:cNvPr>
          <p:cNvSpPr txBox="1"/>
          <p:nvPr/>
        </p:nvSpPr>
        <p:spPr>
          <a:xfrm>
            <a:off x="4934844" y="5999693"/>
            <a:ext cx="19706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Développer ses 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partenariats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0EE174A8-CD52-4FB7-978B-4FBA7CD9AB30}"/>
              </a:ext>
            </a:extLst>
          </p:cNvPr>
          <p:cNvSpPr txBox="1"/>
          <p:nvPr/>
        </p:nvSpPr>
        <p:spPr>
          <a:xfrm>
            <a:off x="8901271" y="4135329"/>
            <a:ext cx="229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ou être accompagné sur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d’autres enjeux selon vos besoins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  <p:pic>
        <p:nvPicPr>
          <p:cNvPr id="24" name="Google Shape;154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01247" y="5191635"/>
            <a:ext cx="1048555" cy="9773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7680202" y="6038038"/>
            <a:ext cx="243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Développer sa </a:t>
            </a:r>
            <a:r>
              <a:rPr lang="fr-FR" b="1" dirty="0" smtClean="0"/>
              <a:t>transition écologique </a:t>
            </a:r>
            <a:endParaRPr lang="fr-FR" b="1" dirty="0"/>
          </a:p>
        </p:txBody>
      </p:sp>
      <p:sp>
        <p:nvSpPr>
          <p:cNvPr id="26" name="Google Shape;102;p19"/>
          <p:cNvSpPr txBox="1">
            <a:spLocks/>
          </p:cNvSpPr>
          <p:nvPr/>
        </p:nvSpPr>
        <p:spPr>
          <a:xfrm>
            <a:off x="558663" y="1007814"/>
            <a:ext cx="7766861" cy="1127829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3600" spc="100" dirty="0" smtClean="0">
                <a:solidFill>
                  <a:schemeClr val="accent1"/>
                </a:solidFill>
                <a:latin typeface="Roboto"/>
                <a:cs typeface="Arial" panose="020B0604020202020204" pitchFamily="34" charset="0"/>
              </a:rPr>
              <a:t>Le DLA, </a:t>
            </a:r>
            <a:r>
              <a:rPr lang="fr-FR" sz="3600" spc="100" dirty="0" smtClean="0">
                <a:latin typeface="Roboto"/>
                <a:cs typeface="Arial" panose="020B0604020202020204" pitchFamily="34" charset="0"/>
              </a:rPr>
              <a:t/>
            </a:r>
            <a:br>
              <a:rPr lang="fr-FR" sz="3600" spc="100" dirty="0" smtClean="0">
                <a:latin typeface="Roboto"/>
                <a:cs typeface="Arial" panose="020B0604020202020204" pitchFamily="34" charset="0"/>
              </a:rPr>
            </a:br>
            <a:r>
              <a:rPr lang="fr-FR" sz="3600" b="1" spc="100" dirty="0">
                <a:solidFill>
                  <a:schemeClr val="accent2"/>
                </a:solidFill>
                <a:latin typeface="Roboto"/>
                <a:cs typeface="Arial" panose="020B0604020202020204" pitchFamily="34" charset="0"/>
              </a:rPr>
              <a:t>pour quoi faire ? </a:t>
            </a:r>
            <a:endParaRPr lang="fr-FR" sz="3600" b="1" spc="100" dirty="0" smtClean="0">
              <a:solidFill>
                <a:schemeClr val="accent2"/>
              </a:solidFill>
              <a:latin typeface="Roboto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3600" b="1" spc="100" dirty="0">
              <a:solidFill>
                <a:schemeClr val="accent2"/>
              </a:solidFill>
              <a:latin typeface="Roboto"/>
              <a:cs typeface="Arial" panose="020B0604020202020204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45"/>
            <a:ext cx="3385909" cy="10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56E1DF5E-6787-43EA-B912-4CEEFAC94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2" y="212968"/>
            <a:ext cx="12119316" cy="6121844"/>
          </a:xfrm>
          <a:prstGeom prst="rect">
            <a:avLst/>
          </a:prstGeom>
        </p:spPr>
      </p:pic>
      <p:pic>
        <p:nvPicPr>
          <p:cNvPr id="24" name="Google Shape;63;p14">
            <a:extLst>
              <a:ext uri="{FF2B5EF4-FFF2-40B4-BE49-F238E27FC236}">
                <a16:creationId xmlns="" xmlns:a16="http://schemas.microsoft.com/office/drawing/2014/main" id="{2A5C51A3-9B6C-460B-AD83-870D5164A5A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1"/>
            <a:ext cx="12192003" cy="685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45"/>
            <a:ext cx="3385909" cy="10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3;p14">
            <a:extLst>
              <a:ext uri="{FF2B5EF4-FFF2-40B4-BE49-F238E27FC236}">
                <a16:creationId xmlns="" xmlns:a16="http://schemas.microsoft.com/office/drawing/2014/main" id="{5DF011FA-23E4-4067-93D1-9D489CAC60A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3317" y="-6781376"/>
            <a:ext cx="12192003" cy="685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4183" t="547" b="378"/>
          <a:stretch/>
        </p:blipFill>
        <p:spPr>
          <a:xfrm>
            <a:off x="6318503" y="1649751"/>
            <a:ext cx="4230648" cy="42071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22" y="4094612"/>
            <a:ext cx="948214" cy="53212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883" y="3660080"/>
            <a:ext cx="948214" cy="5321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49" y="4552488"/>
            <a:ext cx="845033" cy="66964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64" y="2242769"/>
            <a:ext cx="879320" cy="25842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38881" y="2782294"/>
            <a:ext cx="1472843" cy="2944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41" y="2745506"/>
            <a:ext cx="1466947" cy="33124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5508" y="5424033"/>
            <a:ext cx="2137671" cy="111657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89616" y="845345"/>
            <a:ext cx="1793563" cy="14295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59222" y="4733542"/>
            <a:ext cx="1814978" cy="19691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2905" y="3371809"/>
            <a:ext cx="1958419" cy="10646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72936" y="1147018"/>
            <a:ext cx="2103394" cy="2088685"/>
          </a:xfrm>
          <a:prstGeom prst="rect">
            <a:avLst/>
          </a:prstGeom>
        </p:spPr>
      </p:pic>
      <p:pic>
        <p:nvPicPr>
          <p:cNvPr id="21" name="Google Shape;230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1500735">
            <a:off x="9391827" y="1146937"/>
            <a:ext cx="365082" cy="1647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30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18283527" flipH="1" flipV="1">
            <a:off x="10460509" y="4377927"/>
            <a:ext cx="577063" cy="140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0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15095557">
            <a:off x="6724987" y="4650407"/>
            <a:ext cx="646352" cy="216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30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631199" flipV="1">
            <a:off x="5429519" y="2759683"/>
            <a:ext cx="423716" cy="193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30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7099332" flipV="1">
            <a:off x="6006280" y="670002"/>
            <a:ext cx="472878" cy="1767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45"/>
            <a:ext cx="3385909" cy="102447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71016" y="131685"/>
            <a:ext cx="1959706" cy="1287458"/>
          </a:xfrm>
          <a:prstGeom prst="rect">
            <a:avLst/>
          </a:prstGeom>
        </p:spPr>
      </p:pic>
      <p:sp>
        <p:nvSpPr>
          <p:cNvPr id="28" name="Google Shape;102;p19"/>
          <p:cNvSpPr txBox="1">
            <a:spLocks/>
          </p:cNvSpPr>
          <p:nvPr/>
        </p:nvSpPr>
        <p:spPr>
          <a:xfrm>
            <a:off x="525814" y="1190436"/>
            <a:ext cx="3508828" cy="13936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3600" spc="100" dirty="0" smtClean="0">
                <a:solidFill>
                  <a:schemeClr val="accent1"/>
                </a:solidFill>
                <a:latin typeface="Roboto"/>
                <a:cs typeface="Arial" panose="020B0604020202020204" pitchFamily="34" charset="0"/>
              </a:rPr>
              <a:t>Le DLA, </a:t>
            </a:r>
            <a:r>
              <a:rPr lang="fr-FR" sz="3600" spc="100" dirty="0" smtClean="0">
                <a:latin typeface="Roboto"/>
                <a:cs typeface="Arial" panose="020B0604020202020204" pitchFamily="34" charset="0"/>
              </a:rPr>
              <a:t/>
            </a:r>
            <a:br>
              <a:rPr lang="fr-FR" sz="3600" spc="100" dirty="0" smtClean="0">
                <a:latin typeface="Roboto"/>
                <a:cs typeface="Arial" panose="020B0604020202020204" pitchFamily="34" charset="0"/>
              </a:rPr>
            </a:br>
            <a:r>
              <a:rPr lang="fr-FR" sz="3600" b="1" spc="100" dirty="0" smtClean="0">
                <a:solidFill>
                  <a:schemeClr val="accent2"/>
                </a:solidFill>
                <a:latin typeface="Roboto"/>
                <a:cs typeface="Arial" panose="020B0604020202020204" pitchFamily="34" charset="0"/>
              </a:rPr>
              <a:t>mes </a:t>
            </a:r>
            <a:r>
              <a:rPr lang="fr-FR" sz="3600" b="1" spc="100" dirty="0" err="1" smtClean="0">
                <a:solidFill>
                  <a:schemeClr val="accent2"/>
                </a:solidFill>
                <a:latin typeface="Roboto"/>
                <a:cs typeface="Arial" panose="020B0604020202020204" pitchFamily="34" charset="0"/>
              </a:rPr>
              <a:t>interloculteurs</a:t>
            </a:r>
            <a:r>
              <a:rPr lang="fr-FR" sz="3600" b="1" spc="100" dirty="0" smtClean="0">
                <a:solidFill>
                  <a:schemeClr val="accent2"/>
                </a:solidFill>
                <a:latin typeface="Roboto"/>
                <a:cs typeface="Arial" panose="020B0604020202020204" pitchFamily="34" charset="0"/>
              </a:rPr>
              <a:t> en région</a:t>
            </a:r>
            <a:endParaRPr lang="fr-FR" sz="3600" b="1" spc="100" dirty="0">
              <a:solidFill>
                <a:schemeClr val="accent2"/>
              </a:solidFill>
              <a:latin typeface="Roboto"/>
              <a:cs typeface="Arial" panose="020B0604020202020204" pitchFamily="34" charset="0"/>
            </a:endParaRPr>
          </a:p>
        </p:txBody>
      </p:sp>
      <p:sp>
        <p:nvSpPr>
          <p:cNvPr id="29" name="Google Shape;344;p32"/>
          <p:cNvSpPr txBox="1">
            <a:spLocks/>
          </p:cNvSpPr>
          <p:nvPr/>
        </p:nvSpPr>
        <p:spPr>
          <a:xfrm>
            <a:off x="412813" y="3904157"/>
            <a:ext cx="3286129" cy="189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</a:rPr>
              <a:t>Pour être accompagné, je trouve mon interlocuteur sur : </a:t>
            </a:r>
          </a:p>
          <a:p>
            <a:pPr algn="l"/>
            <a:endParaRPr lang="fr-FR" sz="2000" dirty="0">
              <a:solidFill>
                <a:schemeClr val="bg2"/>
              </a:solidFill>
            </a:endParaRPr>
          </a:p>
          <a:p>
            <a:pPr algn="l"/>
            <a:r>
              <a:rPr lang="fr-FR" sz="1600" dirty="0">
                <a:solidFill>
                  <a:schemeClr val="bg2"/>
                </a:solidFill>
              </a:rPr>
              <a:t> </a:t>
            </a:r>
            <a:r>
              <a:rPr lang="fr-FR" sz="3200" b="1" dirty="0" smtClean="0">
                <a:solidFill>
                  <a:schemeClr val="accent4"/>
                </a:solidFill>
                <a:latin typeface="Roboto"/>
                <a:hlinkClick r:id="rId17"/>
              </a:rPr>
              <a:t>www.dla-hdf.org</a:t>
            </a:r>
            <a:r>
              <a:rPr lang="fr-FR" sz="3200" b="1" dirty="0" smtClean="0">
                <a:solidFill>
                  <a:schemeClr val="accent4"/>
                </a:solidFill>
                <a:latin typeface="Roboto"/>
              </a:rPr>
              <a:t> </a:t>
            </a:r>
            <a:endParaRPr lang="fr-FR" sz="3200" b="1" dirty="0">
              <a:solidFill>
                <a:schemeClr val="accent4"/>
              </a:solidFill>
              <a:latin typeface="Roboto"/>
            </a:endParaRPr>
          </a:p>
          <a:p>
            <a:pPr algn="l"/>
            <a:r>
              <a:rPr lang="fr-FR" sz="1867" dirty="0">
                <a:solidFill>
                  <a:schemeClr val="bg2"/>
                </a:solidFill>
              </a:rPr>
              <a:t/>
            </a:r>
            <a:br>
              <a:rPr lang="fr-FR" sz="1867" dirty="0">
                <a:solidFill>
                  <a:schemeClr val="bg2"/>
                </a:solidFill>
              </a:rPr>
            </a:br>
            <a:r>
              <a:rPr lang="fr-FR" sz="1867" dirty="0">
                <a:solidFill>
                  <a:schemeClr val="bg2"/>
                </a:solidFill>
              </a:rPr>
              <a:t/>
            </a:r>
            <a:br>
              <a:rPr lang="fr-FR" sz="1867" dirty="0">
                <a:solidFill>
                  <a:schemeClr val="bg2"/>
                </a:solidFill>
              </a:rPr>
            </a:br>
            <a:endParaRPr lang="fr-FR" sz="1867" dirty="0">
              <a:solidFill>
                <a:schemeClr val="bg2"/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29" y="62564"/>
            <a:ext cx="942044" cy="78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DLA 2021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AD1715"/>
      </a:accent1>
      <a:accent2>
        <a:srgbClr val="E64425"/>
      </a:accent2>
      <a:accent3>
        <a:srgbClr val="ECEDEC"/>
      </a:accent3>
      <a:accent4>
        <a:srgbClr val="CB301D"/>
      </a:accent4>
      <a:accent5>
        <a:srgbClr val="FEFFFE"/>
      </a:accent5>
      <a:accent6>
        <a:srgbClr val="000000"/>
      </a:accent6>
      <a:hlink>
        <a:srgbClr val="005392"/>
      </a:hlink>
      <a:folHlink>
        <a:srgbClr val="0053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résentation Power point [Mode de compatibilité]" id="{EBB9BE4D-4B22-4D4E-BC46-3775C8AE854F}" vid="{6C33A7F2-AA67-4AD0-BFAA-8A204C89D5E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DLA_Modèle présentation Power point</Template>
  <TotalTime>778</TotalTime>
  <Words>354</Words>
  <Application>Microsoft Office PowerPoint</Application>
  <PresentationFormat>Grand écran</PresentationFormat>
  <Paragraphs>70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Thème Office</vt:lpstr>
      <vt:lpstr>Présentation PowerPoint</vt:lpstr>
      <vt:lpstr>Présentation PowerPoint</vt:lpstr>
      <vt:lpstr>Le DLA,  qu’est-ce que c’est ?</vt:lpstr>
      <vt:lpstr>Vous êtes une structure de l’ESS …</vt:lpstr>
      <vt:lpstr>Quel que soit votre domaine d’activité …</vt:lpstr>
      <vt:lpstr>En résumé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Elea PETITCOLAS</dc:creator>
  <cp:lastModifiedBy>Claire Collet</cp:lastModifiedBy>
  <cp:revision>84</cp:revision>
  <dcterms:created xsi:type="dcterms:W3CDTF">2021-02-22T14:09:44Z</dcterms:created>
  <dcterms:modified xsi:type="dcterms:W3CDTF">2023-03-21T16:44:32Z</dcterms:modified>
</cp:coreProperties>
</file>