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3" r:id="rId20"/>
    <p:sldId id="274" r:id="rId21"/>
    <p:sldId id="275" r:id="rId22"/>
    <p:sldId id="282" r:id="rId23"/>
    <p:sldId id="278" r:id="rId24"/>
    <p:sldId id="279" r:id="rId25"/>
    <p:sldId id="280" r:id="rId26"/>
    <p:sldId id="281" r:id="rId27"/>
    <p:sldId id="283" r:id="rId28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28">
          <p15:clr>
            <a:srgbClr val="A4A3A4"/>
          </p15:clr>
        </p15:guide>
        <p15:guide id="2" pos="285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hCYWLO9m9k6I0MhoiqvygfoTt1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B83"/>
    <a:srgbClr val="F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>
      <p:cViewPr varScale="1">
        <p:scale>
          <a:sx n="87" d="100"/>
          <a:sy n="87" d="100"/>
        </p:scale>
        <p:origin x="1517" y="72"/>
      </p:cViewPr>
      <p:guideLst>
        <p:guide orient="horz" pos="2228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C7318B"/>
            </a:solidFill>
          </c:spPr>
          <c:dPt>
            <c:idx val="0"/>
            <c:bubble3D val="0"/>
            <c:spPr>
              <a:solidFill>
                <a:srgbClr val="F7D1E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CAB-42F1-A530-DA8B57604FF4}"/>
              </c:ext>
            </c:extLst>
          </c:dPt>
          <c:dPt>
            <c:idx val="1"/>
            <c:bubble3D val="0"/>
            <c:spPr>
              <a:solidFill>
                <a:srgbClr val="E183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CAB-42F1-A530-DA8B57604FF4}"/>
              </c:ext>
            </c:extLst>
          </c:dPt>
          <c:dPt>
            <c:idx val="2"/>
            <c:bubble3D val="0"/>
            <c:spPr>
              <a:solidFill>
                <a:srgbClr val="C7318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AB-42F1-A530-DA8B57604FF4}"/>
              </c:ext>
            </c:extLst>
          </c:dPt>
          <c:dPt>
            <c:idx val="3"/>
            <c:bubble3D val="0"/>
            <c:spPr>
              <a:solidFill>
                <a:srgbClr val="9D1B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AB-42F1-A530-DA8B57604FF4}"/>
              </c:ext>
            </c:extLst>
          </c:dPt>
          <c:dLbls>
            <c:dLbl>
              <c:idx val="2"/>
              <c:layout>
                <c:manualLayout>
                  <c:x val="-8.8325925646262154E-2"/>
                  <c:y val="-0.1968750484436635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CAB-42F1-A530-DA8B57604FF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1CAB-42F1-A530-DA8B57604F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Feuil1!$A$2:$A$5</c:f>
              <c:strCache>
                <c:ptCount val="4"/>
                <c:pt idx="0">
                  <c:v>Cotisations</c:v>
                </c:pt>
                <c:pt idx="1">
                  <c:v>Subventions publiques</c:v>
                </c:pt>
                <c:pt idx="2">
                  <c:v>Revenu d'activité</c:v>
                </c:pt>
                <c:pt idx="3">
                  <c:v>Diversification fonds privés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9</c:v>
                </c:pt>
                <c:pt idx="1">
                  <c:v>20</c:v>
                </c:pt>
                <c:pt idx="2">
                  <c:v>66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B-42F1-A530-DA8B57604FF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7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7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0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0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13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3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14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4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15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5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16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6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17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7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17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7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4514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18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8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p19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9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20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0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20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0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9625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1505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6901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e de titre">
  <p:cSld name="1_Diapositive de titr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4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body" idx="1"/>
          </p:nvPr>
        </p:nvSpPr>
        <p:spPr>
          <a:xfrm>
            <a:off x="228600" y="767751"/>
            <a:ext cx="8686800" cy="553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Clr>
                <a:srgbClr val="E0003A"/>
              </a:buClr>
              <a:buSzPts val="2800"/>
              <a:buNone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95BB0A"/>
              </a:buClr>
              <a:buSzPts val="2400"/>
              <a:buChar char="▪"/>
              <a:defRPr sz="2400" b="1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re et contenu">
  <p:cSld name="3_Titre et contenu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" name="Google Shape;3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re et contenu">
  <p:cSld name="4_Titre et contenu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7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re et contenu">
  <p:cSld name="5_Titre et contenu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re et contenu">
  <p:cSld name="6_Titre et contenu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9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9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re et contenu">
  <p:cSld name="7_Titre et contenu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0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re et contenu">
  <p:cSld name="8_Titre et contenu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re et contenu">
  <p:cSld name="9_Titre et contenu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2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re et contenu">
  <p:cSld name="10_Titre et contenu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3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re et contenu">
  <p:cSld name="11_Titre et contenu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4"/>
          <p:cNvSpPr txBox="1">
            <a:spLocks noGrp="1"/>
          </p:cNvSpPr>
          <p:nvPr>
            <p:ph type="title"/>
          </p:nvPr>
        </p:nvSpPr>
        <p:spPr>
          <a:xfrm>
            <a:off x="260637" y="179980"/>
            <a:ext cx="8601007" cy="6320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E1280"/>
              </a:buClr>
              <a:buSzPts val="1710"/>
              <a:buFont typeface="Calibri"/>
              <a:buNone/>
              <a:defRPr sz="1710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body" idx="1"/>
          </p:nvPr>
        </p:nvSpPr>
        <p:spPr>
          <a:xfrm>
            <a:off x="252711" y="5689495"/>
            <a:ext cx="8577930" cy="45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08"/>
              </a:spcBef>
              <a:spcAft>
                <a:spcPts val="0"/>
              </a:spcAft>
              <a:buClr>
                <a:srgbClr val="4E1280"/>
              </a:buClr>
              <a:buSzPts val="1539"/>
              <a:buNone/>
              <a:defRPr sz="1539" b="1">
                <a:solidFill>
                  <a:srgbClr val="4E12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95BB0A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4"/>
          <p:cNvSpPr txBox="1">
            <a:spLocks noGrp="1"/>
          </p:cNvSpPr>
          <p:nvPr>
            <p:ph type="body" idx="2"/>
          </p:nvPr>
        </p:nvSpPr>
        <p:spPr>
          <a:xfrm>
            <a:off x="446506" y="1273749"/>
            <a:ext cx="8436262" cy="427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1026"/>
              </a:spcBef>
              <a:spcAft>
                <a:spcPts val="0"/>
              </a:spcAft>
              <a:buClr>
                <a:srgbClr val="4E1280"/>
              </a:buClr>
              <a:buSzPts val="20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spcBef>
                <a:spcPts val="513"/>
              </a:spcBef>
              <a:spcAft>
                <a:spcPts val="0"/>
              </a:spcAft>
              <a:buClr>
                <a:srgbClr val="BD216F"/>
              </a:buClr>
              <a:buSzPts val="1600"/>
              <a:buFont typeface="Helvetica Neue"/>
              <a:buChar char="►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3750" algn="l">
              <a:spcBef>
                <a:spcPts val="513"/>
              </a:spcBef>
              <a:spcAft>
                <a:spcPts val="0"/>
              </a:spcAft>
              <a:buClr>
                <a:srgbClr val="BF86EE"/>
              </a:buClr>
              <a:buSzPts val="1026"/>
              <a:buFont typeface="Noto Sans Symbols"/>
              <a:buChar char="✔"/>
              <a:defRPr sz="1026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E04894"/>
              </a:buClr>
              <a:buSzPts val="1600"/>
              <a:buFont typeface="Noto Sans Symbols"/>
              <a:buChar char="▪"/>
              <a:defRPr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3751" algn="l">
              <a:spcBef>
                <a:spcPts val="205"/>
              </a:spcBef>
              <a:spcAft>
                <a:spcPts val="0"/>
              </a:spcAft>
              <a:buClr>
                <a:srgbClr val="E04894"/>
              </a:buClr>
              <a:buSzPts val="1026"/>
              <a:buChar char="»"/>
              <a:defRPr sz="1026">
                <a:solidFill>
                  <a:srgbClr val="E0489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 txBox="1"/>
          <p:nvPr/>
        </p:nvSpPr>
        <p:spPr>
          <a:xfrm>
            <a:off x="4184630" y="6513200"/>
            <a:ext cx="325796" cy="20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855" b="1" i="0">
                <a:solidFill>
                  <a:srgbClr val="4E1280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855" b="1" i="0">
              <a:solidFill>
                <a:srgbClr val="4E1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638" y="6376607"/>
            <a:ext cx="617120" cy="343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Calibri"/>
              <a:buNone/>
              <a:defRPr sz="26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228600" y="767751"/>
            <a:ext cx="8686800" cy="553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E0003A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rgbClr val="95BB0A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95BB0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cxnSp>
        <p:nvCxnSpPr>
          <p:cNvPr id="13" name="Google Shape;13;p21"/>
          <p:cNvCxnSpPr/>
          <p:nvPr/>
        </p:nvCxnSpPr>
        <p:spPr>
          <a:xfrm>
            <a:off x="228600" y="6400794"/>
            <a:ext cx="8686801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rotWithShape="0">
              <a:srgbClr val="000000"/>
            </a:outerShdw>
          </a:effectLst>
        </p:spPr>
      </p:cxnSp>
      <p:sp>
        <p:nvSpPr>
          <p:cNvPr id="17" name="Google Shape;17;p21"/>
          <p:cNvSpPr txBox="1"/>
          <p:nvPr/>
        </p:nvSpPr>
        <p:spPr>
          <a:xfrm>
            <a:off x="2677014" y="6403270"/>
            <a:ext cx="5680626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800"/>
              <a:buFont typeface="Calibri"/>
              <a:buNone/>
            </a:pPr>
            <a:r>
              <a:rPr lang="fr-FR" sz="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Expérimentation modèles socio-économiques en Hauts de France // Axe 1 // Acculturation aux MSE // Journée du </a:t>
            </a:r>
            <a:r>
              <a:rPr lang="fr-FR" sz="800" b="0" i="0" u="none" strike="noStrike" cap="none" dirty="0" smtClean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07.04.2022 </a:t>
            </a:r>
            <a:r>
              <a:rPr lang="fr-FR" sz="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//</a:t>
            </a:r>
            <a:br>
              <a:rPr lang="fr-FR" sz="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Support de présentation – </a:t>
            </a:r>
            <a:r>
              <a:rPr lang="fr-FR" sz="800" b="0" i="0" u="none" strike="noStrike" cap="none" dirty="0" smtClean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04.04.2022 </a:t>
            </a:r>
            <a:r>
              <a:rPr lang="fr-FR" sz="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// Version 1</a:t>
            </a:r>
            <a:endParaRPr sz="8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332;p11"/>
          <p:cNvGrpSpPr/>
          <p:nvPr userDrawn="1"/>
        </p:nvGrpSpPr>
        <p:grpSpPr>
          <a:xfrm>
            <a:off x="228600" y="6414656"/>
            <a:ext cx="2572968" cy="308219"/>
            <a:chOff x="1014984" y="6009845"/>
            <a:chExt cx="5747269" cy="688473"/>
          </a:xfrm>
        </p:grpSpPr>
        <p:pic>
          <p:nvPicPr>
            <p:cNvPr id="20" name="Google Shape;333;p1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190615" y="6009845"/>
              <a:ext cx="688473" cy="6884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334;p11" descr="https://lh6.googleusercontent.com/ZnTNdBqcO06SvtadQBj0-vK5TAhXBDyuEvJRBkIybGu2GhtUw4cwFVJpXxIEMorximJJeIWSt3PsX1gB9u3HfDc0saYACc1zpEqGrsbmER7tD7o5_SFReVaBXl-hvibXGtgyG2o=s0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4392599" y="6115399"/>
              <a:ext cx="716048" cy="4773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335;p11" descr="https://lh6.googleusercontent.com/38Im2KwpTC2Q7lpc7m72bpi2iyTuBOQvR_881rjyLIIoAEm1HaLFHPmM9utCZvMX-hIMHCJXJoLtI9R5c9F6dnKDCRhYsNlwax7YOrJQKFALDum5-oqmV59vdTB0LxYHikSlYxaj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65733" y="6043094"/>
              <a:ext cx="926866" cy="6219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336;p11" descr="https://lh5.googleusercontent.com/gIBusYSQzf3fSbMBGJ-vcMPrRfLEUbWtr5qac2403ftBcoLzOpNA7zXRMwE4og3A9ma5dR7u_zMkLGwJCEvjHFK9AlJVQRZZn57ko1SCxf5mqMq7X1pU_DSJaUYw2guKptpZwu3Y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838667" y="6056706"/>
              <a:ext cx="579568" cy="5795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337;p11" descr="https://lh6.googleusercontent.com/w3E_yBEyTQnWsza1RiJia4BGuCrR-snpTU-GeEP_J8WCd5F3c7NDGog8gDvkx1wD1bcJrDM-zJEGcdYLJSDpXKhVhuQYAoH79bQnC3BBXq6s8V8lUj_KwqB_Twr9KB3BZuMGKDM=s0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14984" y="6104132"/>
              <a:ext cx="823683" cy="4531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338;p11" descr="Résultat de recherche d'images pour &quot;adasi&quot;&quot;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5961056" y="6154332"/>
              <a:ext cx="801197" cy="3527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339;p11" descr="https://lh6.googleusercontent.com/PiUsCA84SQswXQbrVDkh3bgHGWUcI4vpn755GG9aG69zRqOpyYB5R9-tO-91Qe8rzLpl8ycWnX8e7dWaI-27brb3LaookO8UoRwhcGRwmU7wPhKPblfRx_mGagzS5A1apEdS_IwP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533440" y="6206873"/>
              <a:ext cx="932293" cy="32164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201910_Fonjep_LivretMSE-BD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2.jpg"/><Relationship Id="rId2" Type="http://schemas.openxmlformats.org/officeDocument/2006/relationships/hyperlink" Target="Fiches%20rep&#232;res/MSE%20HDF_Axe1_Fiche%201bis_MSE%20jep_V0.3.jp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Fiches%20rep&#232;res/MSE%20HDF_Axe1_Fiche%201_Le%20MSE_V0.3.jpg" TargetMode="External"/><Relationship Id="rId5" Type="http://schemas.openxmlformats.org/officeDocument/2006/relationships/image" Target="../media/image41.jpg"/><Relationship Id="rId4" Type="http://schemas.openxmlformats.org/officeDocument/2006/relationships/hyperlink" Target="Fiches%20rep&#232;res/MSE%20HDF_Axe1_Fiche%203_Apports%20r&#233;flexion%20MSE_V0.3.jp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/>
          <p:nvPr/>
        </p:nvSpPr>
        <p:spPr>
          <a:xfrm>
            <a:off x="213248" y="295565"/>
            <a:ext cx="8730544" cy="6262254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850" tIns="33425" rIns="66850" bIns="33425" anchor="t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2" b="1" i="0" u="none" strike="noStrike" cap="small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2" b="1" i="0" u="none" strike="noStrike" cap="small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2" b="1" i="0" u="none" strike="noStrike" cap="small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1026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ctr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1026" b="0" i="1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2052"/>
              </a:spcBef>
              <a:spcAft>
                <a:spcPts val="0"/>
              </a:spcAft>
              <a:buNone/>
            </a:pPr>
            <a:endParaRPr sz="1026" b="0" i="1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89987" y="501160"/>
            <a:ext cx="8577066" cy="1027459"/>
            <a:chOff x="213248" y="5521569"/>
            <a:chExt cx="8650452" cy="1036250"/>
          </a:xfrm>
        </p:grpSpPr>
        <p:pic>
          <p:nvPicPr>
            <p:cNvPr id="9" name="Google Shape;333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98163" y="5521569"/>
              <a:ext cx="1036249" cy="103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334;p11" descr="https://lh6.googleusercontent.com/ZnTNdBqcO06SvtadQBj0-vK5TAhXBDyuEvJRBkIybGu2GhtUw4cwFVJpXxIEMorximJJeIWSt3PsX1gB9u3HfDc0saYACc1zpEqGrsbmER7tD7o5_SFReVaBXl-hvibXGtgyG2o=s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97036" y="5680443"/>
              <a:ext cx="1077753" cy="718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335;p11" descr="https://lh6.googleusercontent.com/38Im2KwpTC2Q7lpc7m72bpi2iyTuBOQvR_881rjyLIIoAEm1HaLFHPmM9utCZvMX-hIMHCJXJoLtI9R5c9F6dnKDCRhYsNlwax7YOrJQKFALDum5-oqmV59vdTB0LxYHikSlYxaj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901972" y="5571613"/>
              <a:ext cx="1395064" cy="936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336;p11" descr="https://lh5.googleusercontent.com/gIBusYSQzf3fSbMBGJ-vcMPrRfLEUbWtr5qac2403ftBcoLzOpNA7zXRMwE4og3A9ma5dR7u_zMkLGwJCEvjHFK9AlJVQRZZn57ko1SCxf5mqMq7X1pU_DSJaUYw2guKptpZwu3Y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53007" y="5592101"/>
              <a:ext cx="872332" cy="8723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337;p11" descr="https://lh6.googleusercontent.com/w3E_yBEyTQnWsza1RiJia4BGuCrR-snpTU-GeEP_J8WCd5F3c7NDGog8gDvkx1wD1bcJrDM-zJEGcdYLJSDpXKhVhuQYAoH79bQnC3BBXq6s8V8lUj_KwqB_Twr9KB3BZuMGKDM=s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13248" y="5663484"/>
              <a:ext cx="1239759" cy="682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338;p11" descr="Résultat de recherche d'images pour &quot;adasi&quot;&quot;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657785" y="5739043"/>
              <a:ext cx="1205915" cy="53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339;p11" descr="https://lh6.googleusercontent.com/PiUsCA84SQswXQbrVDkh3bgHGWUcI4vpn755GG9aG69zRqOpyYB5R9-tO-91Qe8rzLpl8ycWnX8e7dWaI-27brb3LaookO8UoRwhcGRwmU7wPhKPblfRx_mGagzS5A1apEdS_IwP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498739" y="5818124"/>
              <a:ext cx="1403233" cy="4841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ZoneTexte 2"/>
          <p:cNvSpPr txBox="1"/>
          <p:nvPr/>
        </p:nvSpPr>
        <p:spPr>
          <a:xfrm>
            <a:off x="1248519" y="2340069"/>
            <a:ext cx="6781023" cy="407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07000"/>
              </a:lnSpc>
              <a:spcBef>
                <a:spcPts val="1026"/>
              </a:spcBef>
            </a:pPr>
            <a:r>
              <a:rPr lang="fr-FR" sz="2000" b="1" cap="small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Expérimentation modèles socio-économiques en Hauts de </a:t>
            </a:r>
            <a:r>
              <a:rPr lang="fr-FR" sz="2000" b="1" cap="small" dirty="0" smtClean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France</a:t>
            </a:r>
            <a:endParaRPr lang="fr-FR" sz="1600" b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592363" y="2957611"/>
            <a:ext cx="6093336" cy="1487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spcBef>
                <a:spcPts val="1026"/>
              </a:spcBef>
            </a:pPr>
            <a:r>
              <a:rPr lang="fr-FR" sz="3200" b="1" cap="small" dirty="0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Axe 1 : Acculturer au sujet des </a:t>
            </a:r>
            <a:r>
              <a:rPr lang="fr-FR" sz="3200" b="1" cap="small" dirty="0" smtClean="0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MSE</a:t>
            </a:r>
          </a:p>
          <a:p>
            <a:pPr lvl="0" algn="ctr">
              <a:spcBef>
                <a:spcPts val="1026"/>
              </a:spcBef>
            </a:pPr>
            <a:r>
              <a:rPr lang="fr-FR" sz="2400" b="1" cap="small" dirty="0" smtClean="0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Journée </a:t>
            </a:r>
            <a:r>
              <a:rPr lang="fr-FR" sz="2400" b="1" cap="small" dirty="0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du 07 avril </a:t>
            </a:r>
            <a:r>
              <a:rPr lang="fr-FR" sz="2400" b="1" cap="small" dirty="0" smtClean="0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2022 - </a:t>
            </a:r>
            <a:r>
              <a:rPr lang="fr-FR" sz="2400" b="1" cap="small" dirty="0" smtClean="0">
                <a:solidFill>
                  <a:srgbClr val="BD216F"/>
                </a:solidFill>
                <a:latin typeface="Calibri"/>
                <a:cs typeface="Calibri"/>
                <a:sym typeface="Calibri"/>
              </a:rPr>
              <a:t>Inter DLA</a:t>
            </a:r>
          </a:p>
          <a:p>
            <a:pPr lvl="0" algn="ctr">
              <a:spcBef>
                <a:spcPts val="1026"/>
              </a:spcBef>
            </a:pPr>
            <a:r>
              <a:rPr lang="fr-FR" sz="1800" b="1" i="1" cap="small" dirty="0" smtClean="0">
                <a:solidFill>
                  <a:srgbClr val="BD216F"/>
                </a:solidFill>
                <a:latin typeface="Calibri"/>
                <a:cs typeface="Calibri"/>
                <a:sym typeface="Calibri"/>
              </a:rPr>
              <a:t>Base Nautique de Saint Laurent </a:t>
            </a:r>
            <a:r>
              <a:rPr lang="fr-FR" sz="1800" b="1" i="1" cap="small" dirty="0" err="1" smtClean="0">
                <a:solidFill>
                  <a:srgbClr val="BD216F"/>
                </a:solidFill>
                <a:latin typeface="Calibri"/>
                <a:cs typeface="Calibri"/>
                <a:sym typeface="Calibri"/>
              </a:rPr>
              <a:t>Blangy</a:t>
            </a:r>
            <a:endParaRPr lang="fr-FR" sz="1100" i="1" dirty="0"/>
          </a:p>
        </p:txBody>
      </p:sp>
      <p:sp>
        <p:nvSpPr>
          <p:cNvPr id="5" name="Rectangle 4"/>
          <p:cNvSpPr/>
          <p:nvPr/>
        </p:nvSpPr>
        <p:spPr>
          <a:xfrm>
            <a:off x="289988" y="5773950"/>
            <a:ext cx="8577065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ts val="1026"/>
              </a:spcBef>
            </a:pPr>
            <a:r>
              <a:rPr lang="fr-FR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Expérimentation d’un dispositif de sensibilisation et de formation </a:t>
            </a:r>
            <a:r>
              <a:rPr lang="fr-FR" i="1" dirty="0" smtClean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des </a:t>
            </a:r>
            <a:r>
              <a:rPr lang="fr-FR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réseaux d’accompagnement à la vie associative des Hauts de France</a:t>
            </a:r>
            <a:r>
              <a:rPr lang="fr-FR" i="1" dirty="0" smtClean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notamment </a:t>
            </a:r>
            <a:r>
              <a:rPr lang="fr-FR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à destination des acteurs du secteur de jeunesse et d’éducation populaire</a:t>
            </a:r>
            <a:r>
              <a:rPr lang="fr-FR" i="1" dirty="0" smtClean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sur </a:t>
            </a:r>
            <a:r>
              <a:rPr lang="fr-FR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la question des modèles </a:t>
            </a:r>
            <a:r>
              <a:rPr lang="fr-FR" i="1" dirty="0" smtClean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socio-économiques.</a:t>
            </a:r>
            <a:endParaRPr lang="fr-FR" i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Déroulé</a:t>
            </a:r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228601" y="1231039"/>
            <a:ext cx="2887579" cy="4661761"/>
          </a:xfrm>
          <a:prstGeom prst="rect">
            <a:avLst/>
          </a:prstGeom>
          <a:solidFill>
            <a:srgbClr val="31859C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S’acculturer au sujet des MSE 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Partager un premier langage commun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Amorcer une dynamique territoriale sur le sujet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3609473" y="1231039"/>
            <a:ext cx="5305927" cy="4661761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fr-FR" sz="2000" b="1" i="0" u="none" strike="noStrike" cap="small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Sommaire</a:t>
            </a:r>
            <a:endParaRPr dirty="0"/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31859C"/>
              </a:buClr>
              <a:buSzPts val="2000"/>
              <a:buFont typeface="Calibri"/>
              <a:buAutoNum type="arabicPeriod"/>
            </a:pPr>
            <a:r>
              <a:rPr lang="fr-FR" sz="2000" b="1" i="0" u="none" strike="noStrike" cap="none" dirty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Rappel du </a:t>
            </a:r>
            <a:r>
              <a:rPr lang="fr-FR" sz="2000" b="1" i="0" u="none" strike="noStrike" cap="none" dirty="0" smtClean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contexte </a:t>
            </a:r>
            <a:r>
              <a:rPr lang="fr-FR" sz="2000" b="1" i="0" u="none" strike="noStrike" cap="none" dirty="0" err="1" smtClean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Expé</a:t>
            </a:r>
            <a:r>
              <a:rPr lang="fr-FR" sz="2000" b="1" i="0" u="none" strike="noStrike" cap="none" dirty="0" smtClean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 MSE HDF</a:t>
            </a:r>
            <a:endParaRPr dirty="0"/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Éclairages sur les modèles socioéconomiques associatifs</a:t>
            </a:r>
            <a:endParaRPr dirty="0"/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Éléments clés issus des recherches actions portées par le </a:t>
            </a:r>
            <a:r>
              <a:rPr lang="fr-FR" sz="2000" b="1" i="0" u="none" strike="noStrike" cap="none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Fonjep</a:t>
            </a:r>
            <a:r>
              <a:rPr lang="fr-FR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lang="fr-FR" sz="2000" b="1" i="0" u="none" strike="noStrike" cap="none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Outillage, enjeux et perspectives</a:t>
            </a:r>
            <a:endParaRPr lang="fr-FR" sz="2000" b="1" i="0" u="none" strike="noStrike" cap="none" dirty="0" smtClean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eriod"/>
            </a:pPr>
            <a:endParaRPr dirty="0"/>
          </a:p>
        </p:txBody>
      </p:sp>
      <p:sp>
        <p:nvSpPr>
          <p:cNvPr id="105" name="Google Shape;105;p2"/>
          <p:cNvSpPr/>
          <p:nvPr/>
        </p:nvSpPr>
        <p:spPr>
          <a:xfrm rot="5400000">
            <a:off x="1031943" y="3420549"/>
            <a:ext cx="4661764" cy="282741"/>
          </a:xfrm>
          <a:prstGeom prst="triangle">
            <a:avLst>
              <a:gd name="adj" fmla="val 50000"/>
            </a:avLst>
          </a:prstGeom>
          <a:solidFill>
            <a:srgbClr val="31859C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Préambule : rappel du dispositif « Expérimentation modèles socio-économiques en Hauts de France » (1/2)</a:t>
            </a:r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  <p:sp>
        <p:nvSpPr>
          <p:cNvPr id="112" name="Google Shape;112;p3"/>
          <p:cNvSpPr/>
          <p:nvPr/>
        </p:nvSpPr>
        <p:spPr>
          <a:xfrm>
            <a:off x="228602" y="694592"/>
            <a:ext cx="8686800" cy="570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46088" marR="0" lvl="0" indent="-446088" algn="l" rtl="0">
              <a:spcBef>
                <a:spcPts val="0"/>
              </a:spcBef>
              <a:spcAft>
                <a:spcPts val="0"/>
              </a:spcAft>
              <a:buClr>
                <a:srgbClr val="BD216F"/>
              </a:buClr>
              <a:buSzPts val="2400"/>
              <a:buFont typeface="Noto Sans Symbols"/>
              <a:buChar char="⮚"/>
            </a:pP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projet de territoire, </a:t>
            </a:r>
            <a:r>
              <a:rPr lang="fr-FR" sz="1600" b="0" i="0" u="none" strike="noStrike" cap="none" dirty="0" smtClean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construit collectivement en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dialogue constant entre les acteurs du territoire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en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cohérence avec les enjeux et les besoins du territoire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et bâti sur les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travaux et actions existants 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dans un objectif de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sobriété de moyens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446088" marR="0" lvl="0" indent="-446088" algn="l" rtl="0">
              <a:spcBef>
                <a:spcPts val="1200"/>
              </a:spcBef>
              <a:spcAft>
                <a:spcPts val="0"/>
              </a:spcAft>
              <a:buClr>
                <a:srgbClr val="BD216F"/>
              </a:buClr>
              <a:buSzPts val="2400"/>
              <a:buFont typeface="Noto Sans Symbols"/>
              <a:buChar char="⮚"/>
            </a:pP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Une double ambition : </a:t>
            </a:r>
            <a:endParaRPr dirty="0"/>
          </a:p>
          <a:p>
            <a:pPr marL="903288" marR="0" lvl="1" indent="-446088" algn="l" rtl="0">
              <a:spcBef>
                <a:spcPts val="1200"/>
              </a:spcBef>
              <a:spcAft>
                <a:spcPts val="0"/>
              </a:spcAft>
              <a:buClr>
                <a:srgbClr val="BD216F"/>
              </a:buClr>
              <a:buSzPts val="2400"/>
              <a:buFont typeface="Noto Sans Symbols"/>
              <a:buChar char="▪"/>
            </a:pP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irriguer des associations du territoire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et notamment de jeunesse et d’éducation populaire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par la sensibilisation et </a:t>
            </a:r>
            <a:r>
              <a:rPr lang="fr-FR" sz="1600" b="0" i="0" u="none" strike="noStrike" cap="none" dirty="0" smtClean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l’acculturation 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 réseaux d’accompagnement,</a:t>
            </a:r>
            <a:endParaRPr dirty="0"/>
          </a:p>
          <a:p>
            <a:pPr marL="903288" marR="0" lvl="1" indent="-446088" algn="l" rtl="0">
              <a:spcBef>
                <a:spcPts val="1200"/>
              </a:spcBef>
              <a:spcAft>
                <a:spcPts val="0"/>
              </a:spcAft>
              <a:buClr>
                <a:srgbClr val="BD216F"/>
              </a:buClr>
              <a:buSzPts val="2400"/>
              <a:buFont typeface="Noto Sans Symbols"/>
              <a:buChar char="▪"/>
            </a:pP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impulser une dynamique de territoire 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destinée à faire vivre le sujet des modèles socio-économiques sur le long terme et alimenter le dialogue avec la région sur ce sujet.</a:t>
            </a:r>
            <a:endParaRPr dirty="0"/>
          </a:p>
          <a:p>
            <a:pPr marL="446088" marR="0" lvl="0" indent="-446088" algn="l" rtl="0">
              <a:spcBef>
                <a:spcPts val="1200"/>
              </a:spcBef>
              <a:spcAft>
                <a:spcPts val="0"/>
              </a:spcAft>
              <a:buClr>
                <a:srgbClr val="BD216F"/>
              </a:buClr>
              <a:buSzPts val="2400"/>
              <a:buFont typeface="Noto Sans Symbols"/>
              <a:buChar char="⮚"/>
            </a:pP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Une articulation autour de 3 axes et de briques d’actions menées en parallèle pour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répondre aux réalités, aux besoins et aux possibilités de mobilisation de chacun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446088" marR="0" lvl="0" indent="-446088" algn="l" rtl="0">
              <a:spcBef>
                <a:spcPts val="1200"/>
              </a:spcBef>
              <a:spcAft>
                <a:spcPts val="0"/>
              </a:spcAft>
              <a:buClr>
                <a:srgbClr val="BD216F"/>
              </a:buClr>
              <a:buSzPts val="2400"/>
              <a:buFont typeface="Noto Sans Symbols"/>
              <a:buChar char="⮚"/>
            </a:pP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Une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coordination par une tête de réseau </a:t>
            </a:r>
            <a:r>
              <a:rPr lang="fr-FR" sz="1600" b="1" i="0" u="none" strike="noStrike" cap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Jep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du territoire 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(Fédération des centres sociaux et socioculturels du Nord Pas de Calais) en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lien étroit avec le </a:t>
            </a:r>
            <a:r>
              <a:rPr lang="fr-FR" sz="1600" b="1" i="0" u="none" strike="noStrike" cap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Crajep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HDF et le Mouvement associatif HDF 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pour assurer les liens avec les autres projets de territoire sur la thématique. </a:t>
            </a:r>
            <a:endParaRPr dirty="0"/>
          </a:p>
          <a:p>
            <a:pPr marL="446088" marR="0" lvl="0" indent="-446088" algn="l" rtl="0">
              <a:spcBef>
                <a:spcPts val="1200"/>
              </a:spcBef>
              <a:spcAft>
                <a:spcPts val="0"/>
              </a:spcAft>
              <a:buClr>
                <a:srgbClr val="BD216F"/>
              </a:buClr>
              <a:buSzPts val="2400"/>
              <a:buFont typeface="Noto Sans Symbols"/>
              <a:buChar char="⮚"/>
            </a:pP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réalisation d’une évaluation 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pour mesurer les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effets provoqués par le processus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depuis son origine et les </a:t>
            </a:r>
            <a:r>
              <a:rPr lang="fr-FR" sz="1600" b="1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résultats obtenus chez des bénéficiaires, </a:t>
            </a:r>
            <a:r>
              <a:rPr lang="fr-FR" sz="1600" b="0" i="0" u="none" strike="noStrike" cap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et transmettre aux autres régions les modules et processus / outillages construits.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Préambule : rappel du dispositif (2/2)</a:t>
            </a:r>
            <a:endParaRPr/>
          </a:p>
        </p:txBody>
      </p:sp>
      <p:sp>
        <p:nvSpPr>
          <p:cNvPr id="118" name="Google Shape;118;p4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7075054" y="3948046"/>
            <a:ext cx="1840347" cy="1164530"/>
          </a:xfrm>
          <a:prstGeom prst="rect">
            <a:avLst/>
          </a:prstGeom>
          <a:solidFill>
            <a:schemeClr val="lt1">
              <a:alpha val="20000"/>
            </a:schemeClr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 dirty="0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rPr>
              <a:t>Piva +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 dirty="0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rPr>
              <a:t>DLA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 dirty="0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rPr>
              <a:t>Têtes de réseau</a:t>
            </a:r>
            <a:endParaRPr dirty="0"/>
          </a:p>
        </p:txBody>
      </p:sp>
      <p:sp>
        <p:nvSpPr>
          <p:cNvPr id="120" name="Google Shape;120;p4"/>
          <p:cNvSpPr/>
          <p:nvPr/>
        </p:nvSpPr>
        <p:spPr>
          <a:xfrm>
            <a:off x="7075055" y="1384239"/>
            <a:ext cx="1840347" cy="1164531"/>
          </a:xfrm>
          <a:prstGeom prst="rect">
            <a:avLst/>
          </a:prstGeom>
          <a:solidFill>
            <a:schemeClr val="lt1">
              <a:alpha val="20000"/>
            </a:schemeClr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rPr>
              <a:t>Piva +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rPr>
              <a:t>DLA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rPr>
              <a:t>Têtes de réseau</a:t>
            </a:r>
            <a:endParaRPr/>
          </a:p>
        </p:txBody>
      </p:sp>
      <p:sp>
        <p:nvSpPr>
          <p:cNvPr id="121" name="Google Shape;121;p4"/>
          <p:cNvSpPr/>
          <p:nvPr/>
        </p:nvSpPr>
        <p:spPr>
          <a:xfrm>
            <a:off x="7075055" y="2642630"/>
            <a:ext cx="1840347" cy="1164530"/>
          </a:xfrm>
          <a:prstGeom prst="rect">
            <a:avLst/>
          </a:prstGeom>
          <a:solidFill>
            <a:schemeClr val="lt1">
              <a:alpha val="20000"/>
            </a:schemeClr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rgbClr val="E0003A"/>
                </a:solidFill>
                <a:latin typeface="Calibri"/>
                <a:ea typeface="Calibri"/>
                <a:cs typeface="Calibri"/>
                <a:sym typeface="Calibri"/>
              </a:rPr>
              <a:t>Têtes de réseau </a:t>
            </a:r>
            <a:endParaRPr sz="1200" b="1" i="1" u="none" strike="noStrike" cap="none">
              <a:solidFill>
                <a:srgbClr val="E000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1070497" y="1384076"/>
            <a:ext cx="2212525" cy="1169501"/>
          </a:xfrm>
          <a:prstGeom prst="rect">
            <a:avLst/>
          </a:prstGeom>
          <a:solidFill>
            <a:srgbClr val="BD216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Acculturer </a:t>
            </a:r>
            <a:br>
              <a:rPr lang="fr-FR" sz="1200" b="1" i="0" u="none" strike="noStrike" cap="none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1" i="0" u="none" strike="noStrike" cap="none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au sujet des MSE</a:t>
            </a:r>
            <a:endParaRPr/>
          </a:p>
        </p:txBody>
      </p:sp>
      <p:sp>
        <p:nvSpPr>
          <p:cNvPr id="123" name="Google Shape;123;p4"/>
          <p:cNvSpPr/>
          <p:nvPr/>
        </p:nvSpPr>
        <p:spPr>
          <a:xfrm>
            <a:off x="1070497" y="2646680"/>
            <a:ext cx="2212525" cy="1164530"/>
          </a:xfrm>
          <a:prstGeom prst="rect">
            <a:avLst/>
          </a:prstGeom>
          <a:solidFill>
            <a:srgbClr val="DD3B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Amorcer une montée </a:t>
            </a:r>
            <a:br>
              <a:rPr lang="fr-FR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compétence</a:t>
            </a:r>
            <a:endParaRPr/>
          </a:p>
        </p:txBody>
      </p:sp>
      <p:sp>
        <p:nvSpPr>
          <p:cNvPr id="124" name="Google Shape;124;p4"/>
          <p:cNvSpPr/>
          <p:nvPr/>
        </p:nvSpPr>
        <p:spPr>
          <a:xfrm>
            <a:off x="1070497" y="3947566"/>
            <a:ext cx="2212525" cy="1169061"/>
          </a:xfrm>
          <a:prstGeom prst="rect">
            <a:avLst/>
          </a:prstGeom>
          <a:solidFill>
            <a:srgbClr val="BD216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Construire une dynamique </a:t>
            </a:r>
            <a:br>
              <a:rPr lang="fr-FR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 partage et de capitalisation </a:t>
            </a:r>
            <a:br>
              <a:rPr lang="fr-FR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sur le territoire</a:t>
            </a:r>
            <a:endParaRPr dirty="0"/>
          </a:p>
        </p:txBody>
      </p:sp>
      <p:sp>
        <p:nvSpPr>
          <p:cNvPr id="125" name="Google Shape;125;p4"/>
          <p:cNvSpPr/>
          <p:nvPr/>
        </p:nvSpPr>
        <p:spPr>
          <a:xfrm>
            <a:off x="228601" y="5116628"/>
            <a:ext cx="8686800" cy="128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i="1" u="none" strike="noStrike" cap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Des actions différentes en fonction des cibles visées.</a:t>
            </a:r>
            <a:endParaRPr/>
          </a:p>
        </p:txBody>
      </p:sp>
      <p:sp>
        <p:nvSpPr>
          <p:cNvPr id="126" name="Google Shape;126;p4"/>
          <p:cNvSpPr/>
          <p:nvPr/>
        </p:nvSpPr>
        <p:spPr>
          <a:xfrm>
            <a:off x="228602" y="1384076"/>
            <a:ext cx="770214" cy="1169501"/>
          </a:xfrm>
          <a:prstGeom prst="rect">
            <a:avLst/>
          </a:prstGeom>
          <a:solidFill>
            <a:srgbClr val="BD216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rgbClr val="BD216F"/>
                </a:solidFill>
                <a:latin typeface="Calibri"/>
                <a:ea typeface="Calibri"/>
                <a:cs typeface="Calibri"/>
                <a:sym typeface="Calibri"/>
              </a:rPr>
              <a:t>Axe 1</a:t>
            </a:r>
            <a:endParaRPr/>
          </a:p>
        </p:txBody>
      </p:sp>
      <p:sp>
        <p:nvSpPr>
          <p:cNvPr id="127" name="Google Shape;127;p4"/>
          <p:cNvSpPr/>
          <p:nvPr/>
        </p:nvSpPr>
        <p:spPr>
          <a:xfrm>
            <a:off x="228602" y="2646680"/>
            <a:ext cx="770214" cy="1164530"/>
          </a:xfrm>
          <a:prstGeom prst="rect">
            <a:avLst/>
          </a:prstGeom>
          <a:solidFill>
            <a:srgbClr val="DD3B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Axe 2</a:t>
            </a:r>
            <a:endParaRPr/>
          </a:p>
        </p:txBody>
      </p:sp>
      <p:sp>
        <p:nvSpPr>
          <p:cNvPr id="128" name="Google Shape;128;p4"/>
          <p:cNvSpPr/>
          <p:nvPr/>
        </p:nvSpPr>
        <p:spPr>
          <a:xfrm>
            <a:off x="228602" y="3947566"/>
            <a:ext cx="770214" cy="1169061"/>
          </a:xfrm>
          <a:prstGeom prst="rect">
            <a:avLst/>
          </a:prstGeom>
          <a:solidFill>
            <a:srgbClr val="BD216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Axe 3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228599" y="1005459"/>
            <a:ext cx="3054423" cy="307777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i="1" u="none" strike="noStrike" cap="small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Briques</a:t>
            </a:r>
            <a:endParaRPr/>
          </a:p>
        </p:txBody>
      </p:sp>
      <p:sp>
        <p:nvSpPr>
          <p:cNvPr id="130" name="Google Shape;130;p4"/>
          <p:cNvSpPr txBox="1"/>
          <p:nvPr/>
        </p:nvSpPr>
        <p:spPr>
          <a:xfrm>
            <a:off x="7075055" y="1005459"/>
            <a:ext cx="1840346" cy="307777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i="1" u="none" strike="noStrike" cap="small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Cibles</a:t>
            </a:r>
            <a:endParaRPr/>
          </a:p>
        </p:txBody>
      </p:sp>
      <p:sp>
        <p:nvSpPr>
          <p:cNvPr id="131" name="Google Shape;131;p4"/>
          <p:cNvSpPr/>
          <p:nvPr/>
        </p:nvSpPr>
        <p:spPr>
          <a:xfrm>
            <a:off x="3565235" y="3952097"/>
            <a:ext cx="3232728" cy="1164530"/>
          </a:xfrm>
          <a:prstGeom prst="rect">
            <a:avLst/>
          </a:prstGeom>
          <a:solidFill>
            <a:schemeClr val="lt1">
              <a:alpha val="20000"/>
            </a:schemeClr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Favoriser l’émergence d’une communauté apprenante sur le sujet des </a:t>
            </a:r>
            <a:br>
              <a:rPr lang="fr-F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modèles socio-économiques </a:t>
            </a:r>
            <a:br>
              <a:rPr lang="fr-F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faire vivre la thématique </a:t>
            </a:r>
            <a:br>
              <a:rPr lang="fr-F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 le territoire sur le long terme</a:t>
            </a:r>
            <a:endParaRPr dirty="0"/>
          </a:p>
        </p:txBody>
      </p:sp>
      <p:sp>
        <p:nvSpPr>
          <p:cNvPr id="132" name="Google Shape;132;p4"/>
          <p:cNvSpPr/>
          <p:nvPr/>
        </p:nvSpPr>
        <p:spPr>
          <a:xfrm>
            <a:off x="3565236" y="1388290"/>
            <a:ext cx="3232728" cy="1164531"/>
          </a:xfrm>
          <a:prstGeom prst="rect">
            <a:avLst/>
          </a:prstGeom>
          <a:solidFill>
            <a:schemeClr val="lt1">
              <a:alpha val="20000"/>
            </a:schemeClr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Mobiliser les acteurs du territoires </a:t>
            </a:r>
            <a:b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 le sujet des modèles socio-économiques </a:t>
            </a:r>
            <a:b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mettre à leur disposition un premier socle </a:t>
            </a:r>
            <a:b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connaissances sur le sujet</a:t>
            </a:r>
            <a:endParaRPr/>
          </a:p>
        </p:txBody>
      </p:sp>
      <p:sp>
        <p:nvSpPr>
          <p:cNvPr id="133" name="Google Shape;133;p4"/>
          <p:cNvSpPr/>
          <p:nvPr/>
        </p:nvSpPr>
        <p:spPr>
          <a:xfrm>
            <a:off x="3565236" y="2646681"/>
            <a:ext cx="3232728" cy="1164530"/>
          </a:xfrm>
          <a:prstGeom prst="rect">
            <a:avLst/>
          </a:prstGeom>
          <a:solidFill>
            <a:schemeClr val="lt1">
              <a:alpha val="20000"/>
            </a:schemeClr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Former et outiller les têtes de réseau au questionnement du modèle socio-économique </a:t>
            </a:r>
            <a:b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 travers du mise en pratique sur leur propre modèle afin de permettre une diffusion </a:t>
            </a:r>
            <a:b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sujet au sein des réseaux</a:t>
            </a:r>
            <a:endParaRPr/>
          </a:p>
        </p:txBody>
      </p:sp>
      <p:sp>
        <p:nvSpPr>
          <p:cNvPr id="134" name="Google Shape;134;p4"/>
          <p:cNvSpPr txBox="1"/>
          <p:nvPr/>
        </p:nvSpPr>
        <p:spPr>
          <a:xfrm>
            <a:off x="3565235" y="1009510"/>
            <a:ext cx="3232726" cy="307777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i="1" u="none" strike="noStrike" cap="small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Enjeux</a:t>
            </a:r>
            <a:endParaRPr/>
          </a:p>
        </p:txBody>
      </p:sp>
      <p:sp>
        <p:nvSpPr>
          <p:cNvPr id="135" name="Google Shape;135;p4"/>
          <p:cNvSpPr/>
          <p:nvPr/>
        </p:nvSpPr>
        <p:spPr>
          <a:xfrm rot="5400000">
            <a:off x="2838272" y="1900507"/>
            <a:ext cx="1169503" cy="136642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 rot="5400000">
            <a:off x="2838272" y="3163111"/>
            <a:ext cx="1169503" cy="136642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 rot="5400000">
            <a:off x="2838272" y="4425715"/>
            <a:ext cx="1169503" cy="136642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/>
          <p:nvPr/>
        </p:nvSpPr>
        <p:spPr>
          <a:xfrm rot="5400000">
            <a:off x="6350301" y="1931588"/>
            <a:ext cx="1169503" cy="136642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 rot="5400000">
            <a:off x="6350301" y="3194192"/>
            <a:ext cx="1169503" cy="136642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/>
          <p:nvPr/>
        </p:nvSpPr>
        <p:spPr>
          <a:xfrm rot="5400000">
            <a:off x="6350301" y="4456796"/>
            <a:ext cx="1169503" cy="136642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228598" y="1384240"/>
            <a:ext cx="8686800" cy="1171290"/>
          </a:xfrm>
          <a:prstGeom prst="rect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Déroulé</a:t>
            </a:r>
            <a:endParaRPr/>
          </a:p>
        </p:txBody>
      </p:sp>
      <p:sp>
        <p:nvSpPr>
          <p:cNvPr id="147" name="Google Shape;147;p5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  <p:sp>
        <p:nvSpPr>
          <p:cNvPr id="148" name="Google Shape;148;p5"/>
          <p:cNvSpPr/>
          <p:nvPr/>
        </p:nvSpPr>
        <p:spPr>
          <a:xfrm>
            <a:off x="228601" y="1231039"/>
            <a:ext cx="2887579" cy="46617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S’acculturer au sujet des MSE 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Partager un premier langage commun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Amorcer une dynamique territoriale sur le sujet</a:t>
            </a:r>
            <a:endParaRPr dirty="0"/>
          </a:p>
        </p:txBody>
      </p:sp>
      <p:sp>
        <p:nvSpPr>
          <p:cNvPr id="149" name="Google Shape;149;p5"/>
          <p:cNvSpPr txBox="1"/>
          <p:nvPr/>
        </p:nvSpPr>
        <p:spPr>
          <a:xfrm>
            <a:off x="3609473" y="1231039"/>
            <a:ext cx="5305927" cy="4661761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fr-FR" sz="2000" b="1" i="0" u="none" strike="noStrike" cap="small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Sommaire</a:t>
            </a:r>
            <a:endParaRPr dirty="0"/>
          </a:p>
          <a:p>
            <a:pPr marL="722313" lvl="0" indent="-342900">
              <a:spcBef>
                <a:spcPts val="1200"/>
              </a:spcBef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Rappel du </a:t>
            </a:r>
            <a:r>
              <a:rPr lang="fr-FR" sz="2000" b="1" i="0" u="none" strike="noStrike" cap="none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contexte </a:t>
            </a:r>
            <a:r>
              <a:rPr lang="fr-FR" sz="2000" b="1" dirty="0" err="1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Expé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MSE HDF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31859C"/>
              </a:buClr>
              <a:buSzPts val="2000"/>
              <a:buFont typeface="Calibri"/>
              <a:buAutoNum type="arabicPeriod"/>
            </a:pPr>
            <a:r>
              <a:rPr lang="fr-FR" sz="2000" b="1" i="0" u="none" strike="noStrike" cap="none" dirty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Éclairages sur les modèles socioéconomiques associatifs</a:t>
            </a:r>
            <a:endParaRPr dirty="0"/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Éléments clés issus des recherches actions portées par le </a:t>
            </a:r>
            <a:r>
              <a:rPr lang="fr-FR" sz="2000" b="1" i="0" u="none" strike="noStrike" cap="none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Fonjep</a:t>
            </a:r>
            <a:r>
              <a:rPr lang="fr-FR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lang="fr-FR" sz="2000" b="1" i="0" u="none" strike="noStrike" cap="none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</a:p>
          <a:p>
            <a:pPr marL="722313" lvl="0" indent="-342900">
              <a:spcBef>
                <a:spcPts val="1200"/>
              </a:spcBef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Outillage, enjeux et perspectives</a:t>
            </a:r>
            <a:endParaRPr dirty="0"/>
          </a:p>
        </p:txBody>
      </p:sp>
      <p:sp>
        <p:nvSpPr>
          <p:cNvPr id="150" name="Google Shape;150;p5"/>
          <p:cNvSpPr/>
          <p:nvPr/>
        </p:nvSpPr>
        <p:spPr>
          <a:xfrm rot="5400000">
            <a:off x="1031943" y="3420549"/>
            <a:ext cx="4661764" cy="282741"/>
          </a:xfrm>
          <a:prstGeom prst="triangle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La juste place du modèle socio-économique</a:t>
            </a:r>
            <a:endParaRPr/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1"/>
          </p:nvPr>
        </p:nvSpPr>
        <p:spPr>
          <a:xfrm>
            <a:off x="228600" y="5600728"/>
            <a:ext cx="8686800" cy="70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600"/>
              <a:buNone/>
            </a:pPr>
            <a:r>
              <a:rPr lang="fr-FR" sz="1600" b="1">
                <a:solidFill>
                  <a:srgbClr val="7030A0"/>
                </a:solidFill>
              </a:rPr>
              <a:t>Le modèle socio-économique, un outil au service du projet associatif.</a:t>
            </a:r>
            <a:endParaRPr/>
          </a:p>
        </p:txBody>
      </p:sp>
      <p:sp>
        <p:nvSpPr>
          <p:cNvPr id="157" name="Google Shape;157;p6"/>
          <p:cNvSpPr txBox="1"/>
          <p:nvPr/>
        </p:nvSpPr>
        <p:spPr>
          <a:xfrm>
            <a:off x="303787" y="1257272"/>
            <a:ext cx="1977751" cy="4194897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Le MSE n’est pas une finalité mais bien un moyen pour :</a:t>
            </a:r>
            <a:endParaRPr/>
          </a:p>
          <a:p>
            <a:pPr marL="166969" marR="0" lvl="1" indent="-166969" algn="ctr" rtl="0"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▪"/>
            </a:pPr>
            <a:r>
              <a:rPr lang="fr-FR"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Assurer la pérennité et le développement du projet par l’anticipation des moyens à déployer,</a:t>
            </a:r>
            <a:endParaRPr/>
          </a:p>
          <a:p>
            <a:pPr marL="166969" marR="0" lvl="1" indent="-166969" algn="ctr" rtl="0"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▪"/>
            </a:pPr>
            <a:r>
              <a:rPr lang="fr-FR"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Garantir le respect des valeurs du projet.</a:t>
            </a:r>
            <a:endParaRPr/>
          </a:p>
          <a:p>
            <a:pPr marL="166969" marR="0" lvl="0" indent="-78069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44345" marR="0" lvl="0" indent="-15544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2355317" y="1256613"/>
            <a:ext cx="4485165" cy="4194897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44345" marR="0" lvl="0" indent="-16833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7"/>
              <a:buFont typeface="Noto Sans Symbols"/>
              <a:buNone/>
            </a:pPr>
            <a:endParaRPr sz="119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9" name="Google Shape;159;p6"/>
          <p:cNvGrpSpPr/>
          <p:nvPr/>
        </p:nvGrpSpPr>
        <p:grpSpPr>
          <a:xfrm>
            <a:off x="2260491" y="924700"/>
            <a:ext cx="4733354" cy="4766833"/>
            <a:chOff x="2464169" y="851990"/>
            <a:chExt cx="5535394" cy="5574547"/>
          </a:xfrm>
        </p:grpSpPr>
        <p:sp>
          <p:nvSpPr>
            <p:cNvPr id="160" name="Google Shape;160;p6"/>
            <p:cNvSpPr txBox="1"/>
            <p:nvPr/>
          </p:nvSpPr>
          <p:spPr>
            <a:xfrm>
              <a:off x="4632453" y="1338306"/>
              <a:ext cx="1337736" cy="3234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197" b="1" i="1" u="none" strike="noStrike" cap="none">
                  <a:solidFill>
                    <a:srgbClr val="CF2379"/>
                  </a:solidFill>
                  <a:latin typeface="Calibri"/>
                  <a:ea typeface="Calibri"/>
                  <a:cs typeface="Calibri"/>
                  <a:sym typeface="Calibri"/>
                </a:rPr>
                <a:t>AMBITION</a:t>
              </a:r>
              <a:endParaRPr/>
            </a:p>
          </p:txBody>
        </p:sp>
        <p:sp>
          <p:nvSpPr>
            <p:cNvPr id="161" name="Google Shape;161;p6"/>
            <p:cNvSpPr txBox="1"/>
            <p:nvPr/>
          </p:nvSpPr>
          <p:spPr>
            <a:xfrm>
              <a:off x="3324227" y="5694052"/>
              <a:ext cx="3733677" cy="3234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197" b="1" i="1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MODELE SOCIO-ECONOMIQUE</a:t>
              </a:r>
              <a:endParaRPr/>
            </a:p>
          </p:txBody>
        </p:sp>
        <p:sp>
          <p:nvSpPr>
            <p:cNvPr id="162" name="Google Shape;162;p6"/>
            <p:cNvSpPr txBox="1"/>
            <p:nvPr/>
          </p:nvSpPr>
          <p:spPr>
            <a:xfrm rot="5400000">
              <a:off x="6072166" y="3466944"/>
              <a:ext cx="2558142" cy="3234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197" b="1" i="1" u="none" strike="noStrike" cap="none">
                  <a:solidFill>
                    <a:srgbClr val="CF2379"/>
                  </a:solidFill>
                  <a:latin typeface="Calibri"/>
                  <a:ea typeface="Calibri"/>
                  <a:cs typeface="Calibri"/>
                  <a:sym typeface="Calibri"/>
                </a:rPr>
                <a:t>IDENTITE</a:t>
              </a:r>
              <a:endParaRPr/>
            </a:p>
          </p:txBody>
        </p:sp>
        <p:sp>
          <p:nvSpPr>
            <p:cNvPr id="163" name="Google Shape;163;p6"/>
            <p:cNvSpPr txBox="1"/>
            <p:nvPr/>
          </p:nvSpPr>
          <p:spPr>
            <a:xfrm rot="-5400000">
              <a:off x="2139502" y="3518196"/>
              <a:ext cx="1781073" cy="3234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197" b="1" i="1" u="none" strike="noStrike" cap="none">
                  <a:solidFill>
                    <a:srgbClr val="CF2379"/>
                  </a:solidFill>
                  <a:latin typeface="Calibri"/>
                  <a:ea typeface="Calibri"/>
                  <a:cs typeface="Calibri"/>
                  <a:sym typeface="Calibri"/>
                </a:rPr>
                <a:t>GOUVERNANCE</a:t>
              </a:r>
              <a:endParaRPr/>
            </a:p>
          </p:txBody>
        </p:sp>
        <p:grpSp>
          <p:nvGrpSpPr>
            <p:cNvPr id="164" name="Google Shape;164;p6"/>
            <p:cNvGrpSpPr/>
            <p:nvPr/>
          </p:nvGrpSpPr>
          <p:grpSpPr>
            <a:xfrm>
              <a:off x="2464169" y="851990"/>
              <a:ext cx="5535394" cy="5574547"/>
              <a:chOff x="2426128" y="1018158"/>
              <a:chExt cx="5535394" cy="5574547"/>
            </a:xfrm>
          </p:grpSpPr>
          <p:sp>
            <p:nvSpPr>
              <p:cNvPr id="165" name="Google Shape;165;p6"/>
              <p:cNvSpPr/>
              <p:nvPr/>
            </p:nvSpPr>
            <p:spPr>
              <a:xfrm rot="-2645836">
                <a:off x="5635858" y="2860920"/>
                <a:ext cx="1926607" cy="1927217"/>
              </a:xfrm>
              <a:custGeom>
                <a:avLst/>
                <a:gdLst/>
                <a:ahLst/>
                <a:cxnLst/>
                <a:rect l="l" t="t" r="r" b="b"/>
                <a:pathLst>
                  <a:path w="612" h="612" extrusionOk="0">
                    <a:moveTo>
                      <a:pt x="23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338" y="612"/>
                      <a:pt x="612" y="338"/>
                      <a:pt x="612" y="0"/>
                    </a:cubicBezTo>
                    <a:lnTo>
                      <a:pt x="237" y="0"/>
                    </a:lnTo>
                    <a:close/>
                  </a:path>
                </a:pathLst>
              </a:custGeom>
              <a:solidFill>
                <a:srgbClr val="CF2379"/>
              </a:solidFill>
              <a:ln>
                <a:noFill/>
              </a:ln>
            </p:spPr>
            <p:txBody>
              <a:bodyPr spcFirstLastPara="1" wrap="square" lIns="70225" tIns="35100" rIns="70225" bIns="351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3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 rot="-2645836">
                <a:off x="2825053" y="2805549"/>
                <a:ext cx="1929046" cy="1927827"/>
              </a:xfrm>
              <a:custGeom>
                <a:avLst/>
                <a:gdLst/>
                <a:ahLst/>
                <a:cxnLst/>
                <a:rect l="l" t="t" r="r" b="b"/>
                <a:pathLst>
                  <a:path w="613" h="612" extrusionOk="0">
                    <a:moveTo>
                      <a:pt x="0" y="612"/>
                    </a:moveTo>
                    <a:cubicBezTo>
                      <a:pt x="375" y="612"/>
                      <a:pt x="375" y="612"/>
                      <a:pt x="375" y="612"/>
                    </a:cubicBezTo>
                    <a:cubicBezTo>
                      <a:pt x="613" y="612"/>
                      <a:pt x="613" y="612"/>
                      <a:pt x="613" y="612"/>
                    </a:cubicBezTo>
                    <a:cubicBezTo>
                      <a:pt x="613" y="375"/>
                      <a:pt x="613" y="375"/>
                      <a:pt x="613" y="375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275" y="0"/>
                      <a:pt x="0" y="274"/>
                      <a:pt x="0" y="612"/>
                    </a:cubicBezTo>
                    <a:close/>
                  </a:path>
                </a:pathLst>
              </a:custGeom>
              <a:solidFill>
                <a:srgbClr val="CF2379"/>
              </a:solidFill>
              <a:ln>
                <a:noFill/>
              </a:ln>
            </p:spPr>
            <p:txBody>
              <a:bodyPr spcFirstLastPara="1" wrap="square" lIns="70225" tIns="35100" rIns="70225" bIns="351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3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6"/>
              <p:cNvSpPr/>
              <p:nvPr/>
            </p:nvSpPr>
            <p:spPr>
              <a:xfrm rot="-2645836">
                <a:off x="4252681" y="1416619"/>
                <a:ext cx="1925998" cy="1927826"/>
              </a:xfrm>
              <a:custGeom>
                <a:avLst/>
                <a:gdLst/>
                <a:ahLst/>
                <a:cxnLst/>
                <a:rect l="l" t="t" r="r" b="b"/>
                <a:pathLst>
                  <a:path w="612" h="612" extrusionOk="0">
                    <a:moveTo>
                      <a:pt x="0" y="0"/>
                    </a:moveTo>
                    <a:cubicBezTo>
                      <a:pt x="0" y="375"/>
                      <a:pt x="0" y="375"/>
                      <a:pt x="0" y="375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237" y="612"/>
                      <a:pt x="237" y="612"/>
                      <a:pt x="237" y="612"/>
                    </a:cubicBezTo>
                    <a:cubicBezTo>
                      <a:pt x="612" y="612"/>
                      <a:pt x="612" y="612"/>
                      <a:pt x="612" y="612"/>
                    </a:cubicBezTo>
                    <a:cubicBezTo>
                      <a:pt x="612" y="274"/>
                      <a:pt x="338" y="0"/>
                      <a:pt x="0" y="0"/>
                    </a:cubicBezTo>
                    <a:close/>
                  </a:path>
                </a:pathLst>
              </a:custGeom>
              <a:solidFill>
                <a:srgbClr val="CF2379"/>
              </a:solidFill>
              <a:ln>
                <a:noFill/>
              </a:ln>
            </p:spPr>
            <p:txBody>
              <a:bodyPr spcFirstLastPara="1" wrap="square" lIns="70225" tIns="35100" rIns="70225" bIns="351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3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 rot="-2645836">
                <a:off x="4217971" y="4266717"/>
                <a:ext cx="1929653" cy="1925999"/>
              </a:xfrm>
              <a:custGeom>
                <a:avLst/>
                <a:gdLst/>
                <a:ahLst/>
                <a:cxnLst/>
                <a:rect l="l" t="t" r="r" b="b"/>
                <a:pathLst>
                  <a:path w="613" h="612" extrusionOk="0">
                    <a:moveTo>
                      <a:pt x="37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8"/>
                      <a:pt x="275" y="612"/>
                      <a:pt x="613" y="612"/>
                    </a:cubicBezTo>
                    <a:cubicBezTo>
                      <a:pt x="613" y="237"/>
                      <a:pt x="613" y="237"/>
                      <a:pt x="613" y="237"/>
                    </a:cubicBezTo>
                    <a:cubicBezTo>
                      <a:pt x="613" y="0"/>
                      <a:pt x="613" y="0"/>
                      <a:pt x="613" y="0"/>
                    </a:cubicBezTo>
                    <a:lnTo>
                      <a:pt x="375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70225" tIns="35100" rIns="70225" bIns="351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39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6"/>
              <p:cNvSpPr/>
              <p:nvPr/>
            </p:nvSpPr>
            <p:spPr>
              <a:xfrm>
                <a:off x="4365705" y="3338638"/>
                <a:ext cx="1677310" cy="1202099"/>
              </a:xfrm>
              <a:prstGeom prst="cloud">
                <a:avLst/>
              </a:prstGeom>
              <a:solidFill>
                <a:schemeClr val="lt1"/>
              </a:solidFill>
              <a:ln w="381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39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6"/>
              <p:cNvSpPr/>
              <p:nvPr/>
            </p:nvSpPr>
            <p:spPr>
              <a:xfrm>
                <a:off x="4194714" y="3454627"/>
                <a:ext cx="1958673" cy="917145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539" b="1">
                    <a:solidFill>
                      <a:srgbClr val="CF237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Le projet associatif</a:t>
                </a:r>
                <a:endParaRPr/>
              </a:p>
            </p:txBody>
          </p:sp>
          <p:pic>
            <p:nvPicPr>
              <p:cNvPr id="171" name="Google Shape;171;p6" descr="Fusée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643255" y="2096738"/>
                <a:ext cx="1061592" cy="10615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2" name="Google Shape;172;p6" descr="Groupe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316580" y="3272818"/>
                <a:ext cx="1044000" cy="1044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3" name="Google Shape;173;p6"/>
              <p:cNvPicPr preferRelativeResize="0"/>
              <p:nvPr/>
            </p:nvPicPr>
            <p:blipFill rotWithShape="1">
              <a:blip r:embed="rId5">
                <a:alphaModFix/>
              </a:blip>
              <a:srcRect b="13854"/>
              <a:stretch/>
            </p:blipFill>
            <p:spPr>
              <a:xfrm>
                <a:off x="6043015" y="3376924"/>
                <a:ext cx="1030013" cy="8873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4" name="Google Shape;174;p6"/>
              <p:cNvPicPr preferRelativeResize="0"/>
              <p:nvPr/>
            </p:nvPicPr>
            <p:blipFill rotWithShape="1">
              <a:blip r:embed="rId6">
                <a:alphaModFix/>
              </a:blip>
              <a:srcRect b="14967"/>
              <a:stretch/>
            </p:blipFill>
            <p:spPr>
              <a:xfrm>
                <a:off x="4594412" y="4605820"/>
                <a:ext cx="1242535" cy="105655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75" name="Google Shape;175;p6"/>
          <p:cNvSpPr txBox="1"/>
          <p:nvPr/>
        </p:nvSpPr>
        <p:spPr>
          <a:xfrm>
            <a:off x="6927043" y="1256613"/>
            <a:ext cx="1977751" cy="4194897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Ne pas confondre modèle économique et analyse financière :</a:t>
            </a:r>
            <a:endParaRPr/>
          </a:p>
          <a:p>
            <a:pPr marL="166969" marR="0" lvl="1" indent="-166969" algn="ctr" rtl="0"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▪"/>
            </a:pPr>
            <a:r>
              <a:rPr lang="fr-FR"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L’analyse financière concerne la gestion opérationnelle de la structure,</a:t>
            </a:r>
            <a:endParaRPr/>
          </a:p>
          <a:p>
            <a:pPr marL="166969" marR="0" lvl="1" indent="-166969" algn="ctr" rtl="0"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▪"/>
            </a:pPr>
            <a:r>
              <a:rPr lang="fr-FR"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Les réflexions sur le MSE permettent le pilotage de la structure.</a:t>
            </a:r>
            <a:endParaRPr/>
          </a:p>
          <a:p>
            <a:pPr marL="553849" marR="0" lvl="1" indent="-78069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6969" marR="0" lvl="0" indent="-78069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44345" marR="0" lvl="0" indent="-15544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"/>
          <p:cNvSpPr/>
          <p:nvPr/>
        </p:nvSpPr>
        <p:spPr>
          <a:xfrm>
            <a:off x="406769" y="-2821174"/>
            <a:ext cx="7976377" cy="7840689"/>
          </a:xfrm>
          <a:prstGeom prst="pie">
            <a:avLst>
              <a:gd name="adj1" fmla="val 2713488"/>
              <a:gd name="adj2" fmla="val 8185560"/>
            </a:avLst>
          </a:prstGeom>
          <a:solidFill>
            <a:srgbClr val="C731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2035535" y="-1198749"/>
            <a:ext cx="4680000" cy="4680000"/>
          </a:xfrm>
          <a:prstGeom prst="pie">
            <a:avLst>
              <a:gd name="adj1" fmla="val 2266988"/>
              <a:gd name="adj2" fmla="val 86458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Les caractéristiques des modèles socio-économiques associatifs</a:t>
            </a:r>
            <a:endParaRPr/>
          </a:p>
        </p:txBody>
      </p:sp>
      <p:sp>
        <p:nvSpPr>
          <p:cNvPr id="186" name="Google Shape;186;p7"/>
          <p:cNvSpPr/>
          <p:nvPr/>
        </p:nvSpPr>
        <p:spPr>
          <a:xfrm rot="-2645836">
            <a:off x="3263130" y="1488345"/>
            <a:ext cx="2208786" cy="2204604"/>
          </a:xfrm>
          <a:custGeom>
            <a:avLst/>
            <a:gdLst/>
            <a:ahLst/>
            <a:cxnLst/>
            <a:rect l="l" t="t" r="r" b="b"/>
            <a:pathLst>
              <a:path w="613" h="612" extrusionOk="0">
                <a:moveTo>
                  <a:pt x="37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38"/>
                  <a:pt x="275" y="612"/>
                  <a:pt x="613" y="612"/>
                </a:cubicBezTo>
                <a:cubicBezTo>
                  <a:pt x="613" y="237"/>
                  <a:pt x="613" y="237"/>
                  <a:pt x="613" y="237"/>
                </a:cubicBezTo>
                <a:cubicBezTo>
                  <a:pt x="613" y="0"/>
                  <a:pt x="613" y="0"/>
                  <a:pt x="613" y="0"/>
                </a:cubicBezTo>
                <a:lnTo>
                  <a:pt x="3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82100" tIns="41050" rIns="82100" bIns="41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207963" y="5590049"/>
            <a:ext cx="8655050" cy="702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Le modèle d’intérêt général repose sur  3 piliers, complémentaires et interdépendants, mobilisés pour la réalisation du </a:t>
            </a:r>
            <a:r>
              <a:rPr lang="fr-FR" sz="1600" b="1" i="1" dirty="0" smtClean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projet. Il ne </a:t>
            </a:r>
            <a:r>
              <a:rPr lang="fr-FR" sz="16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peut pas reposer structurellement sur du revenu d’activité contrairement à des modèles d’utilité </a:t>
            </a:r>
            <a:r>
              <a:rPr lang="fr-FR" sz="1600" b="1" i="1" dirty="0" smtClean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sociale</a:t>
            </a:r>
            <a:endParaRPr sz="1600" b="1" i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2591497" y="699450"/>
            <a:ext cx="37336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MODELE SOCIO-ECONOMIQUE (MSE)</a:t>
            </a:r>
            <a:endParaRPr/>
          </a:p>
        </p:txBody>
      </p:sp>
      <p:pic>
        <p:nvPicPr>
          <p:cNvPr id="189" name="Google Shape;189;p7"/>
          <p:cNvPicPr preferRelativeResize="0"/>
          <p:nvPr/>
        </p:nvPicPr>
        <p:blipFill rotWithShape="1">
          <a:blip r:embed="rId3">
            <a:alphaModFix/>
          </a:blip>
          <a:srcRect b="14967"/>
          <a:stretch/>
        </p:blipFill>
        <p:spPr>
          <a:xfrm>
            <a:off x="3754271" y="1792540"/>
            <a:ext cx="1242535" cy="105655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7"/>
          <p:cNvSpPr/>
          <p:nvPr/>
        </p:nvSpPr>
        <p:spPr>
          <a:xfrm>
            <a:off x="632069" y="4375911"/>
            <a:ext cx="1959428" cy="6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richesses humaines</a:t>
            </a:r>
            <a:endParaRPr/>
          </a:p>
        </p:txBody>
      </p:sp>
      <p:sp>
        <p:nvSpPr>
          <p:cNvPr id="191" name="Google Shape;191;p7"/>
          <p:cNvSpPr/>
          <p:nvPr/>
        </p:nvSpPr>
        <p:spPr>
          <a:xfrm>
            <a:off x="3415244" y="5068718"/>
            <a:ext cx="19594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financements</a:t>
            </a:r>
            <a:endParaRPr/>
          </a:p>
        </p:txBody>
      </p:sp>
      <p:sp>
        <p:nvSpPr>
          <p:cNvPr id="192" name="Google Shape;192;p7"/>
          <p:cNvSpPr/>
          <p:nvPr/>
        </p:nvSpPr>
        <p:spPr>
          <a:xfrm>
            <a:off x="6122649" y="4477914"/>
            <a:ext cx="23892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interactions avec son écosystème</a:t>
            </a:r>
            <a:endParaRPr/>
          </a:p>
        </p:txBody>
      </p:sp>
      <p:pic>
        <p:nvPicPr>
          <p:cNvPr id="193" name="Google Shape;193;p7"/>
          <p:cNvPicPr preferRelativeResize="0"/>
          <p:nvPr/>
        </p:nvPicPr>
        <p:blipFill rotWithShape="1">
          <a:blip r:embed="rId4">
            <a:alphaModFix/>
          </a:blip>
          <a:srcRect b="19356"/>
          <a:stretch/>
        </p:blipFill>
        <p:spPr>
          <a:xfrm>
            <a:off x="3763334" y="3690493"/>
            <a:ext cx="1233472" cy="994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 rotWithShape="1">
          <a:blip r:embed="rId5">
            <a:alphaModFix/>
          </a:blip>
          <a:srcRect b="34564"/>
          <a:stretch/>
        </p:blipFill>
        <p:spPr>
          <a:xfrm>
            <a:off x="5319228" y="3150025"/>
            <a:ext cx="1492500" cy="9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/>
          <p:cNvPicPr preferRelativeResize="0"/>
          <p:nvPr/>
        </p:nvPicPr>
        <p:blipFill rotWithShape="1">
          <a:blip r:embed="rId6">
            <a:alphaModFix/>
          </a:blip>
          <a:srcRect b="19356"/>
          <a:stretch/>
        </p:blipFill>
        <p:spPr>
          <a:xfrm>
            <a:off x="1933106" y="3069997"/>
            <a:ext cx="1604272" cy="129373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7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Les trois piliers des MSE associatifs : situation et évolution (1/3)</a:t>
            </a: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932656" y="4327366"/>
            <a:ext cx="30033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12,7 millions de bénévoles </a:t>
            </a:r>
            <a:endParaRPr/>
          </a:p>
        </p:txBody>
      </p:sp>
      <p:sp>
        <p:nvSpPr>
          <p:cNvPr id="205" name="Google Shape;205;p8"/>
          <p:cNvSpPr txBox="1"/>
          <p:nvPr/>
        </p:nvSpPr>
        <p:spPr>
          <a:xfrm>
            <a:off x="270741" y="6180728"/>
            <a:ext cx="864466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Sources : INSEE, ADDES, Le paysage associatif français de Viviane </a:t>
            </a:r>
            <a:r>
              <a:rPr lang="fr-FR" sz="8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Tchernonog</a:t>
            </a:r>
            <a:r>
              <a:rPr lang="fr-FR" sz="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2019, Etude « Associations et partenariats » de Recherches et Solidarités avec le RAMEAU - 2017</a:t>
            </a:r>
            <a:endParaRPr dirty="0"/>
          </a:p>
        </p:txBody>
      </p:sp>
      <p:sp>
        <p:nvSpPr>
          <p:cNvPr id="206" name="Google Shape;206;p8"/>
          <p:cNvSpPr/>
          <p:nvPr/>
        </p:nvSpPr>
        <p:spPr>
          <a:xfrm>
            <a:off x="504368" y="1638198"/>
            <a:ext cx="37374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richesses humaines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bénévoles, les salariés, les services civiques, etc.</a:t>
            </a:r>
            <a:endParaRPr/>
          </a:p>
        </p:txBody>
      </p:sp>
      <p:sp>
        <p:nvSpPr>
          <p:cNvPr id="207" name="Google Shape;207;p8"/>
          <p:cNvSpPr/>
          <p:nvPr/>
        </p:nvSpPr>
        <p:spPr>
          <a:xfrm>
            <a:off x="932656" y="4890475"/>
            <a:ext cx="330914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1,8 millions de salariés, soit 10% des salariés privés</a:t>
            </a:r>
            <a:endParaRPr/>
          </a:p>
        </p:txBody>
      </p:sp>
      <p:pic>
        <p:nvPicPr>
          <p:cNvPr id="208" name="Google Shape;208;p8"/>
          <p:cNvPicPr preferRelativeResize="0"/>
          <p:nvPr/>
        </p:nvPicPr>
        <p:blipFill rotWithShape="1">
          <a:blip r:embed="rId3">
            <a:alphaModFix/>
          </a:blip>
          <a:srcRect b="37962"/>
          <a:stretch/>
        </p:blipFill>
        <p:spPr>
          <a:xfrm>
            <a:off x="932656" y="2378379"/>
            <a:ext cx="2860418" cy="177452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/>
          <p:nvPr/>
        </p:nvSpPr>
        <p:spPr>
          <a:xfrm>
            <a:off x="5610708" y="2909454"/>
            <a:ext cx="2943536" cy="29797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Des évolutions :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Une </a:t>
            </a:r>
            <a:r>
              <a:rPr lang="fr-FR" sz="1600" b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évolution de l’engagement bénévole</a:t>
            </a:r>
            <a:endParaRPr sz="1600">
              <a:solidFill>
                <a:srgbClr val="C731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fr-FR" sz="1600" b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nouvelles formes d’engagement </a:t>
            </a:r>
            <a:r>
              <a:rPr lang="fr-FR" sz="16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: services civiques, SNU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L’implication des bénéficiaires, des citoyens…</a:t>
            </a:r>
            <a:endParaRPr/>
          </a:p>
          <a:p>
            <a:pPr marL="285750" marR="0" lvl="0" indent="-184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C731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4713794" y="3847976"/>
            <a:ext cx="406400" cy="810621"/>
          </a:xfrm>
          <a:prstGeom prst="chevron">
            <a:avLst>
              <a:gd name="adj" fmla="val 50000"/>
            </a:avLst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21374" y="766469"/>
            <a:ext cx="894970" cy="808804"/>
          </a:xfrm>
          <a:prstGeom prst="ellipse">
            <a:avLst/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2739292" y="766469"/>
            <a:ext cx="894970" cy="808804"/>
          </a:xfrm>
          <a:prstGeom prst="ellipse">
            <a:avLst/>
          </a:prstGeom>
          <a:solidFill>
            <a:srgbClr val="E183B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4796865" y="766469"/>
            <a:ext cx="894970" cy="808804"/>
          </a:xfrm>
          <a:prstGeom prst="ellipse">
            <a:avLst/>
          </a:prstGeom>
          <a:solidFill>
            <a:srgbClr val="E183B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8"/>
          <p:cNvPicPr preferRelativeResize="0"/>
          <p:nvPr/>
        </p:nvPicPr>
        <p:blipFill rotWithShape="1">
          <a:blip r:embed="rId4">
            <a:alphaModFix/>
          </a:blip>
          <a:srcRect b="19356"/>
          <a:stretch/>
        </p:blipFill>
        <p:spPr>
          <a:xfrm>
            <a:off x="2765350" y="859516"/>
            <a:ext cx="850001" cy="54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8"/>
          <p:cNvPicPr preferRelativeResize="0"/>
          <p:nvPr/>
        </p:nvPicPr>
        <p:blipFill rotWithShape="1">
          <a:blip r:embed="rId5">
            <a:alphaModFix/>
          </a:blip>
          <a:srcRect b="19356"/>
          <a:stretch/>
        </p:blipFill>
        <p:spPr>
          <a:xfrm>
            <a:off x="909492" y="860107"/>
            <a:ext cx="730389" cy="58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6">
            <a:alphaModFix/>
          </a:blip>
          <a:srcRect b="34564"/>
          <a:stretch/>
        </p:blipFill>
        <p:spPr>
          <a:xfrm>
            <a:off x="4757411" y="792828"/>
            <a:ext cx="973878" cy="63726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8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" name="Google Shape;223;p9"/>
          <p:cNvGraphicFramePr/>
          <p:nvPr/>
        </p:nvGraphicFramePr>
        <p:xfrm>
          <a:off x="253647" y="2274292"/>
          <a:ext cx="4025998" cy="406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4" name="Google Shape;224;p9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Les trois piliers des MSE associatifs : situation et évolution (2/3)</a:t>
            </a:r>
            <a:endParaRPr/>
          </a:p>
        </p:txBody>
      </p:sp>
      <p:sp>
        <p:nvSpPr>
          <p:cNvPr id="226" name="Google Shape;226;p9"/>
          <p:cNvSpPr txBox="1"/>
          <p:nvPr/>
        </p:nvSpPr>
        <p:spPr>
          <a:xfrm>
            <a:off x="228601" y="6198734"/>
            <a:ext cx="86868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Sources : INSEE, ADDES, Le paysage associatif français de Viviane Tchernonog – 2019, Etude « Associations et partenariats » de Recherches et Solidarités avec le RAMEAU - 2017</a:t>
            </a: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5610708" y="2373690"/>
            <a:ext cx="2943536" cy="36239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Des évolutions :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L’évolution et la transformation des modes de financement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Une diminution des subventions et cotisations, avec une augmentation des revenus d’activité 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 développement de nouveaux modes de financement : crowdfunding, investissements solidaires, …</a:t>
            </a:r>
            <a:endParaRPr/>
          </a:p>
        </p:txBody>
      </p:sp>
      <p:sp>
        <p:nvSpPr>
          <p:cNvPr id="228" name="Google Shape;228;p9"/>
          <p:cNvSpPr/>
          <p:nvPr/>
        </p:nvSpPr>
        <p:spPr>
          <a:xfrm>
            <a:off x="4733673" y="3834718"/>
            <a:ext cx="406400" cy="810621"/>
          </a:xfrm>
          <a:prstGeom prst="chevron">
            <a:avLst>
              <a:gd name="adj" fmla="val 50000"/>
            </a:avLst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1380102" y="3737851"/>
            <a:ext cx="181121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C7318B"/>
                </a:solidFill>
                <a:latin typeface="Arial"/>
                <a:ea typeface="Arial"/>
                <a:cs typeface="Arial"/>
                <a:sym typeface="Arial"/>
              </a:rPr>
              <a:t>113 </a:t>
            </a:r>
            <a:br>
              <a:rPr lang="fr-FR" sz="2000" b="1">
                <a:solidFill>
                  <a:srgbClr val="C7318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000" b="1">
                <a:solidFill>
                  <a:srgbClr val="C7318B"/>
                </a:solidFill>
                <a:latin typeface="Arial"/>
                <a:ea typeface="Arial"/>
                <a:cs typeface="Arial"/>
                <a:sym typeface="Arial"/>
              </a:rPr>
              <a:t>milliard € </a:t>
            </a:r>
            <a:br>
              <a:rPr lang="fr-FR" sz="2000" b="1">
                <a:solidFill>
                  <a:srgbClr val="C7318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000" b="1">
                <a:solidFill>
                  <a:srgbClr val="C7318B"/>
                </a:solidFill>
                <a:latin typeface="Arial"/>
                <a:ea typeface="Arial"/>
                <a:cs typeface="Arial"/>
                <a:sym typeface="Arial"/>
              </a:rPr>
              <a:t>de budget</a:t>
            </a:r>
            <a:endParaRPr/>
          </a:p>
        </p:txBody>
      </p:sp>
      <p:sp>
        <p:nvSpPr>
          <p:cNvPr id="230" name="Google Shape;230;p9"/>
          <p:cNvSpPr/>
          <p:nvPr/>
        </p:nvSpPr>
        <p:spPr>
          <a:xfrm>
            <a:off x="1958522" y="2433509"/>
            <a:ext cx="1851024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Cotisations</a:t>
            </a:r>
            <a:endParaRPr/>
          </a:p>
        </p:txBody>
      </p:sp>
      <p:sp>
        <p:nvSpPr>
          <p:cNvPr id="231" name="Google Shape;231;p9"/>
          <p:cNvSpPr/>
          <p:nvPr/>
        </p:nvSpPr>
        <p:spPr>
          <a:xfrm>
            <a:off x="819754" y="2373690"/>
            <a:ext cx="1398748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 b="1">
                <a:solidFill>
                  <a:srgbClr val="262626"/>
                </a:solidFill>
                <a:latin typeface="Trebuchet MS"/>
                <a:ea typeface="Trebuchet MS"/>
                <a:cs typeface="Trebuchet MS"/>
                <a:sym typeface="Trebuchet MS"/>
              </a:rPr>
              <a:t>Diversification fonds privés</a:t>
            </a:r>
            <a:endParaRPr/>
          </a:p>
        </p:txBody>
      </p:sp>
      <p:sp>
        <p:nvSpPr>
          <p:cNvPr id="232" name="Google Shape;232;p9"/>
          <p:cNvSpPr/>
          <p:nvPr/>
        </p:nvSpPr>
        <p:spPr>
          <a:xfrm>
            <a:off x="821374" y="766469"/>
            <a:ext cx="894970" cy="808804"/>
          </a:xfrm>
          <a:prstGeom prst="ellipse">
            <a:avLst/>
          </a:prstGeom>
          <a:solidFill>
            <a:srgbClr val="E183B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2739292" y="766469"/>
            <a:ext cx="894970" cy="808804"/>
          </a:xfrm>
          <a:prstGeom prst="ellipse">
            <a:avLst/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4796865" y="766469"/>
            <a:ext cx="894970" cy="808804"/>
          </a:xfrm>
          <a:prstGeom prst="ellipse">
            <a:avLst/>
          </a:prstGeom>
          <a:solidFill>
            <a:srgbClr val="E183B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9"/>
          <p:cNvPicPr preferRelativeResize="0"/>
          <p:nvPr/>
        </p:nvPicPr>
        <p:blipFill rotWithShape="1">
          <a:blip r:embed="rId4">
            <a:alphaModFix/>
          </a:blip>
          <a:srcRect b="19356"/>
          <a:stretch/>
        </p:blipFill>
        <p:spPr>
          <a:xfrm>
            <a:off x="2765350" y="859516"/>
            <a:ext cx="850001" cy="54599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9"/>
          <p:cNvSpPr/>
          <p:nvPr/>
        </p:nvSpPr>
        <p:spPr>
          <a:xfrm>
            <a:off x="403341" y="1674671"/>
            <a:ext cx="24730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1" dirty="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financements</a:t>
            </a:r>
            <a:endParaRPr dirty="0"/>
          </a:p>
        </p:txBody>
      </p:sp>
      <p:sp>
        <p:nvSpPr>
          <p:cNvPr id="237" name="Google Shape;237;p9"/>
          <p:cNvSpPr/>
          <p:nvPr/>
        </p:nvSpPr>
        <p:spPr>
          <a:xfrm>
            <a:off x="3581597" y="3082486"/>
            <a:ext cx="951584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Subventions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publiques</a:t>
            </a:r>
            <a:endParaRPr/>
          </a:p>
        </p:txBody>
      </p:sp>
      <p:sp>
        <p:nvSpPr>
          <p:cNvPr id="238" name="Google Shape;238;p9"/>
          <p:cNvSpPr/>
          <p:nvPr/>
        </p:nvSpPr>
        <p:spPr>
          <a:xfrm>
            <a:off x="-154862" y="2990187"/>
            <a:ext cx="1150753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262626"/>
                </a:solidFill>
                <a:latin typeface="Trebuchet MS"/>
                <a:ea typeface="Trebuchet MS"/>
                <a:cs typeface="Trebuchet MS"/>
                <a:sym typeface="Trebuchet MS"/>
              </a:rPr>
              <a:t>Revenu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262626"/>
                </a:solidFill>
                <a:latin typeface="Trebuchet MS"/>
                <a:ea typeface="Trebuchet MS"/>
                <a:cs typeface="Trebuchet MS"/>
                <a:sym typeface="Trebuchet MS"/>
              </a:rPr>
              <a:t>d’activité</a:t>
            </a:r>
            <a:endParaRPr sz="1100" b="1">
              <a:solidFill>
                <a:srgbClr val="26262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1386313" y="5154835"/>
            <a:ext cx="224907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42% participation usagers</a:t>
            </a:r>
            <a:endParaRPr/>
          </a:p>
        </p:txBody>
      </p:sp>
      <p:sp>
        <p:nvSpPr>
          <p:cNvPr id="240" name="Google Shape;240;p9"/>
          <p:cNvSpPr/>
          <p:nvPr/>
        </p:nvSpPr>
        <p:spPr>
          <a:xfrm>
            <a:off x="1386313" y="5397230"/>
            <a:ext cx="215005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24% commande publique</a:t>
            </a:r>
            <a:endParaRPr/>
          </a:p>
        </p:txBody>
      </p:sp>
      <p:pic>
        <p:nvPicPr>
          <p:cNvPr id="241" name="Google Shape;241;p9"/>
          <p:cNvPicPr preferRelativeResize="0"/>
          <p:nvPr/>
        </p:nvPicPr>
        <p:blipFill rotWithShape="1">
          <a:blip r:embed="rId5">
            <a:alphaModFix/>
          </a:blip>
          <a:srcRect b="19356"/>
          <a:stretch/>
        </p:blipFill>
        <p:spPr>
          <a:xfrm>
            <a:off x="909492" y="860107"/>
            <a:ext cx="730389" cy="58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6">
            <a:alphaModFix/>
          </a:blip>
          <a:srcRect b="34564"/>
          <a:stretch/>
        </p:blipFill>
        <p:spPr>
          <a:xfrm>
            <a:off x="4757411" y="792828"/>
            <a:ext cx="973878" cy="637262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9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Les trois piliers des MSE associatifs : situation et évolution (3/3)</a:t>
            </a:r>
            <a:endParaRPr/>
          </a:p>
        </p:txBody>
      </p:sp>
      <p:sp>
        <p:nvSpPr>
          <p:cNvPr id="250" name="Google Shape;250;p10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  <p:sp>
        <p:nvSpPr>
          <p:cNvPr id="251" name="Google Shape;251;p10"/>
          <p:cNvSpPr txBox="1"/>
          <p:nvPr/>
        </p:nvSpPr>
        <p:spPr>
          <a:xfrm>
            <a:off x="249238" y="6183863"/>
            <a:ext cx="86868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Sources : INSEE, ADDES, Le paysage associatif français de Viviane Tchernonog – 2019, Etude « Associations et partenariats » de Recherches et Solidarités avec le RAMEAU - 2017</a:t>
            </a: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637501" y="1696878"/>
            <a:ext cx="4916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1" dirty="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interactions avec son écosystème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différentes coopérations ou </a:t>
            </a:r>
            <a:r>
              <a:rPr lang="fr-FR" sz="1200" i="1" dirty="0" smtClean="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alliances </a:t>
            </a:r>
            <a:r>
              <a:rPr lang="fr-FR" sz="1200" i="1" dirty="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avec les acteurs sur le territoire</a:t>
            </a:r>
            <a:endParaRPr dirty="0"/>
          </a:p>
        </p:txBody>
      </p:sp>
      <p:sp>
        <p:nvSpPr>
          <p:cNvPr id="253" name="Google Shape;253;p10"/>
          <p:cNvSpPr/>
          <p:nvPr/>
        </p:nvSpPr>
        <p:spPr>
          <a:xfrm>
            <a:off x="5553557" y="3042241"/>
            <a:ext cx="3341205" cy="25883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Des évolutions :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Une transformation des relations avec les pouvoirs publics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C7318B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 développement (et les nouvelles formes) des partenariats / alliances / coopérations, entre pairs, avec d’autres associations, avec les entreprises</a:t>
            </a: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4713794" y="3589355"/>
            <a:ext cx="406400" cy="810621"/>
          </a:xfrm>
          <a:prstGeom prst="chevron">
            <a:avLst>
              <a:gd name="adj" fmla="val 50000"/>
            </a:avLst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0"/>
          <p:cNvSpPr/>
          <p:nvPr/>
        </p:nvSpPr>
        <p:spPr>
          <a:xfrm>
            <a:off x="707496" y="3732348"/>
            <a:ext cx="2908300" cy="99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74% des associations nouent des partenariats avec les collectivités,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72% avec d’autres associations,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47% avec des écoles,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36% avec des entreprises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600" b="1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10"/>
          <p:cNvPicPr preferRelativeResize="0"/>
          <p:nvPr/>
        </p:nvPicPr>
        <p:blipFill rotWithShape="1">
          <a:blip r:embed="rId3">
            <a:alphaModFix/>
          </a:blip>
          <a:srcRect b="14347"/>
          <a:stretch/>
        </p:blipFill>
        <p:spPr>
          <a:xfrm>
            <a:off x="1409621" y="2541421"/>
            <a:ext cx="1324429" cy="113439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0"/>
          <p:cNvSpPr/>
          <p:nvPr/>
        </p:nvSpPr>
        <p:spPr>
          <a:xfrm>
            <a:off x="821374" y="766469"/>
            <a:ext cx="894970" cy="808804"/>
          </a:xfrm>
          <a:prstGeom prst="ellipse">
            <a:avLst/>
          </a:prstGeom>
          <a:solidFill>
            <a:srgbClr val="E183B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2739292" y="766469"/>
            <a:ext cx="894970" cy="808804"/>
          </a:xfrm>
          <a:prstGeom prst="ellipse">
            <a:avLst/>
          </a:prstGeom>
          <a:solidFill>
            <a:srgbClr val="E183B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0"/>
          <p:cNvSpPr/>
          <p:nvPr/>
        </p:nvSpPr>
        <p:spPr>
          <a:xfrm>
            <a:off x="4796865" y="766469"/>
            <a:ext cx="894970" cy="808804"/>
          </a:xfrm>
          <a:prstGeom prst="ellipse">
            <a:avLst/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10"/>
          <p:cNvPicPr preferRelativeResize="0"/>
          <p:nvPr/>
        </p:nvPicPr>
        <p:blipFill rotWithShape="1">
          <a:blip r:embed="rId4">
            <a:alphaModFix/>
          </a:blip>
          <a:srcRect b="19356"/>
          <a:stretch/>
        </p:blipFill>
        <p:spPr>
          <a:xfrm>
            <a:off x="2765350" y="859516"/>
            <a:ext cx="850001" cy="54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0"/>
          <p:cNvPicPr preferRelativeResize="0"/>
          <p:nvPr/>
        </p:nvPicPr>
        <p:blipFill rotWithShape="1">
          <a:blip r:embed="rId5">
            <a:alphaModFix/>
          </a:blip>
          <a:srcRect b="19356"/>
          <a:stretch/>
        </p:blipFill>
        <p:spPr>
          <a:xfrm>
            <a:off x="909492" y="860107"/>
            <a:ext cx="730389" cy="58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0"/>
          <p:cNvPicPr preferRelativeResize="0"/>
          <p:nvPr/>
        </p:nvPicPr>
        <p:blipFill rotWithShape="1">
          <a:blip r:embed="rId6">
            <a:alphaModFix/>
          </a:blip>
          <a:srcRect b="34564"/>
          <a:stretch/>
        </p:blipFill>
        <p:spPr>
          <a:xfrm>
            <a:off x="4757411" y="792828"/>
            <a:ext cx="973878" cy="637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1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Les caractéristiques des modèles socio-économiques associatifs : synthèse</a:t>
            </a:r>
            <a:endParaRPr/>
          </a:p>
        </p:txBody>
      </p:sp>
      <p:sp>
        <p:nvSpPr>
          <p:cNvPr id="270" name="Google Shape;270;p11"/>
          <p:cNvSpPr txBox="1"/>
          <p:nvPr/>
        </p:nvSpPr>
        <p:spPr>
          <a:xfrm>
            <a:off x="228602" y="3921637"/>
            <a:ext cx="8686800" cy="2137418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Deux spécificités des modèles socio-économiques associatifs d’intérêt général : </a:t>
            </a:r>
            <a:endParaRPr/>
          </a:p>
          <a:p>
            <a:pPr marL="457200" marR="0" lvl="0" indent="-457200" algn="ctr" rtl="0"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arenR"/>
            </a:pPr>
            <a:r>
              <a:rPr lang="fr-FR" sz="2000" b="1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Une capacité unique de mobiliser différentes richesses humaines, notamment bénévoles et « bénéficiaires »</a:t>
            </a:r>
            <a:endParaRPr/>
          </a:p>
          <a:p>
            <a:pPr marL="457200" marR="0" lvl="0" indent="-457200" algn="ctr" rtl="0"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arenR"/>
            </a:pPr>
            <a:r>
              <a:rPr lang="fr-FR" sz="2000" b="1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Une logique d’hybridation de ressources constitutives </a:t>
            </a:r>
            <a:br>
              <a:rPr lang="fr-FR" sz="2000" b="1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 b="1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du modèle socio-économique associatif d’intérêt général</a:t>
            </a:r>
            <a:endParaRPr/>
          </a:p>
        </p:txBody>
      </p:sp>
      <p:sp>
        <p:nvSpPr>
          <p:cNvPr id="271" name="Google Shape;271;p11"/>
          <p:cNvSpPr txBox="1"/>
          <p:nvPr/>
        </p:nvSpPr>
        <p:spPr>
          <a:xfrm>
            <a:off x="228601" y="976748"/>
            <a:ext cx="8686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MODELE SOCIO-ECONOMIQUE (MSE)</a:t>
            </a:r>
            <a:endParaRPr/>
          </a:p>
        </p:txBody>
      </p:sp>
      <p:sp>
        <p:nvSpPr>
          <p:cNvPr id="272" name="Google Shape;272;p11"/>
          <p:cNvSpPr/>
          <p:nvPr/>
        </p:nvSpPr>
        <p:spPr>
          <a:xfrm>
            <a:off x="954695" y="1502547"/>
            <a:ext cx="1440000" cy="1440000"/>
          </a:xfrm>
          <a:prstGeom prst="ellipse">
            <a:avLst/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3737870" y="1502547"/>
            <a:ext cx="1440000" cy="1440000"/>
          </a:xfrm>
          <a:prstGeom prst="ellipse">
            <a:avLst/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6723701" y="1502547"/>
            <a:ext cx="1440000" cy="1440000"/>
          </a:xfrm>
          <a:prstGeom prst="ellipse">
            <a:avLst/>
          </a:prstGeom>
          <a:solidFill>
            <a:srgbClr val="C7318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694981" y="2961683"/>
            <a:ext cx="1959428" cy="6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richesses humaines</a:t>
            </a:r>
            <a:endParaRPr/>
          </a:p>
        </p:txBody>
      </p:sp>
      <p:sp>
        <p:nvSpPr>
          <p:cNvPr id="276" name="Google Shape;276;p11"/>
          <p:cNvSpPr/>
          <p:nvPr/>
        </p:nvSpPr>
        <p:spPr>
          <a:xfrm>
            <a:off x="3478156" y="2961683"/>
            <a:ext cx="19594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financements</a:t>
            </a:r>
            <a:endParaRPr/>
          </a:p>
        </p:txBody>
      </p:sp>
      <p:sp>
        <p:nvSpPr>
          <p:cNvPr id="277" name="Google Shape;277;p11"/>
          <p:cNvSpPr/>
          <p:nvPr/>
        </p:nvSpPr>
        <p:spPr>
          <a:xfrm>
            <a:off x="6249061" y="2961683"/>
            <a:ext cx="23892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C7318B"/>
                </a:solidFill>
                <a:latin typeface="Calibri"/>
                <a:ea typeface="Calibri"/>
                <a:cs typeface="Calibri"/>
                <a:sym typeface="Calibri"/>
              </a:rPr>
              <a:t>Les interactions avec son écosystème</a:t>
            </a:r>
            <a:endParaRPr/>
          </a:p>
        </p:txBody>
      </p:sp>
      <p:pic>
        <p:nvPicPr>
          <p:cNvPr id="278" name="Google Shape;278;p11"/>
          <p:cNvPicPr preferRelativeResize="0"/>
          <p:nvPr/>
        </p:nvPicPr>
        <p:blipFill rotWithShape="1">
          <a:blip r:embed="rId3">
            <a:alphaModFix/>
          </a:blip>
          <a:srcRect b="19356"/>
          <a:stretch/>
        </p:blipFill>
        <p:spPr>
          <a:xfrm>
            <a:off x="3841134" y="1672063"/>
            <a:ext cx="1233472" cy="994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1"/>
          <p:cNvPicPr preferRelativeResize="0"/>
          <p:nvPr/>
        </p:nvPicPr>
        <p:blipFill rotWithShape="1">
          <a:blip r:embed="rId4">
            <a:alphaModFix/>
          </a:blip>
          <a:srcRect b="34564"/>
          <a:stretch/>
        </p:blipFill>
        <p:spPr>
          <a:xfrm>
            <a:off x="6697451" y="1626925"/>
            <a:ext cx="1492500" cy="9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1"/>
          <p:cNvPicPr preferRelativeResize="0"/>
          <p:nvPr/>
        </p:nvPicPr>
        <p:blipFill rotWithShape="1">
          <a:blip r:embed="rId5">
            <a:alphaModFix/>
          </a:blip>
          <a:srcRect b="19356"/>
          <a:stretch/>
        </p:blipFill>
        <p:spPr>
          <a:xfrm>
            <a:off x="872559" y="1545462"/>
            <a:ext cx="1604272" cy="129373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1"/>
          <p:cNvSpPr/>
          <p:nvPr/>
        </p:nvSpPr>
        <p:spPr>
          <a:xfrm>
            <a:off x="228601" y="976748"/>
            <a:ext cx="8686800" cy="2745507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2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Déroulé</a:t>
            </a:r>
            <a:endParaRPr/>
          </a:p>
        </p:txBody>
      </p:sp>
      <p:sp>
        <p:nvSpPr>
          <p:cNvPr id="288" name="Google Shape;288;p12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12</a:t>
            </a:fld>
            <a:endParaRPr/>
          </a:p>
        </p:txBody>
      </p:sp>
      <p:sp>
        <p:nvSpPr>
          <p:cNvPr id="289" name="Google Shape;289;p12"/>
          <p:cNvSpPr/>
          <p:nvPr/>
        </p:nvSpPr>
        <p:spPr>
          <a:xfrm>
            <a:off x="228601" y="1231039"/>
            <a:ext cx="2887579" cy="46617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S’acculturer au sujet des MSE 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Partager un premier langage commun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Amorcer une dynamique territoriale sur le sujet</a:t>
            </a:r>
            <a:endParaRPr/>
          </a:p>
        </p:txBody>
      </p:sp>
      <p:sp>
        <p:nvSpPr>
          <p:cNvPr id="290" name="Google Shape;290;p12"/>
          <p:cNvSpPr txBox="1"/>
          <p:nvPr/>
        </p:nvSpPr>
        <p:spPr>
          <a:xfrm>
            <a:off x="3609473" y="1231039"/>
            <a:ext cx="5305927" cy="4661761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fr-FR" sz="2000" b="1" cap="small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Sommaire</a:t>
            </a:r>
            <a:endParaRPr dirty="0"/>
          </a:p>
          <a:p>
            <a:pPr marL="722313" lvl="0" indent="-342900">
              <a:spcBef>
                <a:spcPts val="1200"/>
              </a:spcBef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Rappel du </a:t>
            </a:r>
            <a:r>
              <a:rPr lang="fr-FR" sz="2000" b="1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contexte </a:t>
            </a:r>
            <a:r>
              <a:rPr lang="fr-FR" sz="2000" b="1" dirty="0" err="1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Expé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MSE HDF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Éclairages sur les modèles socioéconomiques associatifs</a:t>
            </a:r>
            <a:endParaRPr dirty="0"/>
          </a:p>
          <a:p>
            <a:pPr marL="722313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31859C"/>
              </a:buClr>
              <a:buSzPts val="2000"/>
              <a:buFont typeface="Calibri"/>
              <a:buAutoNum type="arabicPeriod"/>
            </a:pPr>
            <a:r>
              <a:rPr lang="fr-FR" sz="2000" b="1" dirty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Éléments clés issus des recherches actions portées par le </a:t>
            </a:r>
            <a:r>
              <a:rPr lang="fr-FR" sz="2000" b="1" dirty="0" err="1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Fonjep</a:t>
            </a:r>
            <a:r>
              <a:rPr lang="fr-FR" sz="2000" b="1" dirty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lang="fr-FR" sz="2000" b="1" dirty="0" smtClean="0">
                <a:solidFill>
                  <a:srgbClr val="31859C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</a:p>
          <a:p>
            <a:pPr marL="722313" lvl="0" indent="-342900">
              <a:spcBef>
                <a:spcPts val="1200"/>
              </a:spcBef>
              <a:buClr>
                <a:srgbClr val="7F7F7F"/>
              </a:buClr>
              <a:buSzPts val="2000"/>
              <a:buFont typeface="Calibri"/>
              <a:buAutoNum type="arabicPeriod"/>
            </a:pPr>
            <a:r>
              <a:rPr lang="fr-FR" sz="2000" b="1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Outillage, enjeux et perspectives</a:t>
            </a:r>
            <a:endParaRPr lang="fr-FR" dirty="0"/>
          </a:p>
        </p:txBody>
      </p:sp>
      <p:sp>
        <p:nvSpPr>
          <p:cNvPr id="291" name="Google Shape;291;p12"/>
          <p:cNvSpPr/>
          <p:nvPr/>
        </p:nvSpPr>
        <p:spPr>
          <a:xfrm rot="5400000">
            <a:off x="1031943" y="3420549"/>
            <a:ext cx="4661764" cy="282741"/>
          </a:xfrm>
          <a:prstGeom prst="triangle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Un projet nourri par les expérimentations terrain</a:t>
            </a:r>
            <a:endParaRPr/>
          </a:p>
        </p:txBody>
      </p:sp>
      <p:sp>
        <p:nvSpPr>
          <p:cNvPr id="299" name="Google Shape;299;p13"/>
          <p:cNvSpPr txBox="1"/>
          <p:nvPr/>
        </p:nvSpPr>
        <p:spPr>
          <a:xfrm>
            <a:off x="228599" y="4724600"/>
            <a:ext cx="8686801" cy="167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Wingdings" panose="05000000000000000000" pitchFamily="2" charset="2"/>
              <a:buChar char="v"/>
            </a:pP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Un enjeu :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Nourrir la réflexion et l’action sur le sujet des modèles socio-économiques </a:t>
            </a:r>
            <a:b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des associations de JEP en menant des travaux sur le terrain et pour le terrain</a:t>
            </a:r>
            <a:endParaRPr sz="2000" b="1" i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p13"/>
          <p:cNvGrpSpPr/>
          <p:nvPr/>
        </p:nvGrpSpPr>
        <p:grpSpPr>
          <a:xfrm>
            <a:off x="5109812" y="1253205"/>
            <a:ext cx="3929239" cy="3869344"/>
            <a:chOff x="3265240" y="188209"/>
            <a:chExt cx="4890787" cy="4816232"/>
          </a:xfrm>
        </p:grpSpPr>
        <p:grpSp>
          <p:nvGrpSpPr>
            <p:cNvPr id="301" name="Google Shape;301;p13"/>
            <p:cNvGrpSpPr/>
            <p:nvPr/>
          </p:nvGrpSpPr>
          <p:grpSpPr>
            <a:xfrm>
              <a:off x="3265240" y="188209"/>
              <a:ext cx="4890787" cy="4816232"/>
              <a:chOff x="1479474" y="236464"/>
              <a:chExt cx="6045559" cy="6042846"/>
            </a:xfrm>
          </p:grpSpPr>
          <p:sp>
            <p:nvSpPr>
              <p:cNvPr id="302" name="Google Shape;302;p13"/>
              <p:cNvSpPr/>
              <p:nvPr/>
            </p:nvSpPr>
            <p:spPr>
              <a:xfrm rot="2025431">
                <a:off x="2988003" y="540009"/>
                <a:ext cx="1856624" cy="2518323"/>
              </a:xfrm>
              <a:custGeom>
                <a:avLst/>
                <a:gdLst/>
                <a:ahLst/>
                <a:cxnLst/>
                <a:rect l="l" t="t" r="r" b="b"/>
                <a:pathLst>
                  <a:path w="512" h="701" extrusionOk="0">
                    <a:moveTo>
                      <a:pt x="469" y="597"/>
                    </a:moveTo>
                    <a:cubicBezTo>
                      <a:pt x="469" y="589"/>
                      <a:pt x="469" y="581"/>
                      <a:pt x="471" y="573"/>
                    </a:cubicBezTo>
                    <a:cubicBezTo>
                      <a:pt x="471" y="0"/>
                      <a:pt x="471" y="0"/>
                      <a:pt x="471" y="0"/>
                    </a:cubicBezTo>
                    <a:cubicBezTo>
                      <a:pt x="201" y="65"/>
                      <a:pt x="0" y="308"/>
                      <a:pt x="0" y="597"/>
                    </a:cubicBezTo>
                    <a:cubicBezTo>
                      <a:pt x="0" y="633"/>
                      <a:pt x="3" y="667"/>
                      <a:pt x="9" y="701"/>
                    </a:cubicBezTo>
                    <a:cubicBezTo>
                      <a:pt x="512" y="701"/>
                      <a:pt x="512" y="701"/>
                      <a:pt x="512" y="701"/>
                    </a:cubicBezTo>
                    <a:cubicBezTo>
                      <a:pt x="485" y="674"/>
                      <a:pt x="469" y="638"/>
                      <a:pt x="469" y="597"/>
                    </a:cubicBezTo>
                    <a:close/>
                  </a:path>
                </a:pathLst>
              </a:custGeom>
              <a:solidFill>
                <a:srgbClr val="000391"/>
              </a:solidFill>
              <a:ln>
                <a:noFill/>
              </a:ln>
              <a:effectLst>
                <a:outerShdw blurRad="38100" dist="25400" dir="5400000" algn="t" rotWithShape="0">
                  <a:srgbClr val="000000">
                    <a:alpha val="26666"/>
                  </a:srgbClr>
                </a:outerShdw>
              </a:effectLst>
            </p:spPr>
            <p:txBody>
              <a:bodyPr spcFirstLastPara="1" wrap="square" lIns="82100" tIns="41050" rIns="82100" bIns="41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13"/>
              <p:cNvSpPr/>
              <p:nvPr/>
            </p:nvSpPr>
            <p:spPr>
              <a:xfrm rot="2025431">
                <a:off x="1776091" y="2910619"/>
                <a:ext cx="2541457" cy="1838710"/>
              </a:xfrm>
              <a:custGeom>
                <a:avLst/>
                <a:gdLst/>
                <a:ahLst/>
                <a:cxnLst/>
                <a:rect l="l" t="t" r="r" b="b"/>
                <a:pathLst>
                  <a:path w="701" h="512" extrusionOk="0">
                    <a:moveTo>
                      <a:pt x="597" y="44"/>
                    </a:moveTo>
                    <a:cubicBezTo>
                      <a:pt x="589" y="44"/>
                      <a:pt x="581" y="43"/>
                      <a:pt x="573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5" y="311"/>
                      <a:pt x="308" y="512"/>
                      <a:pt x="597" y="512"/>
                    </a:cubicBezTo>
                    <a:cubicBezTo>
                      <a:pt x="633" y="512"/>
                      <a:pt x="667" y="509"/>
                      <a:pt x="701" y="503"/>
                    </a:cubicBezTo>
                    <a:cubicBezTo>
                      <a:pt x="701" y="0"/>
                      <a:pt x="701" y="0"/>
                      <a:pt x="701" y="0"/>
                    </a:cubicBezTo>
                    <a:cubicBezTo>
                      <a:pt x="675" y="27"/>
                      <a:pt x="638" y="44"/>
                      <a:pt x="597" y="44"/>
                    </a:cubicBezTo>
                    <a:close/>
                  </a:path>
                </a:pathLst>
              </a:custGeom>
              <a:solidFill>
                <a:srgbClr val="00036C"/>
              </a:solidFill>
              <a:ln>
                <a:noFill/>
              </a:ln>
              <a:effectLst>
                <a:outerShdw blurRad="38100" dist="25400" dir="5400000" algn="t" rotWithShape="0">
                  <a:srgbClr val="000000">
                    <a:alpha val="26666"/>
                  </a:srgbClr>
                </a:outerShdw>
              </a:effectLst>
            </p:spPr>
            <p:txBody>
              <a:bodyPr spcFirstLastPara="1" wrap="square" lIns="82100" tIns="41050" rIns="82100" bIns="41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13"/>
              <p:cNvSpPr/>
              <p:nvPr/>
            </p:nvSpPr>
            <p:spPr>
              <a:xfrm rot="2025431">
                <a:off x="4166848" y="3462431"/>
                <a:ext cx="1852414" cy="2514153"/>
              </a:xfrm>
              <a:custGeom>
                <a:avLst/>
                <a:gdLst/>
                <a:ahLst/>
                <a:cxnLst/>
                <a:rect l="l" t="t" r="r" b="b"/>
                <a:pathLst>
                  <a:path w="511" h="700" extrusionOk="0">
                    <a:moveTo>
                      <a:pt x="43" y="103"/>
                    </a:moveTo>
                    <a:cubicBezTo>
                      <a:pt x="43" y="111"/>
                      <a:pt x="42" y="120"/>
                      <a:pt x="41" y="127"/>
                    </a:cubicBezTo>
                    <a:cubicBezTo>
                      <a:pt x="41" y="700"/>
                      <a:pt x="41" y="700"/>
                      <a:pt x="41" y="700"/>
                    </a:cubicBezTo>
                    <a:cubicBezTo>
                      <a:pt x="311" y="635"/>
                      <a:pt x="511" y="392"/>
                      <a:pt x="511" y="103"/>
                    </a:cubicBezTo>
                    <a:cubicBezTo>
                      <a:pt x="511" y="68"/>
                      <a:pt x="508" y="33"/>
                      <a:pt x="50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26"/>
                      <a:pt x="43" y="63"/>
                      <a:pt x="43" y="103"/>
                    </a:cubicBezTo>
                    <a:close/>
                  </a:path>
                </a:pathLst>
              </a:custGeom>
              <a:solidFill>
                <a:srgbClr val="00024C"/>
              </a:solidFill>
              <a:ln>
                <a:noFill/>
              </a:ln>
              <a:effectLst>
                <a:outerShdw blurRad="38100" dist="25400" dir="5400000" algn="t" rotWithShape="0">
                  <a:srgbClr val="000000">
                    <a:alpha val="26666"/>
                  </a:srgbClr>
                </a:outerShdw>
              </a:effectLst>
            </p:spPr>
            <p:txBody>
              <a:bodyPr spcFirstLastPara="1" wrap="square" lIns="82100" tIns="41050" rIns="82100" bIns="41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13"/>
              <p:cNvSpPr/>
              <p:nvPr/>
            </p:nvSpPr>
            <p:spPr>
              <a:xfrm rot="2025431">
                <a:off x="4690815" y="1766432"/>
                <a:ext cx="2537246" cy="1838709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12" extrusionOk="0">
                    <a:moveTo>
                      <a:pt x="103" y="469"/>
                    </a:moveTo>
                    <a:cubicBezTo>
                      <a:pt x="112" y="469"/>
                      <a:pt x="120" y="469"/>
                      <a:pt x="127" y="471"/>
                    </a:cubicBezTo>
                    <a:cubicBezTo>
                      <a:pt x="700" y="471"/>
                      <a:pt x="700" y="471"/>
                      <a:pt x="700" y="471"/>
                    </a:cubicBezTo>
                    <a:cubicBezTo>
                      <a:pt x="636" y="201"/>
                      <a:pt x="393" y="0"/>
                      <a:pt x="103" y="0"/>
                    </a:cubicBezTo>
                    <a:cubicBezTo>
                      <a:pt x="68" y="0"/>
                      <a:pt x="33" y="3"/>
                      <a:pt x="0" y="9"/>
                    </a:cubicBezTo>
                    <a:cubicBezTo>
                      <a:pt x="0" y="512"/>
                      <a:pt x="0" y="512"/>
                      <a:pt x="0" y="512"/>
                    </a:cubicBezTo>
                    <a:cubicBezTo>
                      <a:pt x="26" y="485"/>
                      <a:pt x="63" y="469"/>
                      <a:pt x="103" y="469"/>
                    </a:cubicBezTo>
                    <a:close/>
                  </a:path>
                </a:pathLst>
              </a:custGeom>
              <a:solidFill>
                <a:srgbClr val="0004B8"/>
              </a:solidFill>
              <a:ln>
                <a:noFill/>
              </a:ln>
              <a:effectLst>
                <a:outerShdw blurRad="38100" dist="25400" dir="5400000" algn="t" rotWithShape="0">
                  <a:srgbClr val="000000">
                    <a:alpha val="26666"/>
                  </a:srgbClr>
                </a:outerShdw>
              </a:effectLst>
            </p:spPr>
            <p:txBody>
              <a:bodyPr spcFirstLastPara="1" wrap="square" lIns="82100" tIns="41050" rIns="82100" bIns="41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13"/>
              <p:cNvSpPr/>
              <p:nvPr/>
            </p:nvSpPr>
            <p:spPr>
              <a:xfrm rot="2025431">
                <a:off x="4119062" y="2878595"/>
                <a:ext cx="771839" cy="764392"/>
              </a:xfrm>
              <a:prstGeom prst="ellipse">
                <a:avLst/>
              </a:prstGeom>
              <a:solidFill>
                <a:srgbClr val="777777"/>
              </a:solidFill>
              <a:ln w="9525" cap="flat" cmpd="sng">
                <a:solidFill>
                  <a:srgbClr val="606060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25400" dir="5400000" algn="ctr" rotWithShape="0">
                  <a:srgbClr val="000000">
                    <a:alpha val="26666"/>
                  </a:srgbClr>
                </a:outerShdw>
              </a:effectLst>
            </p:spPr>
            <p:txBody>
              <a:bodyPr spcFirstLastPara="1" wrap="square" lIns="82100" tIns="41050" rIns="82100" bIns="41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07" name="Google Shape;307;p13"/>
            <p:cNvPicPr preferRelativeResize="0"/>
            <p:nvPr/>
          </p:nvPicPr>
          <p:blipFill rotWithShape="1">
            <a:blip r:embed="rId3">
              <a:alphaModFix/>
            </a:blip>
            <a:srcRect b="18033"/>
            <a:stretch/>
          </p:blipFill>
          <p:spPr>
            <a:xfrm>
              <a:off x="4514403" y="1199606"/>
              <a:ext cx="982092" cy="8049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8" name="Google Shape;308;p13"/>
            <p:cNvPicPr preferRelativeResize="0"/>
            <p:nvPr/>
          </p:nvPicPr>
          <p:blipFill rotWithShape="1">
            <a:blip r:embed="rId4">
              <a:alphaModFix/>
            </a:blip>
            <a:srcRect b="17492"/>
            <a:stretch/>
          </p:blipFill>
          <p:spPr>
            <a:xfrm>
              <a:off x="6015313" y="1467774"/>
              <a:ext cx="1503689" cy="12406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9" name="Google Shape;309;p13"/>
            <p:cNvPicPr preferRelativeResize="0"/>
            <p:nvPr/>
          </p:nvPicPr>
          <p:blipFill rotWithShape="1">
            <a:blip r:embed="rId5">
              <a:alphaModFix/>
            </a:blip>
            <a:srcRect b="17492"/>
            <a:stretch/>
          </p:blipFill>
          <p:spPr>
            <a:xfrm>
              <a:off x="4165317" y="2721980"/>
              <a:ext cx="1037924" cy="856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13"/>
            <p:cNvPicPr preferRelativeResize="0"/>
            <p:nvPr/>
          </p:nvPicPr>
          <p:blipFill rotWithShape="1">
            <a:blip r:embed="rId6">
              <a:alphaModFix/>
            </a:blip>
            <a:srcRect t="-1" b="23362"/>
            <a:stretch/>
          </p:blipFill>
          <p:spPr>
            <a:xfrm>
              <a:off x="5624881" y="3083439"/>
              <a:ext cx="1255426" cy="96317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1" name="Google Shape;311;p13"/>
          <p:cNvSpPr/>
          <p:nvPr/>
        </p:nvSpPr>
        <p:spPr>
          <a:xfrm>
            <a:off x="228601" y="1253860"/>
            <a:ext cx="4256934" cy="3484395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Fonjep, en lien avec le Cnajep, a initié dès 2017 des réflexions sur les modèles socio-économiques des associations JEP.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Après une étude auprès plus de </a:t>
            </a:r>
            <a:br>
              <a:rPr lang="fr-FR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4 000 structures JEP, un projet d’ampleur a été conçu pour alimenter les réflexions des associations sur cette thématique structurante. </a:t>
            </a:r>
            <a:endParaRPr sz="14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5181505" y="1264834"/>
            <a:ext cx="373389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recherches-actions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4634404" y="2266104"/>
            <a:ext cx="399645" cy="1298020"/>
          </a:xfrm>
          <a:prstGeom prst="chevron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5181505" y="1253860"/>
            <a:ext cx="3733895" cy="3484395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4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Les recherches-actions réalisées</a:t>
            </a:r>
            <a:endParaRPr/>
          </a:p>
        </p:txBody>
      </p:sp>
      <p:pic>
        <p:nvPicPr>
          <p:cNvPr id="323" name="Google Shape;32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8402" y="943540"/>
            <a:ext cx="1903907" cy="19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4"/>
          <p:cNvSpPr txBox="1"/>
          <p:nvPr/>
        </p:nvSpPr>
        <p:spPr>
          <a:xfrm>
            <a:off x="5235511" y="871159"/>
            <a:ext cx="384773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4 objectifs</a:t>
            </a:r>
            <a:endParaRPr/>
          </a:p>
        </p:txBody>
      </p:sp>
      <p:pic>
        <p:nvPicPr>
          <p:cNvPr id="325" name="Google Shape;32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9224" y="1460420"/>
            <a:ext cx="3093539" cy="308518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4"/>
          <p:cNvSpPr txBox="1"/>
          <p:nvPr/>
        </p:nvSpPr>
        <p:spPr>
          <a:xfrm>
            <a:off x="-57361" y="1071214"/>
            <a:ext cx="384773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4 démarches</a:t>
            </a:r>
            <a:endParaRPr dirty="0"/>
          </a:p>
        </p:txBody>
      </p:sp>
      <p:pic>
        <p:nvPicPr>
          <p:cNvPr id="327" name="Google Shape;32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62308" y="1460420"/>
            <a:ext cx="3550791" cy="3542403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4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14"/>
          <p:cNvPicPr preferRelativeResize="0"/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158778" y="3885097"/>
            <a:ext cx="2480022" cy="2475012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4"/>
          <p:cNvSpPr txBox="1"/>
          <p:nvPr/>
        </p:nvSpPr>
        <p:spPr>
          <a:xfrm>
            <a:off x="2559569" y="582820"/>
            <a:ext cx="377157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4 typologies de chercheurs</a:t>
            </a:r>
            <a:endParaRPr/>
          </a:p>
        </p:txBody>
      </p:sp>
      <p:sp>
        <p:nvSpPr>
          <p:cNvPr id="331" name="Google Shape;331;p14"/>
          <p:cNvSpPr txBox="1"/>
          <p:nvPr/>
        </p:nvSpPr>
        <p:spPr>
          <a:xfrm>
            <a:off x="2486125" y="3557091"/>
            <a:ext cx="37715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4 prismes d’analyse</a:t>
            </a:r>
            <a:endParaRPr dirty="0"/>
          </a:p>
        </p:txBody>
      </p:sp>
      <p:sp>
        <p:nvSpPr>
          <p:cNvPr id="2" name="ZoneTexte 1"/>
          <p:cNvSpPr txBox="1"/>
          <p:nvPr/>
        </p:nvSpPr>
        <p:spPr>
          <a:xfrm>
            <a:off x="4629757" y="1386186"/>
            <a:ext cx="869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Atemis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641503" y="2008025"/>
            <a:ext cx="730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FMSH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434693" y="2168433"/>
            <a:ext cx="929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Le</a:t>
            </a:r>
          </a:p>
          <a:p>
            <a:r>
              <a:rPr lang="fr-FR" sz="1200" dirty="0" smtClean="0">
                <a:solidFill>
                  <a:schemeClr val="bg1"/>
                </a:solidFill>
              </a:rPr>
              <a:t>Rameau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33721" y="1029481"/>
            <a:ext cx="114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</a:t>
            </a:r>
          </a:p>
          <a:p>
            <a:r>
              <a:rPr lang="fr-FR" dirty="0" err="1" smtClean="0">
                <a:solidFill>
                  <a:schemeClr val="bg1"/>
                </a:solidFill>
              </a:rPr>
              <a:t>Lisra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621449" y="2214599"/>
            <a:ext cx="1366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M</a:t>
            </a:r>
            <a:r>
              <a:rPr lang="fr-FR" sz="1200" dirty="0" smtClean="0">
                <a:solidFill>
                  <a:schemeClr val="bg1"/>
                </a:solidFill>
              </a:rPr>
              <a:t>ettre </a:t>
            </a:r>
            <a:r>
              <a:rPr lang="fr-FR" sz="1200" dirty="0">
                <a:solidFill>
                  <a:schemeClr val="bg1"/>
                </a:solidFill>
              </a:rPr>
              <a:t>en pratique des transformations concrètes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587704" y="3293165"/>
            <a:ext cx="186088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  <a:latin typeface="verdana" panose="020B0604030504040204" pitchFamily="34" charset="0"/>
              </a:rPr>
              <a:t>M</a:t>
            </a:r>
            <a:r>
              <a:rPr lang="fr-FR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ener </a:t>
            </a:r>
            <a:r>
              <a:rPr lang="fr-FR" sz="900" dirty="0">
                <a:solidFill>
                  <a:schemeClr val="bg1"/>
                </a:solidFill>
                <a:latin typeface="verdana" panose="020B0604030504040204" pitchFamily="34" charset="0"/>
              </a:rPr>
              <a:t>une enquête qualitative auprès d’associations de jeunesse et d’éducation populaire à rayonnement local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27440" y="1769022"/>
            <a:ext cx="13126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verdana" panose="020B0604030504040204" pitchFamily="34" charset="0"/>
              </a:rPr>
              <a:t>ouvrir un espace réflexif sur le territoire du Limousin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39691" y="3732938"/>
            <a:ext cx="15282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verdana" panose="020B0604030504040204" pitchFamily="34" charset="0"/>
              </a:rPr>
              <a:t>faire participer les associations à une </a:t>
            </a:r>
            <a:r>
              <a:rPr lang="fr-FR" sz="1200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co</a:t>
            </a:r>
            <a:r>
              <a:rPr lang="fr-FR" sz="1200" dirty="0" smtClean="0">
                <a:solidFill>
                  <a:schemeClr val="bg1"/>
                </a:solidFill>
                <a:latin typeface="verdana" panose="020B0604030504040204" pitchFamily="34" charset="0"/>
              </a:rPr>
              <a:t>-construction </a:t>
            </a:r>
            <a:r>
              <a:rPr lang="fr-FR" sz="1200" dirty="0">
                <a:solidFill>
                  <a:schemeClr val="bg1"/>
                </a:solidFill>
                <a:latin typeface="verdana" panose="020B0604030504040204" pitchFamily="34" charset="0"/>
              </a:rPr>
              <a:t>apprenante</a:t>
            </a:r>
            <a:endParaRPr lang="fr-F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5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 dirty="0"/>
              <a:t>Des points de départ différents, la définition des MSE par les porteurs</a:t>
            </a:r>
            <a:endParaRPr dirty="0"/>
          </a:p>
        </p:txBody>
      </p:sp>
      <p:sp>
        <p:nvSpPr>
          <p:cNvPr id="339" name="Google Shape;339;p15"/>
          <p:cNvSpPr/>
          <p:nvPr/>
        </p:nvSpPr>
        <p:spPr>
          <a:xfrm>
            <a:off x="6736728" y="1732664"/>
            <a:ext cx="2178672" cy="157842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Une vision du modèle économique intégrant </a:t>
            </a:r>
            <a:r>
              <a:rPr lang="fr-FR" sz="1800" b="1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les modes de production de la structure dont le cœur est le travail </a:t>
            </a:r>
            <a: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(salarié ou bénévole)</a:t>
            </a:r>
            <a:endParaRPr/>
          </a:p>
        </p:txBody>
      </p:sp>
      <p:sp>
        <p:nvSpPr>
          <p:cNvPr id="340" name="Google Shape;340;p15"/>
          <p:cNvSpPr/>
          <p:nvPr/>
        </p:nvSpPr>
        <p:spPr>
          <a:xfrm>
            <a:off x="200297" y="4895580"/>
            <a:ext cx="8715103" cy="10239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Une notion de « modèle socio-économique » ou </a:t>
            </a:r>
            <a:r>
              <a:rPr lang="fr-FR" sz="1800" b="1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structuration des moyens au service </a:t>
            </a:r>
            <a:br>
              <a:rPr lang="fr-FR" sz="1800" b="1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 b="1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du projet </a:t>
            </a:r>
            <a: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composé des richesses humaines, des ressources financières, </a:t>
            </a:r>
            <a:b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des interactions avec l’écosystème</a:t>
            </a:r>
            <a:endParaRPr/>
          </a:p>
          <a:p>
            <a:pPr marL="1200150" marR="0" lvl="2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1" u="none" strike="noStrike" cap="none">
              <a:solidFill>
                <a:srgbClr val="00039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00150" marR="0" lvl="2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1" u="none" strike="noStrike" cap="none">
              <a:solidFill>
                <a:srgbClr val="00039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5"/>
          <p:cNvSpPr/>
          <p:nvPr/>
        </p:nvSpPr>
        <p:spPr>
          <a:xfrm>
            <a:off x="329802" y="1716918"/>
            <a:ext cx="2253343" cy="157842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Une notion de </a:t>
            </a:r>
            <a:r>
              <a:rPr lang="fr-FR" sz="1800" b="1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modèle économique de territoire </a:t>
            </a:r>
            <a:r>
              <a:rPr lang="fr-FR" sz="1800" i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dans lequel s’inscrivent les associations</a:t>
            </a:r>
            <a:endParaRPr/>
          </a:p>
        </p:txBody>
      </p:sp>
      <p:pic>
        <p:nvPicPr>
          <p:cNvPr id="342" name="Google Shape;342;p15" descr="Flèche : courbe légè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5822328" y="1727837"/>
            <a:ext cx="914400" cy="845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5" descr="Flèche : courbe légè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7492885" flipH="1">
            <a:off x="5647818" y="4052762"/>
            <a:ext cx="914400" cy="845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5" descr="Flèche : courbe légè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7318325">
            <a:off x="2634050" y="4042808"/>
            <a:ext cx="914400" cy="865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5" descr="Flèche : courbe légè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2571144" y="1716918"/>
            <a:ext cx="934056" cy="845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2261" y="1828145"/>
            <a:ext cx="2704551" cy="2699071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5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723338" y="2254361"/>
            <a:ext cx="951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 </a:t>
            </a:r>
            <a:r>
              <a:rPr lang="fr-FR" dirty="0" err="1" smtClean="0">
                <a:solidFill>
                  <a:schemeClr val="bg1"/>
                </a:solidFill>
              </a:rPr>
              <a:t>Lisra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952988" y="2634297"/>
            <a:ext cx="869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Atemis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557848" y="3791124"/>
            <a:ext cx="1150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Le Rameau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89183" y="3486352"/>
            <a:ext cx="730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FMSH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6"/>
          <p:cNvSpPr txBox="1"/>
          <p:nvPr/>
        </p:nvSpPr>
        <p:spPr>
          <a:xfrm>
            <a:off x="228601" y="1423772"/>
            <a:ext cx="2772000" cy="4564916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6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70154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</a:pPr>
            <a:r>
              <a:rPr lang="fr-FR" sz="2400" dirty="0"/>
              <a:t>Fondation maison des sciences de l’homme / JL </a:t>
            </a:r>
            <a:r>
              <a:rPr lang="fr-FR" sz="2400" dirty="0" err="1"/>
              <a:t>Laville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1600" i="1" dirty="0"/>
              <a:t>Focus sur 3 </a:t>
            </a:r>
            <a:r>
              <a:rPr lang="fr-FR" sz="1600" i="1" dirty="0" smtClean="0"/>
              <a:t>enseignements (1/3)</a:t>
            </a:r>
            <a:endParaRPr sz="2400" i="1" dirty="0"/>
          </a:p>
        </p:txBody>
      </p:sp>
      <p:sp>
        <p:nvSpPr>
          <p:cNvPr id="355" name="Google Shape;355;p16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16</a:t>
            </a:fld>
            <a:endParaRPr/>
          </a:p>
        </p:txBody>
      </p:sp>
      <p:sp>
        <p:nvSpPr>
          <p:cNvPr id="356" name="Google Shape;356;p16"/>
          <p:cNvSpPr txBox="1"/>
          <p:nvPr/>
        </p:nvSpPr>
        <p:spPr>
          <a:xfrm>
            <a:off x="228601" y="1449437"/>
            <a:ext cx="2772000" cy="449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fr-FR" sz="1400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valeur apportée</a:t>
            </a:r>
            <a:r>
              <a:rPr lang="fr-FR" sz="1400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les associations doit être appréhendée au-delà du numéraire.</a:t>
            </a:r>
            <a:endParaRPr dirty="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levier clé de renforcement du MSE est identifié : la </a:t>
            </a:r>
            <a:r>
              <a:rPr lang="fr-FR" sz="1400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préservation d’une démocratie interne vivace</a:t>
            </a:r>
            <a:r>
              <a:rPr lang="fr-F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propice à susciter une </a:t>
            </a:r>
            <a:r>
              <a:rPr lang="fr-FR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</a:t>
            </a:r>
            <a:r>
              <a:rPr lang="fr-F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-construction de l’offre et de la demande au sein d’espaces publics de proximité (via des formes de gouvernance participative, du développement du pouvoir d’agir des bénévoles et salariés, etc.)</a:t>
            </a:r>
            <a:endParaRPr dirty="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lang="fr-FR" sz="1400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projet politique </a:t>
            </a:r>
            <a:r>
              <a:rPr lang="fr-FR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doit être positionné comme </a:t>
            </a:r>
            <a:r>
              <a:rPr lang="fr-FR" sz="1400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guide des actions et de la structuration du modèle </a:t>
            </a:r>
            <a:r>
              <a:rPr lang="fr-FR" sz="1400" b="1" dirty="0" smtClean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socio-économique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6"/>
          <p:cNvSpPr txBox="1"/>
          <p:nvPr/>
        </p:nvSpPr>
        <p:spPr>
          <a:xfrm>
            <a:off x="2648134" y="1076091"/>
            <a:ext cx="384773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i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Outils « balise »</a:t>
            </a:r>
            <a:endParaRPr dirty="0"/>
          </a:p>
        </p:txBody>
      </p:sp>
      <p:sp>
        <p:nvSpPr>
          <p:cNvPr id="358" name="Google Shape;358;p16"/>
          <p:cNvSpPr/>
          <p:nvPr/>
        </p:nvSpPr>
        <p:spPr>
          <a:xfrm>
            <a:off x="3090382" y="1414644"/>
            <a:ext cx="5825018" cy="536251"/>
          </a:xfrm>
          <a:prstGeom prst="roundRect">
            <a:avLst>
              <a:gd name="adj" fmla="val 9060"/>
            </a:avLst>
          </a:prstGeom>
          <a:solidFill>
            <a:srgbClr val="FAB2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Focus sur le bénévolat:</a:t>
            </a:r>
            <a:endParaRPr sz="1600" b="1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6 formes de bénévolat identifiées  </a:t>
            </a:r>
            <a:endParaRPr sz="1600" b="1" dirty="0"/>
          </a:p>
        </p:txBody>
      </p:sp>
      <p:pic>
        <p:nvPicPr>
          <p:cNvPr id="359" name="Google Shape;35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0980" y="2110670"/>
            <a:ext cx="5824420" cy="3778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6"/>
          <p:cNvPicPr preferRelativeResize="0"/>
          <p:nvPr/>
        </p:nvPicPr>
        <p:blipFill rotWithShape="1">
          <a:blip r:embed="rId4">
            <a:alphaModFix/>
          </a:blip>
          <a:srcRect b="18578"/>
          <a:stretch/>
        </p:blipFill>
        <p:spPr>
          <a:xfrm>
            <a:off x="3000601" y="1026406"/>
            <a:ext cx="861625" cy="701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7"/>
          <p:cNvSpPr txBox="1"/>
          <p:nvPr/>
        </p:nvSpPr>
        <p:spPr>
          <a:xfrm>
            <a:off x="228601" y="1682417"/>
            <a:ext cx="2727107" cy="3626792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000391"/>
              </a:buClr>
              <a:buSzPts val="1400"/>
            </a:pPr>
            <a:r>
              <a:rPr lang="fr-FR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L’analyse approfondie des activités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menées par la structure et la mise en regard de ces activités avec le modèle socio-économique de la structure est clé pour </a:t>
            </a:r>
            <a:r>
              <a:rPr lang="fr-FR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qualifier et faire évoluer son modèle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les structures participantes</a:t>
            </a:r>
            <a:endParaRPr lang="fr-FR" dirty="0"/>
          </a:p>
          <a:p>
            <a:pPr lvl="0" algn="ctr">
              <a:spcBef>
                <a:spcPts val="600"/>
              </a:spcBef>
              <a:buClr>
                <a:schemeClr val="dk1"/>
              </a:buClr>
              <a:buSzPts val="1400"/>
            </a:pPr>
            <a:endParaRPr lang="fr-FR" sz="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spcBef>
                <a:spcPts val="600"/>
              </a:spcBef>
              <a:buClr>
                <a:schemeClr val="dk1"/>
              </a:buClr>
              <a:buSzPts val="1400"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L’enjeu n’est pas de fournir des solutions et modèles uniques aux associations mais bien de </a:t>
            </a:r>
            <a:r>
              <a:rPr lang="fr-FR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les outiller avec des éléments méthodologiques pour qu’elles puissent reproduire le questionnement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7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74959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</a:pPr>
            <a:r>
              <a:rPr lang="fr-FR" dirty="0"/>
              <a:t>Expérimentation menée par Le RAMEAU</a:t>
            </a:r>
            <a:br>
              <a:rPr lang="fr-FR" dirty="0"/>
            </a:br>
            <a:r>
              <a:rPr lang="fr-FR" sz="1600" i="1" dirty="0"/>
              <a:t>Focus sur 3 </a:t>
            </a:r>
            <a:r>
              <a:rPr lang="fr-FR" sz="1600" i="1" dirty="0" smtClean="0"/>
              <a:t>enseignements (2/3)</a:t>
            </a:r>
            <a:endParaRPr dirty="0"/>
          </a:p>
        </p:txBody>
      </p:sp>
      <p:sp>
        <p:nvSpPr>
          <p:cNvPr id="368" name="Google Shape;368;p17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17</a:t>
            </a:fld>
            <a:endParaRPr/>
          </a:p>
        </p:txBody>
      </p:sp>
      <p:pic>
        <p:nvPicPr>
          <p:cNvPr id="370" name="Google Shape;37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5047" y="2488894"/>
            <a:ext cx="5820353" cy="29270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57;p16"/>
          <p:cNvSpPr txBox="1"/>
          <p:nvPr/>
        </p:nvSpPr>
        <p:spPr>
          <a:xfrm>
            <a:off x="2648134" y="1303582"/>
            <a:ext cx="384773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i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Outils « balise »</a:t>
            </a:r>
            <a:endParaRPr dirty="0"/>
          </a:p>
        </p:txBody>
      </p:sp>
      <p:sp>
        <p:nvSpPr>
          <p:cNvPr id="12" name="Google Shape;358;p16"/>
          <p:cNvSpPr/>
          <p:nvPr/>
        </p:nvSpPr>
        <p:spPr>
          <a:xfrm>
            <a:off x="3090382" y="1650928"/>
            <a:ext cx="5825018" cy="527124"/>
          </a:xfrm>
          <a:prstGeom prst="roundRect">
            <a:avLst>
              <a:gd name="adj" fmla="val 906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Focus sur </a:t>
            </a:r>
            <a:r>
              <a:rPr lang="fr-FR" sz="1600" b="1" dirty="0" smtClean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les 7 modèles par typologies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b="1" dirty="0" smtClean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 financements</a:t>
            </a:r>
            <a:endParaRPr sz="1600" b="1" dirty="0"/>
          </a:p>
        </p:txBody>
      </p:sp>
      <p:pic>
        <p:nvPicPr>
          <p:cNvPr id="13" name="Google Shape;360;p16"/>
          <p:cNvPicPr preferRelativeResize="0"/>
          <p:nvPr/>
        </p:nvPicPr>
        <p:blipFill rotWithShape="1">
          <a:blip r:embed="rId4">
            <a:alphaModFix/>
          </a:blip>
          <a:srcRect b="18578"/>
          <a:stretch/>
        </p:blipFill>
        <p:spPr>
          <a:xfrm>
            <a:off x="3018184" y="1280833"/>
            <a:ext cx="861625" cy="701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7"/>
          <p:cNvSpPr txBox="1"/>
          <p:nvPr/>
        </p:nvSpPr>
        <p:spPr>
          <a:xfrm>
            <a:off x="244699" y="1708559"/>
            <a:ext cx="2533669" cy="3521556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rgbClr val="000391"/>
              </a:buClr>
              <a:buSzPts val="1400"/>
            </a:pPr>
            <a:r>
              <a:rPr lang="fr-FR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L’analyse approfondie des activités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menées par la structure et la mise en regard de ces activités avec le modèle socio-économique de la structure est clé pour </a:t>
            </a:r>
            <a:r>
              <a:rPr lang="fr-FR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qualifier et faire évoluer son modèle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les structures participantes</a:t>
            </a:r>
            <a:endParaRPr lang="fr-FR" dirty="0"/>
          </a:p>
          <a:p>
            <a:pPr lvl="0" algn="ctr">
              <a:spcBef>
                <a:spcPts val="600"/>
              </a:spcBef>
              <a:buClr>
                <a:schemeClr val="dk1"/>
              </a:buClr>
              <a:buSzPts val="1400"/>
            </a:pPr>
            <a:endParaRPr lang="fr-FR" sz="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spcBef>
                <a:spcPts val="600"/>
              </a:spcBef>
              <a:buClr>
                <a:schemeClr val="dk1"/>
              </a:buClr>
              <a:buSzPts val="1400"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L’enjeu n’est pas de fournir des solutions et modèles uniques aux associations mais bien de </a:t>
            </a:r>
            <a:r>
              <a:rPr lang="fr-FR" b="1" dirty="0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les outiller avec des éléments méthodologiques pour qu’elles puissent reproduire le questionnement</a:t>
            </a:r>
            <a:endParaRPr lang="fr-FR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7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74959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</a:pPr>
            <a:r>
              <a:rPr lang="fr-FR" dirty="0"/>
              <a:t>Expérimentation menée par Le RAMEAU</a:t>
            </a:r>
            <a:br>
              <a:rPr lang="fr-FR" dirty="0"/>
            </a:br>
            <a:r>
              <a:rPr lang="fr-FR" sz="1600" i="1" dirty="0"/>
              <a:t>Focus sur 3 </a:t>
            </a:r>
            <a:r>
              <a:rPr lang="fr-FR" sz="1600" i="1" dirty="0" smtClean="0"/>
              <a:t>enseignements (2/3)</a:t>
            </a:r>
            <a:endParaRPr dirty="0"/>
          </a:p>
        </p:txBody>
      </p:sp>
      <p:sp>
        <p:nvSpPr>
          <p:cNvPr id="368" name="Google Shape;368;p17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  <p:sp>
        <p:nvSpPr>
          <p:cNvPr id="11" name="Google Shape;357;p16"/>
          <p:cNvSpPr txBox="1"/>
          <p:nvPr/>
        </p:nvSpPr>
        <p:spPr>
          <a:xfrm>
            <a:off x="2648134" y="1370005"/>
            <a:ext cx="384773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i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Outils « balise »</a:t>
            </a:r>
            <a:endParaRPr dirty="0"/>
          </a:p>
        </p:txBody>
      </p:sp>
      <p:sp>
        <p:nvSpPr>
          <p:cNvPr id="15" name="Google Shape;358;p16"/>
          <p:cNvSpPr/>
          <p:nvPr/>
        </p:nvSpPr>
        <p:spPr>
          <a:xfrm>
            <a:off x="2878342" y="1708559"/>
            <a:ext cx="6037058" cy="527124"/>
          </a:xfrm>
          <a:prstGeom prst="roundRect">
            <a:avLst>
              <a:gd name="adj" fmla="val 906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Focus </a:t>
            </a:r>
            <a:r>
              <a:rPr lang="fr-FR" sz="1600" b="1" dirty="0" smtClean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et tendances sur les leviers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b="1" dirty="0" smtClean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 l’axe économique (financements)</a:t>
            </a:r>
            <a:endParaRPr sz="1600" b="1" dirty="0"/>
          </a:p>
        </p:txBody>
      </p:sp>
      <p:pic>
        <p:nvPicPr>
          <p:cNvPr id="13" name="Google Shape;360;p16"/>
          <p:cNvPicPr preferRelativeResize="0"/>
          <p:nvPr/>
        </p:nvPicPr>
        <p:blipFill rotWithShape="1">
          <a:blip r:embed="rId3">
            <a:alphaModFix/>
          </a:blip>
          <a:srcRect b="18578"/>
          <a:stretch/>
        </p:blipFill>
        <p:spPr>
          <a:xfrm>
            <a:off x="2878342" y="1324068"/>
            <a:ext cx="861625" cy="70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74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8342" y="2552246"/>
            <a:ext cx="6037058" cy="2677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80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8"/>
          <p:cNvSpPr txBox="1"/>
          <p:nvPr/>
        </p:nvSpPr>
        <p:spPr>
          <a:xfrm>
            <a:off x="228601" y="1408392"/>
            <a:ext cx="2772000" cy="4021449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8"/>
          <p:cNvSpPr txBox="1"/>
          <p:nvPr/>
        </p:nvSpPr>
        <p:spPr>
          <a:xfrm>
            <a:off x="3186000" y="1408391"/>
            <a:ext cx="2772000" cy="4021449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8"/>
          <p:cNvSpPr txBox="1"/>
          <p:nvPr/>
        </p:nvSpPr>
        <p:spPr>
          <a:xfrm>
            <a:off x="6143399" y="1408390"/>
            <a:ext cx="2772000" cy="4021449"/>
          </a:xfrm>
          <a:prstGeom prst="rect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8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6747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</a:pPr>
            <a:r>
              <a:rPr lang="fr-FR" dirty="0"/>
              <a:t>Expérimentation menée par ATEMIS</a:t>
            </a:r>
            <a:br>
              <a:rPr lang="fr-FR" dirty="0"/>
            </a:br>
            <a:r>
              <a:rPr lang="fr-FR" sz="1600" i="1" dirty="0"/>
              <a:t>Focus sur 3 </a:t>
            </a:r>
            <a:r>
              <a:rPr lang="fr-FR" sz="1600" i="1" dirty="0" smtClean="0"/>
              <a:t>enseignements (3/3)</a:t>
            </a:r>
            <a:endParaRPr dirty="0"/>
          </a:p>
        </p:txBody>
      </p:sp>
      <p:sp>
        <p:nvSpPr>
          <p:cNvPr id="384" name="Google Shape;384;p18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19</a:t>
            </a:fld>
            <a:endParaRPr/>
          </a:p>
        </p:txBody>
      </p:sp>
      <p:sp>
        <p:nvSpPr>
          <p:cNvPr id="385" name="Google Shape;385;p18"/>
          <p:cNvSpPr txBox="1"/>
          <p:nvPr/>
        </p:nvSpPr>
        <p:spPr>
          <a:xfrm>
            <a:off x="228601" y="3091710"/>
            <a:ext cx="277200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apparaît nécessaire de </a:t>
            </a:r>
            <a:r>
              <a:rPr lang="fr-FR" sz="1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déconstruire le mode de pensée classique et sa vision limitée à l’aspect financier </a:t>
            </a: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modèle économique</a:t>
            </a:r>
            <a:endParaRPr/>
          </a:p>
        </p:txBody>
      </p:sp>
      <p:sp>
        <p:nvSpPr>
          <p:cNvPr id="386" name="Google Shape;386;p18"/>
          <p:cNvSpPr txBox="1"/>
          <p:nvPr/>
        </p:nvSpPr>
        <p:spPr>
          <a:xfrm>
            <a:off x="3186000" y="3091710"/>
            <a:ext cx="2772000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L’activité des structures JEP s’ancre dans une </a:t>
            </a:r>
            <a:r>
              <a:rPr lang="fr-FR" sz="1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vision politique : favoriser la participation des jeunes à la vie de la cité. </a:t>
            </a:r>
            <a:r>
              <a:rPr lang="fr-FR" sz="1400" b="1">
                <a:solidFill>
                  <a:srgbClr val="92BA1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fr-FR" sz="1400" b="1">
                <a:solidFill>
                  <a:srgbClr val="92BA1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 ne peut donc être évaluée sur des paramètres stables et prévisibles.</a:t>
            </a:r>
            <a:endParaRPr/>
          </a:p>
        </p:txBody>
      </p:sp>
      <p:sp>
        <p:nvSpPr>
          <p:cNvPr id="387" name="Google Shape;387;p18"/>
          <p:cNvSpPr txBox="1"/>
          <p:nvPr/>
        </p:nvSpPr>
        <p:spPr>
          <a:xfrm>
            <a:off x="6143399" y="3091710"/>
            <a:ext cx="277200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conduit à repenser l’</a:t>
            </a:r>
            <a:r>
              <a:rPr lang="fr-FR" sz="1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évaluation des activités de l’association </a:t>
            </a: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partir d’une analyse du travail réel réalisé. Cette évaluation doit </a:t>
            </a:r>
            <a:r>
              <a:rPr lang="fr-FR" sz="1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intégrer les dynamiques informelles ou réelles </a:t>
            </a: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rendent compte des effets induits par l’association, liés à la manifestation de ses intentions politiques</a:t>
            </a:r>
            <a:endParaRPr/>
          </a:p>
        </p:txBody>
      </p:sp>
      <p:pic>
        <p:nvPicPr>
          <p:cNvPr id="388" name="Google Shape;388;p18"/>
          <p:cNvPicPr preferRelativeResize="0"/>
          <p:nvPr/>
        </p:nvPicPr>
        <p:blipFill rotWithShape="1">
          <a:blip r:embed="rId3">
            <a:alphaModFix/>
          </a:blip>
          <a:srcRect b="18637"/>
          <a:stretch/>
        </p:blipFill>
        <p:spPr>
          <a:xfrm flipH="1">
            <a:off x="3683889" y="1549011"/>
            <a:ext cx="1786278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8"/>
          <p:cNvPicPr preferRelativeResize="0"/>
          <p:nvPr/>
        </p:nvPicPr>
        <p:blipFill rotWithShape="1">
          <a:blip r:embed="rId4">
            <a:alphaModFix/>
          </a:blip>
          <a:srcRect b="15847"/>
          <a:stretch/>
        </p:blipFill>
        <p:spPr>
          <a:xfrm>
            <a:off x="6727814" y="1594454"/>
            <a:ext cx="1603169" cy="1349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8" descr="Température élevé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512" y="1599394"/>
            <a:ext cx="1344175" cy="134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9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Des points de convergence dans l’analyse des MSE des associations JEP (1/2)</a:t>
            </a:r>
            <a:endParaRPr/>
          </a:p>
        </p:txBody>
      </p:sp>
      <p:sp>
        <p:nvSpPr>
          <p:cNvPr id="398" name="Google Shape;398;p19"/>
          <p:cNvSpPr txBox="1"/>
          <p:nvPr/>
        </p:nvSpPr>
        <p:spPr>
          <a:xfrm>
            <a:off x="219976" y="999466"/>
            <a:ext cx="8695424" cy="512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Noto Sans Symbols"/>
              <a:buNone/>
            </a:pPr>
            <a:endParaRPr sz="1800">
              <a:solidFill>
                <a:srgbClr val="92B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92BA11"/>
              </a:buClr>
              <a:buSzPts val="1800"/>
              <a:buFont typeface="Arial"/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9"/>
          <p:cNvSpPr/>
          <p:nvPr/>
        </p:nvSpPr>
        <p:spPr>
          <a:xfrm>
            <a:off x="228600" y="1219200"/>
            <a:ext cx="4265023" cy="4504422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39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9"/>
          <p:cNvSpPr/>
          <p:nvPr/>
        </p:nvSpPr>
        <p:spPr>
          <a:xfrm>
            <a:off x="4713769" y="1219200"/>
            <a:ext cx="4201631" cy="4504422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39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p19"/>
          <p:cNvPicPr preferRelativeResize="0"/>
          <p:nvPr/>
        </p:nvPicPr>
        <p:blipFill rotWithShape="1">
          <a:blip r:embed="rId3">
            <a:alphaModFix/>
          </a:blip>
          <a:srcRect b="18689"/>
          <a:stretch/>
        </p:blipFill>
        <p:spPr>
          <a:xfrm>
            <a:off x="5876609" y="1410957"/>
            <a:ext cx="1875951" cy="1525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9"/>
          <p:cNvPicPr preferRelativeResize="0"/>
          <p:nvPr/>
        </p:nvPicPr>
        <p:blipFill rotWithShape="1">
          <a:blip r:embed="rId4">
            <a:alphaModFix/>
          </a:blip>
          <a:srcRect b="14574"/>
          <a:stretch/>
        </p:blipFill>
        <p:spPr>
          <a:xfrm>
            <a:off x="1476497" y="1410957"/>
            <a:ext cx="1769228" cy="1511386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19"/>
          <p:cNvSpPr/>
          <p:nvPr/>
        </p:nvSpPr>
        <p:spPr>
          <a:xfrm>
            <a:off x="228600" y="3142077"/>
            <a:ext cx="4265023" cy="245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Le MSE est </a:t>
            </a:r>
            <a:b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au service </a:t>
            </a:r>
            <a:b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du projet associatif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Le modèle socio-économique est</a:t>
            </a:r>
            <a:b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l’énergie nécessaire au fonctionnement</a:t>
            </a: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du moteur associatif </a:t>
            </a:r>
            <a: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mais</a:t>
            </a: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elle n’est pas </a:t>
            </a:r>
            <a:b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le moteur des associations</a:t>
            </a: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404" name="Google Shape;404;p19"/>
          <p:cNvSpPr/>
          <p:nvPr/>
        </p:nvSpPr>
        <p:spPr>
          <a:xfrm>
            <a:off x="4713769" y="3142077"/>
            <a:ext cx="4201631" cy="245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Les richesses humaines, énergie première </a:t>
            </a:r>
            <a:b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du moteur associatif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Au-delà des logiques financières, </a:t>
            </a:r>
            <a:b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cette </a:t>
            </a:r>
            <a: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énergie s’incarne d’abord </a:t>
            </a:r>
            <a:b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dans la capacité à mobiliser </a:t>
            </a:r>
            <a:b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des richesses humaines.</a:t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9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0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Des points de convergence dans l’analyse des MSE des associations JEP (2/2)</a:t>
            </a:r>
            <a:endParaRPr/>
          </a:p>
        </p:txBody>
      </p:sp>
      <p:sp>
        <p:nvSpPr>
          <p:cNvPr id="413" name="Google Shape;413;p20"/>
          <p:cNvSpPr/>
          <p:nvPr/>
        </p:nvSpPr>
        <p:spPr>
          <a:xfrm>
            <a:off x="209923" y="1027323"/>
            <a:ext cx="4274404" cy="3161266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39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0"/>
          <p:cNvSpPr/>
          <p:nvPr/>
        </p:nvSpPr>
        <p:spPr>
          <a:xfrm>
            <a:off x="4667088" y="1027324"/>
            <a:ext cx="4274404" cy="3161266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39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0"/>
          <p:cNvSpPr/>
          <p:nvPr/>
        </p:nvSpPr>
        <p:spPr>
          <a:xfrm>
            <a:off x="209923" y="4329972"/>
            <a:ext cx="8740191" cy="176070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39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0"/>
          <p:cNvSpPr/>
          <p:nvPr/>
        </p:nvSpPr>
        <p:spPr>
          <a:xfrm>
            <a:off x="2369508" y="4329972"/>
            <a:ext cx="6564569" cy="176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… pour (re)penser son modèle socio-économique : </a:t>
            </a:r>
            <a:br>
              <a:rPr lang="fr-FR" sz="20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un « modèle » unique et propre à chaque association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C’est à chaque association de construire / inventer son propre modèle </a:t>
            </a:r>
            <a:b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socio-économique qui sera nécessairement unique. Les modélisations et typologies doivent servir de balises ou sources d’inspiration des réflexions de chacun.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7" name="Google Shape;417;p20"/>
          <p:cNvPicPr preferRelativeResize="0"/>
          <p:nvPr/>
        </p:nvPicPr>
        <p:blipFill rotWithShape="1">
          <a:blip r:embed="rId3">
            <a:alphaModFix/>
          </a:blip>
          <a:srcRect b="14980"/>
          <a:stretch/>
        </p:blipFill>
        <p:spPr>
          <a:xfrm>
            <a:off x="698209" y="4499853"/>
            <a:ext cx="1671299" cy="1420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0"/>
          <p:cNvPicPr preferRelativeResize="0"/>
          <p:nvPr/>
        </p:nvPicPr>
        <p:blipFill rotWithShape="1">
          <a:blip r:embed="rId4">
            <a:alphaModFix/>
          </a:blip>
          <a:srcRect b="24152"/>
          <a:stretch/>
        </p:blipFill>
        <p:spPr>
          <a:xfrm>
            <a:off x="1531020" y="1081325"/>
            <a:ext cx="1466850" cy="1112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0" descr="Cycle avec des personn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95600" y="912195"/>
            <a:ext cx="1617380" cy="161738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20"/>
          <p:cNvSpPr/>
          <p:nvPr/>
        </p:nvSpPr>
        <p:spPr>
          <a:xfrm>
            <a:off x="202508" y="2300677"/>
            <a:ext cx="4274404" cy="1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Analyser la valeur créée </a:t>
            </a:r>
            <a:br>
              <a:rPr lang="fr-FR" sz="20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plutôt que les coûts…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Pour développer une analyse opérante du MSE, </a:t>
            </a:r>
            <a:b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il est nécessaire de </a:t>
            </a:r>
            <a:r>
              <a:rPr lang="fr-FR" sz="14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dépasser la questions des coûts pour aborder la question de la valeur créée par le projet associatif </a:t>
            </a: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: valeur </a:t>
            </a:r>
            <a:r>
              <a:rPr lang="fr-FR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créée</a:t>
            </a: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pour les parties prenantes, valeur </a:t>
            </a:r>
            <a:r>
              <a:rPr lang="fr-FR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créée</a:t>
            </a: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pour le territoire.</a:t>
            </a:r>
            <a:r>
              <a:rPr lang="fr-FR" sz="14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0"/>
          <p:cNvSpPr/>
          <p:nvPr/>
        </p:nvSpPr>
        <p:spPr>
          <a:xfrm>
            <a:off x="4674503" y="2300678"/>
            <a:ext cx="4266989" cy="1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000391"/>
                </a:solidFill>
                <a:latin typeface="Calibri"/>
                <a:ea typeface="Calibri"/>
                <a:cs typeface="Calibri"/>
                <a:sym typeface="Calibri"/>
              </a:rPr>
              <a:t>… et analyser les coopérations et interactions avec l’écosystème…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Dans ce cadre, l’analyse de </a:t>
            </a:r>
            <a:r>
              <a:rPr lang="fr-FR" sz="14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la question des interactions ou coopérations de chaque structure avec son écosystème ou ses parties prenantes est clé</a:t>
            </a:r>
            <a:r>
              <a:rPr lang="fr-FR" sz="1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pour analyser cette valeur et ainsi (re) définir son modèle socio-économique.</a:t>
            </a:r>
            <a:endParaRPr/>
          </a:p>
        </p:txBody>
      </p:sp>
      <p:sp>
        <p:nvSpPr>
          <p:cNvPr id="422" name="Google Shape;422;p20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0"/>
          <p:cNvSpPr txBox="1"/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</a:t>
            </a:r>
            <a:r>
              <a:rPr lang="fr-FR" dirty="0" smtClean="0"/>
              <a:t>aller </a:t>
            </a:r>
            <a:r>
              <a:rPr lang="fr-FR" dirty="0"/>
              <a:t>plus loin dans </a:t>
            </a:r>
            <a:r>
              <a:rPr lang="fr-FR" dirty="0" smtClean="0"/>
              <a:t>l’expérimentation </a:t>
            </a:r>
            <a:r>
              <a:rPr lang="fr-FR" dirty="0" err="1" smtClean="0"/>
              <a:t>Fonjep</a:t>
            </a:r>
            <a:r>
              <a:rPr lang="fr-FR" dirty="0" smtClean="0"/>
              <a:t>…</a:t>
            </a:r>
            <a:endParaRPr lang="fr-FR" dirty="0"/>
          </a:p>
        </p:txBody>
      </p:sp>
      <p:pic>
        <p:nvPicPr>
          <p:cNvPr id="14" name="Image 1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013" y="1083529"/>
            <a:ext cx="3377974" cy="478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3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2"/>
          <p:cNvSpPr txBox="1">
            <a:spLocks noGrp="1"/>
          </p:cNvSpPr>
          <p:nvPr>
            <p:ph type="title"/>
          </p:nvPr>
        </p:nvSpPr>
        <p:spPr>
          <a:xfrm>
            <a:off x="228601" y="136525"/>
            <a:ext cx="8686800" cy="457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fr-FR" sz="2000"/>
              <a:t>Déroulé</a:t>
            </a:r>
            <a:endParaRPr/>
          </a:p>
        </p:txBody>
      </p:sp>
      <p:sp>
        <p:nvSpPr>
          <p:cNvPr id="288" name="Google Shape;288;p12"/>
          <p:cNvSpPr txBox="1">
            <a:spLocks noGrp="1"/>
          </p:cNvSpPr>
          <p:nvPr>
            <p:ph type="sldNum" idx="12"/>
          </p:nvPr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23</a:t>
            </a:fld>
            <a:endParaRPr dirty="0"/>
          </a:p>
        </p:txBody>
      </p:sp>
      <p:sp>
        <p:nvSpPr>
          <p:cNvPr id="289" name="Google Shape;289;p12"/>
          <p:cNvSpPr/>
          <p:nvPr/>
        </p:nvSpPr>
        <p:spPr>
          <a:xfrm>
            <a:off x="228601" y="1231039"/>
            <a:ext cx="2887579" cy="46617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S’acculturer au sujet des MSE 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Partager un premier langage commun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Amorcer une dynamique territoriale sur le sujet</a:t>
            </a:r>
            <a:endParaRPr/>
          </a:p>
        </p:txBody>
      </p:sp>
      <p:sp>
        <p:nvSpPr>
          <p:cNvPr id="290" name="Google Shape;290;p12"/>
          <p:cNvSpPr txBox="1"/>
          <p:nvPr/>
        </p:nvSpPr>
        <p:spPr>
          <a:xfrm>
            <a:off x="3609473" y="1231039"/>
            <a:ext cx="5305927" cy="4661761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fr-FR" sz="2000" b="1" cap="small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Sommaire</a:t>
            </a:r>
            <a:endParaRPr dirty="0"/>
          </a:p>
          <a:p>
            <a:pPr marL="836613" lvl="0" indent="-457200">
              <a:spcBef>
                <a:spcPts val="1200"/>
              </a:spcBef>
              <a:buClr>
                <a:srgbClr val="7F7F7F"/>
              </a:buClr>
              <a:buSzPts val="2000"/>
              <a:buFont typeface="+mj-lt"/>
              <a:buAutoNum type="arabicPeriod"/>
            </a:pP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Rappel du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contexte </a:t>
            </a:r>
            <a:r>
              <a:rPr lang="fr-FR" sz="2000" b="1" dirty="0" err="1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Expé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MSE HDF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  <a:p>
            <a:pPr marL="836613" marR="0" lvl="0" indent="-4572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+mj-lt"/>
              <a:buAutoNum type="arabicPeriod"/>
            </a:pP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Éclairages sur les modèles socioéconomiques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associatifs</a:t>
            </a:r>
          </a:p>
          <a:p>
            <a:pPr marL="836613" marR="0" lvl="0" indent="-457200" algn="l" rtl="0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+mj-lt"/>
              <a:buAutoNum type="arabicPeriod"/>
            </a:pP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Éléments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clés issus des recherches actions portées par le </a:t>
            </a:r>
            <a:r>
              <a:rPr lang="fr-FR" sz="2000" b="1" dirty="0" err="1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Fonjep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</a:p>
          <a:p>
            <a:pPr marL="836613" lvl="0" indent="-457200">
              <a:spcBef>
                <a:spcPts val="1200"/>
              </a:spcBef>
              <a:buClr>
                <a:srgbClr val="7F7F7F"/>
              </a:buClr>
              <a:buSzPts val="2000"/>
              <a:buFont typeface="+mj-lt"/>
              <a:buAutoNum type="arabicPeriod"/>
            </a:pPr>
            <a:r>
              <a:rPr lang="fr-FR" sz="2000" b="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Outillage, enjeux et perspectives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1" name="Google Shape;291;p12"/>
          <p:cNvSpPr/>
          <p:nvPr/>
        </p:nvSpPr>
        <p:spPr>
          <a:xfrm rot="5400000">
            <a:off x="1031943" y="3420549"/>
            <a:ext cx="4661764" cy="282741"/>
          </a:xfrm>
          <a:prstGeom prst="triangle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cap="small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49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Outillage: Un kit de fiches repères actualisées…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24</a:t>
            </a:fld>
            <a:endParaRPr lang="fr-FR"/>
          </a:p>
        </p:txBody>
      </p:sp>
      <p:pic>
        <p:nvPicPr>
          <p:cNvPr id="3" name="Image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279" y="1386864"/>
            <a:ext cx="2891316" cy="4176345"/>
          </a:xfrm>
          <a:prstGeom prst="rect">
            <a:avLst/>
          </a:prstGeom>
        </p:spPr>
      </p:pic>
      <p:pic>
        <p:nvPicPr>
          <p:cNvPr id="5" name="Image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95" y="1981780"/>
            <a:ext cx="2974806" cy="4296943"/>
          </a:xfrm>
          <a:prstGeom prst="rect">
            <a:avLst/>
          </a:prstGeom>
        </p:spPr>
      </p:pic>
      <p:pic>
        <p:nvPicPr>
          <p:cNvPr id="6" name="Image 5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3" y="593724"/>
            <a:ext cx="2930966" cy="4233620"/>
          </a:xfrm>
          <a:prstGeom prst="rect">
            <a:avLst/>
          </a:prstGeom>
        </p:spPr>
      </p:pic>
      <p:sp>
        <p:nvSpPr>
          <p:cNvPr id="10" name="Google Shape;288;p12"/>
          <p:cNvSpPr txBox="1">
            <a:spLocks/>
          </p:cNvSpPr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r-FR" dirty="0" smtClean="0"/>
              <a:t>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408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Outillage: Un support de présentation dédié à l’acculturation…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25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00" y="954575"/>
            <a:ext cx="6687199" cy="5040923"/>
          </a:xfrm>
          <a:prstGeom prst="rect">
            <a:avLst/>
          </a:prstGeom>
        </p:spPr>
      </p:pic>
      <p:sp>
        <p:nvSpPr>
          <p:cNvPr id="6" name="Google Shape;288;p12"/>
          <p:cNvSpPr txBox="1">
            <a:spLocks/>
          </p:cNvSpPr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r-FR" dirty="0" smtClean="0"/>
              <a:t>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4881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enjeux et perspectives pour le réseau DLA…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26</a:t>
            </a:fld>
            <a:endParaRPr lang="fr-FR"/>
          </a:p>
        </p:txBody>
      </p:sp>
      <p:pic>
        <p:nvPicPr>
          <p:cNvPr id="5" name="Google Shape;302;p13"/>
          <p:cNvPicPr preferRelativeResize="0"/>
          <p:nvPr/>
        </p:nvPicPr>
        <p:blipFill rotWithShape="1">
          <a:blip r:embed="rId2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22500"/>
          <a:stretch/>
        </p:blipFill>
        <p:spPr>
          <a:xfrm>
            <a:off x="1965991" y="1530204"/>
            <a:ext cx="5212017" cy="40393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3566746" y="1268594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en parle ?</a:t>
            </a:r>
            <a:endParaRPr lang="fr-FR" sz="28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88;p12"/>
          <p:cNvSpPr txBox="1">
            <a:spLocks/>
          </p:cNvSpPr>
          <p:nvPr/>
        </p:nvSpPr>
        <p:spPr>
          <a:xfrm>
            <a:off x="8357639" y="6403270"/>
            <a:ext cx="557761" cy="36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r-FR" dirty="0" smtClean="0"/>
              <a:t>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76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/>
          <p:nvPr/>
        </p:nvSpPr>
        <p:spPr>
          <a:xfrm>
            <a:off x="213248" y="295565"/>
            <a:ext cx="8730544" cy="6262254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850" tIns="33425" rIns="66850" bIns="33425" anchor="t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2" b="1" i="0" u="none" strike="noStrike" cap="small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2" b="1" i="0" u="none" strike="noStrike" cap="small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2" b="1" i="0" u="none" strike="noStrike" cap="small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1026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ctr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1026" b="0" i="1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2052"/>
              </a:spcBef>
              <a:spcAft>
                <a:spcPts val="0"/>
              </a:spcAft>
              <a:buNone/>
            </a:pPr>
            <a:endParaRPr sz="1026" b="0" i="1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89987" y="2808701"/>
            <a:ext cx="8577066" cy="1027459"/>
            <a:chOff x="213248" y="5521569"/>
            <a:chExt cx="8650452" cy="1036250"/>
          </a:xfrm>
        </p:grpSpPr>
        <p:pic>
          <p:nvPicPr>
            <p:cNvPr id="9" name="Google Shape;333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98163" y="5521569"/>
              <a:ext cx="1036249" cy="103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334;p11" descr="https://lh6.googleusercontent.com/ZnTNdBqcO06SvtadQBj0-vK5TAhXBDyuEvJRBkIybGu2GhtUw4cwFVJpXxIEMorximJJeIWSt3PsX1gB9u3HfDc0saYACc1zpEqGrsbmER7tD7o5_SFReVaBXl-hvibXGtgyG2o=s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97036" y="5680443"/>
              <a:ext cx="1077753" cy="718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335;p11" descr="https://lh6.googleusercontent.com/38Im2KwpTC2Q7lpc7m72bpi2iyTuBOQvR_881rjyLIIoAEm1HaLFHPmM9utCZvMX-hIMHCJXJoLtI9R5c9F6dnKDCRhYsNlwax7YOrJQKFALDum5-oqmV59vdTB0LxYHikSlYxaj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901972" y="5571613"/>
              <a:ext cx="1395064" cy="936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336;p11" descr="https://lh5.googleusercontent.com/gIBusYSQzf3fSbMBGJ-vcMPrRfLEUbWtr5qac2403ftBcoLzOpNA7zXRMwE4og3A9ma5dR7u_zMkLGwJCEvjHFK9AlJVQRZZn57ko1SCxf5mqMq7X1pU_DSJaUYw2guKptpZwu3Y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53007" y="5592101"/>
              <a:ext cx="872332" cy="8723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337;p11" descr="https://lh6.googleusercontent.com/w3E_yBEyTQnWsza1RiJia4BGuCrR-snpTU-GeEP_J8WCd5F3c7NDGog8gDvkx1wD1bcJrDM-zJEGcdYLJSDpXKhVhuQYAoH79bQnC3BBXq6s8V8lUj_KwqB_Twr9KB3BZuMGKDM=s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13248" y="5663484"/>
              <a:ext cx="1239759" cy="682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338;p11" descr="Résultat de recherche d'images pour &quot;adasi&quot;&quot;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657785" y="5739043"/>
              <a:ext cx="1205915" cy="53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339;p11" descr="https://lh6.googleusercontent.com/PiUsCA84SQswXQbrVDkh3bgHGWUcI4vpn755GG9aG69zRqOpyYB5R9-tO-91Qe8rzLpl8ycWnX8e7dWaI-27brb3LaookO8UoRwhcGRwmU7wPhKPblfRx_mGagzS5A1apEdS_IwP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498739" y="5818124"/>
              <a:ext cx="1403233" cy="48411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4610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1736</Words>
  <Application>Microsoft Office PowerPoint</Application>
  <PresentationFormat>Affichage à l'écran (4:3)</PresentationFormat>
  <Paragraphs>277</Paragraphs>
  <Slides>27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Arial</vt:lpstr>
      <vt:lpstr>Calibri</vt:lpstr>
      <vt:lpstr>Helvetica Neue</vt:lpstr>
      <vt:lpstr>Noto Sans Symbols</vt:lpstr>
      <vt:lpstr>Trebuchet MS</vt:lpstr>
      <vt:lpstr>verdana</vt:lpstr>
      <vt:lpstr>Wingdings</vt:lpstr>
      <vt:lpstr>Thème Office</vt:lpstr>
      <vt:lpstr>Présentation PowerPoint</vt:lpstr>
      <vt:lpstr>Déroulé</vt:lpstr>
      <vt:lpstr>Préambule : rappel du dispositif « Expérimentation modèles socio-économiques en Hauts de France » (1/2)</vt:lpstr>
      <vt:lpstr>Préambule : rappel du dispositif (2/2)</vt:lpstr>
      <vt:lpstr>Déroulé</vt:lpstr>
      <vt:lpstr>La juste place du modèle socio-économique</vt:lpstr>
      <vt:lpstr>Les caractéristiques des modèles socio-économiques associatifs</vt:lpstr>
      <vt:lpstr>Les trois piliers des MSE associatifs : situation et évolution (1/3)</vt:lpstr>
      <vt:lpstr>Les trois piliers des MSE associatifs : situation et évolution (2/3)</vt:lpstr>
      <vt:lpstr>Les trois piliers des MSE associatifs : situation et évolution (3/3)</vt:lpstr>
      <vt:lpstr>Les caractéristiques des modèles socio-économiques associatifs : synthèse</vt:lpstr>
      <vt:lpstr>Déroulé</vt:lpstr>
      <vt:lpstr>Un projet nourri par les expérimentations terrain</vt:lpstr>
      <vt:lpstr>Les recherches-actions réalisées</vt:lpstr>
      <vt:lpstr>Des points de départ différents, la définition des MSE par les porteurs</vt:lpstr>
      <vt:lpstr>Fondation maison des sciences de l’homme / JL Laville Focus sur 3 enseignements (1/3)</vt:lpstr>
      <vt:lpstr>Expérimentation menée par Le RAMEAU Focus sur 3 enseignements (2/3)</vt:lpstr>
      <vt:lpstr>Expérimentation menée par Le RAMEAU Focus sur 3 enseignements (2/3)</vt:lpstr>
      <vt:lpstr>Expérimentation menée par ATEMIS Focus sur 3 enseignements (3/3)</vt:lpstr>
      <vt:lpstr>Des points de convergence dans l’analyse des MSE des associations JEP (1/2)</vt:lpstr>
      <vt:lpstr>Des points de convergence dans l’analyse des MSE des associations JEP (2/2)</vt:lpstr>
      <vt:lpstr>Pour aller plus loin dans l’expérimentation Fonjep…</vt:lpstr>
      <vt:lpstr>Déroulé</vt:lpstr>
      <vt:lpstr>Outillage: Un kit de fiches repères actualisées…</vt:lpstr>
      <vt:lpstr>Outillage: Un support de présentation dédié à l’acculturation…</vt:lpstr>
      <vt:lpstr>Les enjeux et perspectives pour le réseau DLA…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PIQUET Elisabeth</dc:creator>
  <cp:lastModifiedBy>Mathieu Candas</cp:lastModifiedBy>
  <cp:revision>25</cp:revision>
  <dcterms:created xsi:type="dcterms:W3CDTF">2017-06-14T08:26:01Z</dcterms:created>
  <dcterms:modified xsi:type="dcterms:W3CDTF">2022-04-06T19:56:51Z</dcterms:modified>
</cp:coreProperties>
</file>