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25"/>
  </p:notesMasterIdLst>
  <p:sldIdLst>
    <p:sldId id="269" r:id="rId2"/>
    <p:sldId id="263" r:id="rId3"/>
    <p:sldId id="275" r:id="rId4"/>
    <p:sldId id="279" r:id="rId5"/>
    <p:sldId id="388" r:id="rId6"/>
    <p:sldId id="268" r:id="rId7"/>
    <p:sldId id="315" r:id="rId8"/>
    <p:sldId id="276" r:id="rId9"/>
    <p:sldId id="278" r:id="rId10"/>
    <p:sldId id="397" r:id="rId11"/>
    <p:sldId id="298" r:id="rId12"/>
    <p:sldId id="299" r:id="rId13"/>
    <p:sldId id="284" r:id="rId14"/>
    <p:sldId id="272" r:id="rId15"/>
    <p:sldId id="398" r:id="rId16"/>
    <p:sldId id="306" r:id="rId17"/>
    <p:sldId id="286" r:id="rId18"/>
    <p:sldId id="399" r:id="rId19"/>
    <p:sldId id="295" r:id="rId20"/>
    <p:sldId id="296" r:id="rId21"/>
    <p:sldId id="400" r:id="rId22"/>
    <p:sldId id="308" r:id="rId23"/>
    <p:sldId id="401" r:id="rId24"/>
  </p:sldIdLst>
  <p:sldSz cx="12192000" cy="6858000"/>
  <p:notesSz cx="6805613" cy="99441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alibri Light" panose="020F0302020204030204" pitchFamily="34" charset="0"/>
      <p:regular r:id="rId30"/>
      <p:italic r:id="rId31"/>
    </p:embeddedFont>
    <p:embeddedFont>
      <p:font typeface="Century Gothic" panose="020B0502020202020204" pitchFamily="34" charset="0"/>
      <p:regular r:id="rId32"/>
      <p:bold r:id="rId33"/>
      <p:italic r:id="rId34"/>
      <p:boldItalic r:id="rId35"/>
    </p:embeddedFont>
    <p:embeddedFont>
      <p:font typeface="Montserrat" panose="00000500000000000000" pitchFamily="2" charset="0"/>
      <p:regular r:id="rId36"/>
      <p:bold r:id="rId37"/>
      <p:italic r:id="rId38"/>
      <p:boldItalic r:id="rId39"/>
    </p:embeddedFont>
    <p:embeddedFont>
      <p:font typeface="Montserrat Thin" panose="00000300000000000000" pitchFamily="2" charset="0"/>
      <p:regular r:id="rId40"/>
      <p:italic r:id="rId4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729" userDrawn="1">
          <p15:clr>
            <a:srgbClr val="A4A3A4"/>
          </p15:clr>
        </p15:guide>
        <p15:guide id="4" orient="horz" pos="2591" userDrawn="1">
          <p15:clr>
            <a:srgbClr val="A4A3A4"/>
          </p15:clr>
        </p15:guide>
        <p15:guide id="5" orient="horz" pos="3430" userDrawn="1">
          <p15:clr>
            <a:srgbClr val="A4A3A4"/>
          </p15:clr>
        </p15:guide>
        <p15:guide id="6" orient="horz" pos="4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74" autoAdjust="0"/>
    <p:restoredTop sz="86456" autoAdjust="0"/>
  </p:normalViewPr>
  <p:slideViewPr>
    <p:cSldViewPr snapToGrid="0" snapToObjects="1" showGuides="1">
      <p:cViewPr varScale="1">
        <p:scale>
          <a:sx n="80" d="100"/>
          <a:sy n="80" d="100"/>
        </p:scale>
        <p:origin x="30" y="84"/>
      </p:cViewPr>
      <p:guideLst>
        <p:guide orient="horz" pos="867"/>
        <p:guide pos="3840"/>
        <p:guide orient="horz" pos="1729"/>
        <p:guide orient="horz" pos="2591"/>
        <p:guide orient="horz" pos="3430"/>
        <p:guide orient="horz" pos="436"/>
      </p:guideLst>
    </p:cSldViewPr>
  </p:slideViewPr>
  <p:outlineViewPr>
    <p:cViewPr>
      <p:scale>
        <a:sx n="33" d="100"/>
        <a:sy n="33" d="100"/>
      </p:scale>
      <p:origin x="0" y="-893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5106"/>
    </p:cViewPr>
  </p:sorterViewPr>
  <p:notesViewPr>
    <p:cSldViewPr snapToGrid="0" snapToObjects="1" showGuides="1">
      <p:cViewPr varScale="1">
        <p:scale>
          <a:sx n="129" d="100"/>
          <a:sy n="129" d="100"/>
        </p:scale>
        <p:origin x="3600" y="216"/>
      </p:cViewPr>
      <p:guideLst>
        <p:guide orient="horz" pos="3132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A35CC5-A844-6242-A144-27C7A8D94E5F}" type="datetimeFigureOut">
              <a:rPr lang="fr-FR" smtClean="0"/>
              <a:t>01/02/2022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7A6578-425A-EF44-85D3-1F2CCED1BD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177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7A6578-425A-EF44-85D3-1F2CCED1BD4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4100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7A6578-425A-EF44-85D3-1F2CCED1BD43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0578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7A6578-425A-EF44-85D3-1F2CCED1BD4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5424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7A6578-425A-EF44-85D3-1F2CCED1BD43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30219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7A6578-425A-EF44-85D3-1F2CCED1BD43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7079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7A6578-425A-EF44-85D3-1F2CCED1BD43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41626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E97A2B-71C4-4A93-8161-6BAC5C1D5B42}" type="slidenum">
              <a:rPr lang="fr-FR" smtClean="0">
                <a:solidFill>
                  <a:prstClr val="black"/>
                </a:solidFill>
              </a:rPr>
              <a:pPr/>
              <a:t>7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6479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7A6578-425A-EF44-85D3-1F2CCED1BD43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1074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7A6578-425A-EF44-85D3-1F2CCED1BD43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5569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7A6578-425A-EF44-85D3-1F2CCED1BD43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30604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F4231-DE10-8345-9F69-5ECAD320BA09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3590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7A6578-425A-EF44-85D3-1F2CCED1BD43}" type="slidenum">
              <a:rPr lang="fr-FR" smtClean="0">
                <a:solidFill>
                  <a:prstClr val="black"/>
                </a:solidFill>
              </a:rPr>
              <a:pPr/>
              <a:t>21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9253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7A6578-425A-EF44-85D3-1F2CCED1BD43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6962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67E24D-A7EB-6B45-8B7E-8ACE79F8F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8577135-1863-DD48-9688-E2C6807AC1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836CAF44-09DC-F549-92C6-493304D2AF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30803" y="6255173"/>
            <a:ext cx="1661160" cy="36576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28D1B8C-89DC-2246-A41A-77A628773449}"/>
              </a:ext>
            </a:extLst>
          </p:cNvPr>
          <p:cNvSpPr txBox="1"/>
          <p:nvPr userDrawn="1"/>
        </p:nvSpPr>
        <p:spPr>
          <a:xfrm>
            <a:off x="300038" y="6286898"/>
            <a:ext cx="579596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1400" spc="-30" baseline="0" dirty="0">
                <a:solidFill>
                  <a:schemeClr val="accent2"/>
                </a:solidFill>
                <a:latin typeface="Montserrat" pitchFamily="2" charset="77"/>
              </a:rPr>
              <a:t>#l’</a:t>
            </a:r>
            <a:r>
              <a:rPr lang="fr-FR" sz="1400" spc="-30" baseline="0" dirty="0" err="1">
                <a:solidFill>
                  <a:schemeClr val="accent2"/>
                </a:solidFill>
                <a:latin typeface="Montserrat" pitchFamily="2" charset="77"/>
              </a:rPr>
              <a:t>opco</a:t>
            </a:r>
            <a:r>
              <a:rPr lang="fr-FR" sz="1400" spc="-30" baseline="0" dirty="0" err="1">
                <a:solidFill>
                  <a:srgbClr val="1E274D"/>
                </a:solidFill>
                <a:latin typeface="Montserrat" pitchFamily="2" charset="77"/>
              </a:rPr>
              <a:t>de</a:t>
            </a:r>
            <a:r>
              <a:rPr lang="fr-FR" sz="1400" spc="-30" baseline="0" dirty="0" err="1">
                <a:solidFill>
                  <a:schemeClr val="accent6"/>
                </a:solidFill>
                <a:latin typeface="Montserrat" pitchFamily="2" charset="77"/>
              </a:rPr>
              <a:t>la</a:t>
            </a:r>
            <a:r>
              <a:rPr lang="fr-FR" sz="1400" spc="-30" baseline="0" dirty="0" err="1">
                <a:solidFill>
                  <a:schemeClr val="accent2"/>
                </a:solidFill>
                <a:latin typeface="Montserrat" pitchFamily="2" charset="77"/>
              </a:rPr>
              <a:t>cohésion</a:t>
            </a:r>
            <a:r>
              <a:rPr lang="fr-FR" sz="1400" spc="-30" baseline="0" dirty="0" err="1">
                <a:solidFill>
                  <a:srgbClr val="1E274D"/>
                </a:solidFill>
                <a:latin typeface="Montserrat" pitchFamily="2" charset="77"/>
              </a:rPr>
              <a:t>sociale</a:t>
            </a:r>
            <a:endParaRPr lang="fr-FR" sz="1400" spc="-30" baseline="0" dirty="0">
              <a:solidFill>
                <a:srgbClr val="1E274D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90522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D8A800-3902-3242-81BB-86F2D7AC6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6613"/>
            <a:ext cx="10515600" cy="132556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A99B00B-24DA-EC47-B6E5-16F6B1F93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97113"/>
            <a:ext cx="10515600" cy="3724275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5pPr>
              <a:defRPr sz="11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6">
            <a:extLst>
              <a:ext uri="{FF2B5EF4-FFF2-40B4-BE49-F238E27FC236}">
                <a16:creationId xmlns:a16="http://schemas.microsoft.com/office/drawing/2014/main" id="{65BCDB6C-EB8A-434E-984D-4E40594DFF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30803" y="6255173"/>
            <a:ext cx="1661160" cy="36576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0730365-6F8D-3D44-B84B-227D468A0468}"/>
              </a:ext>
            </a:extLst>
          </p:cNvPr>
          <p:cNvSpPr txBox="1"/>
          <p:nvPr userDrawn="1"/>
        </p:nvSpPr>
        <p:spPr>
          <a:xfrm>
            <a:off x="300038" y="6286898"/>
            <a:ext cx="579596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1400" spc="-30" baseline="0" dirty="0">
                <a:solidFill>
                  <a:schemeClr val="accent2"/>
                </a:solidFill>
                <a:latin typeface="Montserrat" pitchFamily="2" charset="77"/>
              </a:rPr>
              <a:t>#l’</a:t>
            </a:r>
            <a:r>
              <a:rPr lang="fr-FR" sz="1400" spc="-30" baseline="0" dirty="0" err="1">
                <a:solidFill>
                  <a:schemeClr val="accent2"/>
                </a:solidFill>
                <a:latin typeface="Montserrat" pitchFamily="2" charset="77"/>
              </a:rPr>
              <a:t>opco</a:t>
            </a:r>
            <a:r>
              <a:rPr lang="fr-FR" sz="1400" spc="-30" baseline="0" dirty="0" err="1">
                <a:solidFill>
                  <a:srgbClr val="1E274D"/>
                </a:solidFill>
                <a:latin typeface="Montserrat" pitchFamily="2" charset="77"/>
              </a:rPr>
              <a:t>de</a:t>
            </a:r>
            <a:r>
              <a:rPr lang="fr-FR" sz="1400" spc="-30" baseline="0" dirty="0" err="1">
                <a:solidFill>
                  <a:schemeClr val="accent6"/>
                </a:solidFill>
                <a:latin typeface="Montserrat" pitchFamily="2" charset="77"/>
              </a:rPr>
              <a:t>la</a:t>
            </a:r>
            <a:r>
              <a:rPr lang="fr-FR" sz="1400" spc="-30" baseline="0" dirty="0" err="1">
                <a:solidFill>
                  <a:schemeClr val="accent2"/>
                </a:solidFill>
                <a:latin typeface="Montserrat" pitchFamily="2" charset="77"/>
              </a:rPr>
              <a:t>cohésion</a:t>
            </a:r>
            <a:r>
              <a:rPr lang="fr-FR" sz="1400" spc="-30" baseline="0" dirty="0" err="1">
                <a:solidFill>
                  <a:srgbClr val="1E274D"/>
                </a:solidFill>
                <a:latin typeface="Montserrat" pitchFamily="2" charset="77"/>
              </a:rPr>
              <a:t>sociale</a:t>
            </a:r>
            <a:endParaRPr lang="fr-FR" sz="1400" spc="-30" baseline="0" dirty="0">
              <a:solidFill>
                <a:srgbClr val="1E274D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51413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6">
            <a:extLst>
              <a:ext uri="{FF2B5EF4-FFF2-40B4-BE49-F238E27FC236}">
                <a16:creationId xmlns:a16="http://schemas.microsoft.com/office/drawing/2014/main" id="{230D9D7E-4A46-AD43-A396-B09198C50E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30803" y="6255173"/>
            <a:ext cx="1661160" cy="36576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26639ED-F3AD-7F45-BDA8-43012C3F6A39}"/>
              </a:ext>
            </a:extLst>
          </p:cNvPr>
          <p:cNvSpPr txBox="1"/>
          <p:nvPr userDrawn="1"/>
        </p:nvSpPr>
        <p:spPr>
          <a:xfrm>
            <a:off x="300038" y="6286898"/>
            <a:ext cx="579596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1400" spc="-30" baseline="0" dirty="0">
                <a:solidFill>
                  <a:schemeClr val="bg1"/>
                </a:solidFill>
                <a:latin typeface="Montserrat" pitchFamily="2" charset="77"/>
              </a:rPr>
              <a:t>#l’</a:t>
            </a:r>
            <a:r>
              <a:rPr lang="fr-FR" sz="1400" spc="-30" baseline="0" dirty="0" err="1">
                <a:solidFill>
                  <a:schemeClr val="bg1"/>
                </a:solidFill>
                <a:latin typeface="Montserrat" pitchFamily="2" charset="77"/>
              </a:rPr>
              <a:t>opcodelacohésionsociale</a:t>
            </a:r>
            <a:endParaRPr lang="fr-FR" sz="1400" spc="-30" baseline="0" dirty="0">
              <a:solidFill>
                <a:schemeClr val="bg1"/>
              </a:solidFill>
              <a:latin typeface="Montserrat" pitchFamily="2" charset="77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DFAB256-9DC9-AC4D-80E1-F61253ED7BEB}"/>
              </a:ext>
            </a:extLst>
          </p:cNvPr>
          <p:cNvCxnSpPr/>
          <p:nvPr userDrawn="1"/>
        </p:nvCxnSpPr>
        <p:spPr>
          <a:xfrm>
            <a:off x="0" y="1388963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B0D3BA15-EA03-044B-A887-D7DA4F3BFA1A}"/>
              </a:ext>
            </a:extLst>
          </p:cNvPr>
          <p:cNvCxnSpPr/>
          <p:nvPr userDrawn="1"/>
        </p:nvCxnSpPr>
        <p:spPr>
          <a:xfrm>
            <a:off x="0" y="692150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que 20">
            <a:extLst>
              <a:ext uri="{FF2B5EF4-FFF2-40B4-BE49-F238E27FC236}">
                <a16:creationId xmlns:a16="http://schemas.microsoft.com/office/drawing/2014/main" id="{1EA4AF90-DEEB-0247-8950-AFF1309121F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73201" y="1"/>
            <a:ext cx="2848630" cy="692150"/>
          </a:xfrm>
          <a:prstGeom prst="rect">
            <a:avLst/>
          </a:prstGeom>
        </p:spPr>
      </p:pic>
      <p:pic>
        <p:nvPicPr>
          <p:cNvPr id="23" name="Graphique 22">
            <a:extLst>
              <a:ext uri="{FF2B5EF4-FFF2-40B4-BE49-F238E27FC236}">
                <a16:creationId xmlns:a16="http://schemas.microsoft.com/office/drawing/2014/main" id="{1C19C2BE-1BAA-6B47-8442-40B7D9EC972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98133" y="692150"/>
            <a:ext cx="3175000" cy="696179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BAE5211F-0DC5-8443-806A-CBD019788CCC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39788" y="1665288"/>
            <a:ext cx="5256212" cy="4130930"/>
          </a:xfrm>
          <a:noFill/>
        </p:spPr>
        <p:txBody>
          <a:bodyPr anchor="b">
            <a:noAutofit/>
          </a:bodyPr>
          <a:lstStyle>
            <a:lvl1pPr algn="l">
              <a:defRPr sz="24000" b="0" i="0">
                <a:solidFill>
                  <a:schemeClr val="bg1"/>
                </a:solidFill>
                <a:latin typeface="Montserrat Thin" pitchFamily="2" charset="77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85D846F-7C4C-914F-BF72-E16347471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464" y="1665288"/>
            <a:ext cx="7095744" cy="3527425"/>
          </a:xfrm>
        </p:spPr>
        <p:txBody>
          <a:bodyPr anchor="b">
            <a:normAutofit/>
          </a:bodyPr>
          <a:lstStyle>
            <a:lvl1pPr algn="r">
              <a:lnSpc>
                <a:spcPct val="80000"/>
              </a:lnSpc>
              <a:defRPr sz="4800" b="1" i="0" cap="all" baseline="0">
                <a:latin typeface="Montserrat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924463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C14F2E-257D-C54B-827B-ECE1C9103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6613"/>
            <a:ext cx="10515600" cy="132556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6EFECF-3D28-D64A-939E-F4FC18CEB4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97113"/>
            <a:ext cx="5181600" cy="3724275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7DF6CD6-520D-1D41-A0D4-E4E1E9D4AB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97113"/>
            <a:ext cx="5181600" cy="37242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12" name="Image 6">
            <a:extLst>
              <a:ext uri="{FF2B5EF4-FFF2-40B4-BE49-F238E27FC236}">
                <a16:creationId xmlns:a16="http://schemas.microsoft.com/office/drawing/2014/main" id="{288AC7B3-436F-DB43-BEB0-614EE511ED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30803" y="6255173"/>
            <a:ext cx="1661160" cy="36576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9E24A3E-DF9A-154E-A6E5-50200D7EF910}"/>
              </a:ext>
            </a:extLst>
          </p:cNvPr>
          <p:cNvSpPr txBox="1"/>
          <p:nvPr userDrawn="1"/>
        </p:nvSpPr>
        <p:spPr>
          <a:xfrm>
            <a:off x="300038" y="6286898"/>
            <a:ext cx="579596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1400" spc="-30" baseline="0" dirty="0">
                <a:solidFill>
                  <a:schemeClr val="accent2"/>
                </a:solidFill>
                <a:latin typeface="Montserrat" pitchFamily="2" charset="77"/>
              </a:rPr>
              <a:t>#l’</a:t>
            </a:r>
            <a:r>
              <a:rPr lang="fr-FR" sz="1400" spc="-30" baseline="0" dirty="0" err="1">
                <a:solidFill>
                  <a:schemeClr val="accent2"/>
                </a:solidFill>
                <a:latin typeface="Montserrat" pitchFamily="2" charset="77"/>
              </a:rPr>
              <a:t>opco</a:t>
            </a:r>
            <a:r>
              <a:rPr lang="fr-FR" sz="1400" spc="-30" baseline="0" dirty="0" err="1">
                <a:solidFill>
                  <a:srgbClr val="1E274D"/>
                </a:solidFill>
                <a:latin typeface="Montserrat" pitchFamily="2" charset="77"/>
              </a:rPr>
              <a:t>de</a:t>
            </a:r>
            <a:r>
              <a:rPr lang="fr-FR" sz="1400" spc="-30" baseline="0" dirty="0" err="1">
                <a:solidFill>
                  <a:schemeClr val="accent6"/>
                </a:solidFill>
                <a:latin typeface="Montserrat" pitchFamily="2" charset="77"/>
              </a:rPr>
              <a:t>la</a:t>
            </a:r>
            <a:r>
              <a:rPr lang="fr-FR" sz="1400" spc="-30" baseline="0" dirty="0" err="1">
                <a:solidFill>
                  <a:schemeClr val="accent2"/>
                </a:solidFill>
                <a:latin typeface="Montserrat" pitchFamily="2" charset="77"/>
              </a:rPr>
              <a:t>cohésion</a:t>
            </a:r>
            <a:r>
              <a:rPr lang="fr-FR" sz="1400" spc="-30" baseline="0" dirty="0" err="1">
                <a:solidFill>
                  <a:srgbClr val="1E274D"/>
                </a:solidFill>
                <a:latin typeface="Montserrat" pitchFamily="2" charset="77"/>
              </a:rPr>
              <a:t>sociale</a:t>
            </a:r>
            <a:endParaRPr lang="fr-FR" sz="1400" spc="-30" baseline="0" dirty="0">
              <a:solidFill>
                <a:srgbClr val="1E274D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0273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152D98-A6E0-AE4E-832D-FED2320A2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36613"/>
            <a:ext cx="10515600" cy="1325563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5DCC390-BC8A-0B4D-8913-76DB040185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15265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EBE003C-EBEA-BE42-91B9-8B69FB8C55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214687"/>
            <a:ext cx="5157787" cy="2806701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0D0B393-A174-8D4C-9256-210B4275DA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15265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9508474-6754-2A4C-95A8-B366508CD2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214687"/>
            <a:ext cx="5183188" cy="28067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14" name="Image 6">
            <a:extLst>
              <a:ext uri="{FF2B5EF4-FFF2-40B4-BE49-F238E27FC236}">
                <a16:creationId xmlns:a16="http://schemas.microsoft.com/office/drawing/2014/main" id="{267F05CC-3A5E-2B46-AF1B-1A8E7EF870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30803" y="6255173"/>
            <a:ext cx="1661160" cy="36576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C8686E2F-8CA6-8F4A-ABE1-71BBDA577FBF}"/>
              </a:ext>
            </a:extLst>
          </p:cNvPr>
          <p:cNvSpPr txBox="1"/>
          <p:nvPr userDrawn="1"/>
        </p:nvSpPr>
        <p:spPr>
          <a:xfrm>
            <a:off x="300038" y="6286898"/>
            <a:ext cx="579596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1400" spc="-30" baseline="0" dirty="0">
                <a:solidFill>
                  <a:schemeClr val="accent2"/>
                </a:solidFill>
                <a:latin typeface="Montserrat" pitchFamily="2" charset="77"/>
              </a:rPr>
              <a:t>#l’</a:t>
            </a:r>
            <a:r>
              <a:rPr lang="fr-FR" sz="1400" spc="-30" baseline="0" dirty="0" err="1">
                <a:solidFill>
                  <a:schemeClr val="accent2"/>
                </a:solidFill>
                <a:latin typeface="Montserrat" pitchFamily="2" charset="77"/>
              </a:rPr>
              <a:t>opco</a:t>
            </a:r>
            <a:r>
              <a:rPr lang="fr-FR" sz="1400" spc="-30" baseline="0" dirty="0" err="1">
                <a:solidFill>
                  <a:srgbClr val="1E274D"/>
                </a:solidFill>
                <a:latin typeface="Montserrat" pitchFamily="2" charset="77"/>
              </a:rPr>
              <a:t>de</a:t>
            </a:r>
            <a:r>
              <a:rPr lang="fr-FR" sz="1400" spc="-30" baseline="0" dirty="0" err="1">
                <a:solidFill>
                  <a:schemeClr val="accent6"/>
                </a:solidFill>
                <a:latin typeface="Montserrat" pitchFamily="2" charset="77"/>
              </a:rPr>
              <a:t>la</a:t>
            </a:r>
            <a:r>
              <a:rPr lang="fr-FR" sz="1400" spc="-30" baseline="0" dirty="0" err="1">
                <a:solidFill>
                  <a:schemeClr val="accent2"/>
                </a:solidFill>
                <a:latin typeface="Montserrat" pitchFamily="2" charset="77"/>
              </a:rPr>
              <a:t>cohésion</a:t>
            </a:r>
            <a:r>
              <a:rPr lang="fr-FR" sz="1400" spc="-30" baseline="0" dirty="0" err="1">
                <a:solidFill>
                  <a:srgbClr val="1E274D"/>
                </a:solidFill>
                <a:latin typeface="Montserrat" pitchFamily="2" charset="77"/>
              </a:rPr>
              <a:t>sociale</a:t>
            </a:r>
            <a:endParaRPr lang="fr-FR" sz="1400" spc="-30" baseline="0" dirty="0">
              <a:solidFill>
                <a:srgbClr val="1E274D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93402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AE54EB-C31C-7349-96E0-B33EAEBD6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Image 6">
            <a:extLst>
              <a:ext uri="{FF2B5EF4-FFF2-40B4-BE49-F238E27FC236}">
                <a16:creationId xmlns:a16="http://schemas.microsoft.com/office/drawing/2014/main" id="{0E0E77B7-A8FA-8B4C-840A-7CF0175AAA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30803" y="6255173"/>
            <a:ext cx="1661160" cy="36576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C5F44C2-958A-014D-92D7-9A2F4E864952}"/>
              </a:ext>
            </a:extLst>
          </p:cNvPr>
          <p:cNvSpPr txBox="1"/>
          <p:nvPr userDrawn="1"/>
        </p:nvSpPr>
        <p:spPr>
          <a:xfrm>
            <a:off x="300038" y="6286898"/>
            <a:ext cx="579596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1400" spc="-30" baseline="0" dirty="0">
                <a:solidFill>
                  <a:schemeClr val="accent2"/>
                </a:solidFill>
                <a:latin typeface="Montserrat" pitchFamily="2" charset="77"/>
              </a:rPr>
              <a:t>#l’</a:t>
            </a:r>
            <a:r>
              <a:rPr lang="fr-FR" sz="1400" spc="-30" baseline="0" dirty="0" err="1">
                <a:solidFill>
                  <a:schemeClr val="accent2"/>
                </a:solidFill>
                <a:latin typeface="Montserrat" pitchFamily="2" charset="77"/>
              </a:rPr>
              <a:t>opco</a:t>
            </a:r>
            <a:r>
              <a:rPr lang="fr-FR" sz="1400" spc="-30" baseline="0" dirty="0" err="1">
                <a:solidFill>
                  <a:srgbClr val="1E274D"/>
                </a:solidFill>
                <a:latin typeface="Montserrat" pitchFamily="2" charset="77"/>
              </a:rPr>
              <a:t>de</a:t>
            </a:r>
            <a:r>
              <a:rPr lang="fr-FR" sz="1400" spc="-30" baseline="0" dirty="0" err="1">
                <a:solidFill>
                  <a:schemeClr val="accent6"/>
                </a:solidFill>
                <a:latin typeface="Montserrat" pitchFamily="2" charset="77"/>
              </a:rPr>
              <a:t>la</a:t>
            </a:r>
            <a:r>
              <a:rPr lang="fr-FR" sz="1400" spc="-30" baseline="0" dirty="0" err="1">
                <a:solidFill>
                  <a:schemeClr val="accent2"/>
                </a:solidFill>
                <a:latin typeface="Montserrat" pitchFamily="2" charset="77"/>
              </a:rPr>
              <a:t>cohésion</a:t>
            </a:r>
            <a:r>
              <a:rPr lang="fr-FR" sz="1400" spc="-30" baseline="0" dirty="0" err="1">
                <a:solidFill>
                  <a:srgbClr val="1E274D"/>
                </a:solidFill>
                <a:latin typeface="Montserrat" pitchFamily="2" charset="77"/>
              </a:rPr>
              <a:t>sociale</a:t>
            </a:r>
            <a:endParaRPr lang="fr-FR" sz="1400" spc="-30" baseline="0" dirty="0">
              <a:solidFill>
                <a:srgbClr val="1E274D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140186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7625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F242B2-51C0-2A43-9A0A-91B08E762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2362BA-36EB-2243-9CCE-3EFF3C418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842311-C447-1E46-9291-1A58E6FF5D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12" name="Image 6">
            <a:extLst>
              <a:ext uri="{FF2B5EF4-FFF2-40B4-BE49-F238E27FC236}">
                <a16:creationId xmlns:a16="http://schemas.microsoft.com/office/drawing/2014/main" id="{E7F97F6B-CE98-704A-A784-F9F73AC5B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30803" y="6255173"/>
            <a:ext cx="1661160" cy="36576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F66AB8D-F928-744D-AC17-2D7686EC36D9}"/>
              </a:ext>
            </a:extLst>
          </p:cNvPr>
          <p:cNvSpPr txBox="1"/>
          <p:nvPr userDrawn="1"/>
        </p:nvSpPr>
        <p:spPr>
          <a:xfrm>
            <a:off x="300038" y="6286898"/>
            <a:ext cx="579596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1400" spc="-30" baseline="0" dirty="0">
                <a:solidFill>
                  <a:schemeClr val="accent2"/>
                </a:solidFill>
                <a:latin typeface="Montserrat" pitchFamily="2" charset="77"/>
              </a:rPr>
              <a:t>#l’</a:t>
            </a:r>
            <a:r>
              <a:rPr lang="fr-FR" sz="1400" spc="-30" baseline="0" dirty="0" err="1">
                <a:solidFill>
                  <a:schemeClr val="accent2"/>
                </a:solidFill>
                <a:latin typeface="Montserrat" pitchFamily="2" charset="77"/>
              </a:rPr>
              <a:t>opco</a:t>
            </a:r>
            <a:r>
              <a:rPr lang="fr-FR" sz="1400" spc="-30" baseline="0" dirty="0" err="1">
                <a:solidFill>
                  <a:srgbClr val="1E274D"/>
                </a:solidFill>
                <a:latin typeface="Montserrat" pitchFamily="2" charset="77"/>
              </a:rPr>
              <a:t>de</a:t>
            </a:r>
            <a:r>
              <a:rPr lang="fr-FR" sz="1400" spc="-30" baseline="0" dirty="0" err="1">
                <a:solidFill>
                  <a:schemeClr val="accent6"/>
                </a:solidFill>
                <a:latin typeface="Montserrat" pitchFamily="2" charset="77"/>
              </a:rPr>
              <a:t>la</a:t>
            </a:r>
            <a:r>
              <a:rPr lang="fr-FR" sz="1400" spc="-30" baseline="0" dirty="0" err="1">
                <a:solidFill>
                  <a:schemeClr val="accent2"/>
                </a:solidFill>
                <a:latin typeface="Montserrat" pitchFamily="2" charset="77"/>
              </a:rPr>
              <a:t>cohésion</a:t>
            </a:r>
            <a:r>
              <a:rPr lang="fr-FR" sz="1400" spc="-30" baseline="0" dirty="0" err="1">
                <a:solidFill>
                  <a:srgbClr val="1E274D"/>
                </a:solidFill>
                <a:latin typeface="Montserrat" pitchFamily="2" charset="77"/>
              </a:rPr>
              <a:t>sociale</a:t>
            </a:r>
            <a:endParaRPr lang="fr-FR" sz="1400" spc="-30" baseline="0" dirty="0">
              <a:solidFill>
                <a:srgbClr val="1E274D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69911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BD9C18-692F-374A-B866-F74C2B7B4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AC5F584-F9E7-BB4B-833B-B00984742D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DBA4591-CF32-EA48-9914-0C77EC0D02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12" name="Image 6">
            <a:extLst>
              <a:ext uri="{FF2B5EF4-FFF2-40B4-BE49-F238E27FC236}">
                <a16:creationId xmlns:a16="http://schemas.microsoft.com/office/drawing/2014/main" id="{2AB9CCC6-F487-ED4B-B0A1-2B1D9E453E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30803" y="6255173"/>
            <a:ext cx="1661160" cy="36576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1E60881-A8BA-FD47-B75A-DF438B8B06DC}"/>
              </a:ext>
            </a:extLst>
          </p:cNvPr>
          <p:cNvSpPr txBox="1"/>
          <p:nvPr userDrawn="1"/>
        </p:nvSpPr>
        <p:spPr>
          <a:xfrm>
            <a:off x="300038" y="6286898"/>
            <a:ext cx="579596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1400" spc="-30" baseline="0" dirty="0">
                <a:solidFill>
                  <a:schemeClr val="accent2"/>
                </a:solidFill>
                <a:latin typeface="Montserrat" pitchFamily="2" charset="77"/>
              </a:rPr>
              <a:t>#l’</a:t>
            </a:r>
            <a:r>
              <a:rPr lang="fr-FR" sz="1400" spc="-30" baseline="0" dirty="0" err="1">
                <a:solidFill>
                  <a:schemeClr val="accent2"/>
                </a:solidFill>
                <a:latin typeface="Montserrat" pitchFamily="2" charset="77"/>
              </a:rPr>
              <a:t>opco</a:t>
            </a:r>
            <a:r>
              <a:rPr lang="fr-FR" sz="1400" spc="-30" baseline="0" dirty="0" err="1">
                <a:solidFill>
                  <a:srgbClr val="1E274D"/>
                </a:solidFill>
                <a:latin typeface="Montserrat" pitchFamily="2" charset="77"/>
              </a:rPr>
              <a:t>de</a:t>
            </a:r>
            <a:r>
              <a:rPr lang="fr-FR" sz="1400" spc="-30" baseline="0" dirty="0" err="1">
                <a:solidFill>
                  <a:schemeClr val="accent6"/>
                </a:solidFill>
                <a:latin typeface="Montserrat" pitchFamily="2" charset="77"/>
              </a:rPr>
              <a:t>la</a:t>
            </a:r>
            <a:r>
              <a:rPr lang="fr-FR" sz="1400" spc="-30" baseline="0" dirty="0" err="1">
                <a:solidFill>
                  <a:schemeClr val="accent2"/>
                </a:solidFill>
                <a:latin typeface="Montserrat" pitchFamily="2" charset="77"/>
              </a:rPr>
              <a:t>cohésion</a:t>
            </a:r>
            <a:r>
              <a:rPr lang="fr-FR" sz="1400" spc="-30" baseline="0" dirty="0" err="1">
                <a:solidFill>
                  <a:srgbClr val="1E274D"/>
                </a:solidFill>
                <a:latin typeface="Montserrat" pitchFamily="2" charset="77"/>
              </a:rPr>
              <a:t>sociale</a:t>
            </a:r>
            <a:endParaRPr lang="fr-FR" sz="1400" spc="-30" baseline="0" dirty="0">
              <a:solidFill>
                <a:srgbClr val="1E274D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23450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B0519CB-3D28-448F-A960-2B06EE33FF99}"/>
              </a:ext>
            </a:extLst>
          </p:cNvPr>
          <p:cNvSpPr/>
          <p:nvPr userDrawn="1"/>
        </p:nvSpPr>
        <p:spPr>
          <a:xfrm rot="5400000">
            <a:off x="5533628" y="-5533628"/>
            <a:ext cx="1124747" cy="12192003"/>
          </a:xfrm>
          <a:prstGeom prst="rect">
            <a:avLst/>
          </a:prstGeom>
          <a:solidFill>
            <a:srgbClr val="1E26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4D77BD0-572A-488D-8C64-821E3D77E1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84" b="3809"/>
          <a:stretch/>
        </p:blipFill>
        <p:spPr>
          <a:xfrm>
            <a:off x="9648395" y="6237313"/>
            <a:ext cx="2447595" cy="55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680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86236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A88F6A58-3188-C04B-9B35-374793E7ED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8" y="3577"/>
            <a:ext cx="12191612" cy="6858675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1" y="2780928"/>
            <a:ext cx="10972800" cy="274834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0F54D00-8278-DC42-9CA7-C1B6FC90148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9830" y="137057"/>
            <a:ext cx="1607276" cy="127571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B94FB22-B053-1246-8492-7D3D1133B97D}"/>
              </a:ext>
            </a:extLst>
          </p:cNvPr>
          <p:cNvSpPr txBox="1"/>
          <p:nvPr userDrawn="1"/>
        </p:nvSpPr>
        <p:spPr>
          <a:xfrm>
            <a:off x="-455875" y="908720"/>
            <a:ext cx="914281" cy="914400"/>
          </a:xfrm>
          <a:prstGeom prst="rect">
            <a:avLst/>
          </a:prstGeom>
        </p:spPr>
        <p:txBody>
          <a:bodyPr vert="horz" wrap="none" lIns="91428" tIns="45714" rIns="91428" bIns="45714" rtlCol="0" anchor="ctr">
            <a:normAutofit/>
          </a:bodyPr>
          <a:lstStyle/>
          <a:p>
            <a:pPr algn="l"/>
            <a:endParaRPr lang="fr-FR" sz="2800" dirty="0">
              <a:solidFill>
                <a:schemeClr val="bg1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2E10A43-D285-594F-B100-9D277B5EA71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9935" y="6008030"/>
            <a:ext cx="2350170" cy="733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4954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CA0809F-58FB-9D4C-A656-DE81ADC9E9E0}"/>
              </a:ext>
            </a:extLst>
          </p:cNvPr>
          <p:cNvSpPr/>
          <p:nvPr userDrawn="1"/>
        </p:nvSpPr>
        <p:spPr>
          <a:xfrm>
            <a:off x="0" y="836612"/>
            <a:ext cx="12192001" cy="6021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EA5E1B45-0D88-A845-B278-82BDC7A437B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9788" y="12701"/>
            <a:ext cx="10512425" cy="823912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6C14F2E-257D-C54B-827B-ECE1C9103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6613"/>
            <a:ext cx="10515600" cy="132556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6EFECF-3D28-D64A-939E-F4FC18CEB4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97113"/>
            <a:ext cx="5181600" cy="3724275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7DF6CD6-520D-1D41-A0D4-E4E1E9D4AB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97113"/>
            <a:ext cx="5181600" cy="37242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12" name="Image 6">
            <a:extLst>
              <a:ext uri="{FF2B5EF4-FFF2-40B4-BE49-F238E27FC236}">
                <a16:creationId xmlns:a16="http://schemas.microsoft.com/office/drawing/2014/main" id="{288AC7B3-436F-DB43-BEB0-614EE511ED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30803" y="6255173"/>
            <a:ext cx="1661160" cy="36576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9E24A3E-DF9A-154E-A6E5-50200D7EF910}"/>
              </a:ext>
            </a:extLst>
          </p:cNvPr>
          <p:cNvSpPr txBox="1"/>
          <p:nvPr userDrawn="1"/>
        </p:nvSpPr>
        <p:spPr>
          <a:xfrm>
            <a:off x="300038" y="6286898"/>
            <a:ext cx="579596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1400" spc="-30" dirty="0">
                <a:solidFill>
                  <a:srgbClr val="E84F5C"/>
                </a:solidFill>
                <a:latin typeface="Montserrat" pitchFamily="2" charset="77"/>
              </a:rPr>
              <a:t>#l’</a:t>
            </a:r>
            <a:r>
              <a:rPr lang="fr-FR" sz="1400" spc="-30" dirty="0" err="1">
                <a:solidFill>
                  <a:srgbClr val="E84F5C"/>
                </a:solidFill>
                <a:latin typeface="Montserrat" pitchFamily="2" charset="77"/>
              </a:rPr>
              <a:t>opco</a:t>
            </a:r>
            <a:r>
              <a:rPr lang="fr-FR" sz="1400" spc="-30" dirty="0" err="1">
                <a:solidFill>
                  <a:srgbClr val="1E274D"/>
                </a:solidFill>
                <a:latin typeface="Montserrat" pitchFamily="2" charset="77"/>
              </a:rPr>
              <a:t>de</a:t>
            </a:r>
            <a:r>
              <a:rPr lang="fr-FR" sz="1400" spc="-30" dirty="0" err="1">
                <a:solidFill>
                  <a:srgbClr val="99989C"/>
                </a:solidFill>
                <a:latin typeface="Montserrat" pitchFamily="2" charset="77"/>
              </a:rPr>
              <a:t>la</a:t>
            </a:r>
            <a:r>
              <a:rPr lang="fr-FR" sz="1400" spc="-30" dirty="0" err="1">
                <a:solidFill>
                  <a:srgbClr val="E84F5C"/>
                </a:solidFill>
                <a:latin typeface="Montserrat" pitchFamily="2" charset="77"/>
              </a:rPr>
              <a:t>cohésion</a:t>
            </a:r>
            <a:r>
              <a:rPr lang="fr-FR" sz="1400" spc="-30" dirty="0" err="1">
                <a:solidFill>
                  <a:srgbClr val="1E274D"/>
                </a:solidFill>
                <a:latin typeface="Montserrat" pitchFamily="2" charset="77"/>
              </a:rPr>
              <a:t>sociale</a:t>
            </a:r>
            <a:endParaRPr lang="fr-FR" sz="1400" spc="-30" dirty="0">
              <a:solidFill>
                <a:srgbClr val="1E274D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86480506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2D38242-CE0A-9045-90DA-1C97CCC64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F28FDEF-566F-844E-B554-7655C3761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536219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791" r:id="rId10"/>
    <p:sldLayoutId id="2147483792" r:id="rId11"/>
    <p:sldLayoutId id="2147483793" r:id="rId12"/>
    <p:sldLayoutId id="2147483794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Montserrat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Tx/>
        <a:buNone/>
        <a:defRPr sz="16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accent6"/>
          </a:solidFill>
          <a:latin typeface="Montserra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accent6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29" userDrawn="1">
          <p15:clr>
            <a:srgbClr val="F26B43"/>
          </p15:clr>
        </p15:guide>
        <p15:guide id="4" pos="7151" userDrawn="1">
          <p15:clr>
            <a:srgbClr val="F26B43"/>
          </p15:clr>
        </p15:guide>
        <p15:guide id="5" orient="horz" pos="527" userDrawn="1">
          <p15:clr>
            <a:srgbClr val="F26B43"/>
          </p15:clr>
        </p15:guide>
        <p15:guide id="6" orient="horz" pos="1049" userDrawn="1">
          <p15:clr>
            <a:srgbClr val="F26B43"/>
          </p15:clr>
        </p15:guide>
        <p15:guide id="7" orient="horz" pos="3793" userDrawn="1">
          <p15:clr>
            <a:srgbClr val="F26B43"/>
          </p15:clr>
        </p15:guide>
        <p15:guide id="8" orient="horz" pos="3271" userDrawn="1">
          <p15:clr>
            <a:srgbClr val="F26B43"/>
          </p15:clr>
        </p15:guide>
        <p15:guide id="9" pos="189" userDrawn="1">
          <p15:clr>
            <a:srgbClr val="F26B43"/>
          </p15:clr>
        </p15:guide>
        <p15:guide id="10" pos="7491" userDrawn="1">
          <p15:clr>
            <a:srgbClr val="F26B43"/>
          </p15:clr>
        </p15:guide>
        <p15:guide id="11" pos="6811" userDrawn="1">
          <p15:clr>
            <a:srgbClr val="F26B43"/>
          </p15:clr>
        </p15:guide>
        <p15:guide id="12" pos="159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svg"/><Relationship Id="rId3" Type="http://schemas.openxmlformats.org/officeDocument/2006/relationships/image" Target="../media/image13.png"/><Relationship Id="rId7" Type="http://schemas.openxmlformats.org/officeDocument/2006/relationships/image" Target="../media/image17.sv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15.png"/><Relationship Id="rId15" Type="http://schemas.openxmlformats.org/officeDocument/2006/relationships/image" Target="../media/image1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Relationship Id="rId14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niformation.fr/entreprise/5-minutes-pour-tout-comprendre/le-recrutement-en-alternance" TargetMode="Externa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2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.png"/><Relationship Id="rId5" Type="http://schemas.openxmlformats.org/officeDocument/2006/relationships/image" Target="../media/image34.png"/><Relationship Id="rId4" Type="http://schemas.openxmlformats.org/officeDocument/2006/relationships/hyperlink" Target="http://www.uniformation.f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A5776F-E3E1-F145-B275-7DBA07734A31}"/>
              </a:ext>
            </a:extLst>
          </p:cNvPr>
          <p:cNvSpPr/>
          <p:nvPr/>
        </p:nvSpPr>
        <p:spPr>
          <a:xfrm>
            <a:off x="0" y="0"/>
            <a:ext cx="12192000" cy="13763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99F22A-5C8C-4E4D-9E7B-8D884A97427C}"/>
              </a:ext>
            </a:extLst>
          </p:cNvPr>
          <p:cNvSpPr/>
          <p:nvPr/>
        </p:nvSpPr>
        <p:spPr>
          <a:xfrm>
            <a:off x="0" y="1376362"/>
            <a:ext cx="12192000" cy="41052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D6E9F6E-BE8E-664A-BBF3-F751107F28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001932" y="417399"/>
            <a:ext cx="3646970" cy="369581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978E0CE-B242-444C-80C3-6E8B331694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7338" y="1481666"/>
            <a:ext cx="1464140" cy="3999971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4B63FC19-BB53-7441-9EB0-3F9C10BFF73D}"/>
              </a:ext>
            </a:extLst>
          </p:cNvPr>
          <p:cNvSpPr/>
          <p:nvPr/>
        </p:nvSpPr>
        <p:spPr>
          <a:xfrm>
            <a:off x="0" y="3969"/>
            <a:ext cx="12192000" cy="54816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778CF6-49DA-5849-9CF7-970898051501}"/>
              </a:ext>
            </a:extLst>
          </p:cNvPr>
          <p:cNvSpPr/>
          <p:nvPr/>
        </p:nvSpPr>
        <p:spPr>
          <a:xfrm>
            <a:off x="0" y="0"/>
            <a:ext cx="12192000" cy="13763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C25187B9-F7E1-FA49-B174-08043DA691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9029" y="347471"/>
            <a:ext cx="1261995" cy="3765741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464E9313-19B5-454C-AB31-6D800A288BCC}"/>
              </a:ext>
            </a:extLst>
          </p:cNvPr>
          <p:cNvSpPr/>
          <p:nvPr/>
        </p:nvSpPr>
        <p:spPr>
          <a:xfrm>
            <a:off x="0" y="4113213"/>
            <a:ext cx="12192000" cy="13684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96856D9-0A7D-1248-BF5A-01D87BDAA2DA}"/>
              </a:ext>
            </a:extLst>
          </p:cNvPr>
          <p:cNvGrpSpPr/>
          <p:nvPr/>
        </p:nvGrpSpPr>
        <p:grpSpPr>
          <a:xfrm>
            <a:off x="4453467" y="-1079"/>
            <a:ext cx="4198551" cy="5501922"/>
            <a:chOff x="4453467" y="-1079"/>
            <a:chExt cx="4198551" cy="5501922"/>
          </a:xfrm>
        </p:grpSpPr>
        <p:pic>
          <p:nvPicPr>
            <p:cNvPr id="3" name="Graphique 2">
              <a:extLst>
                <a:ext uri="{FF2B5EF4-FFF2-40B4-BE49-F238E27FC236}">
                  <a16:creationId xmlns:a16="http://schemas.microsoft.com/office/drawing/2014/main" id="{6FDC3A1F-8755-704D-BB06-D85F92D8C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453467" y="-1079"/>
              <a:ext cx="2469896" cy="1377442"/>
            </a:xfrm>
            <a:prstGeom prst="rect">
              <a:avLst/>
            </a:prstGeom>
          </p:spPr>
        </p:pic>
        <p:pic>
          <p:nvPicPr>
            <p:cNvPr id="5" name="Graphique 4">
              <a:extLst>
                <a:ext uri="{FF2B5EF4-FFF2-40B4-BE49-F238E27FC236}">
                  <a16:creationId xmlns:a16="http://schemas.microsoft.com/office/drawing/2014/main" id="{287F04BA-86B9-F944-A702-C3FFA6F2E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498446" y="1376363"/>
              <a:ext cx="3530451" cy="1368425"/>
            </a:xfrm>
            <a:prstGeom prst="rect">
              <a:avLst/>
            </a:prstGeom>
          </p:spPr>
        </p:pic>
        <p:pic>
          <p:nvPicPr>
            <p:cNvPr id="7" name="Graphique 6">
              <a:extLst>
                <a:ext uri="{FF2B5EF4-FFF2-40B4-BE49-F238E27FC236}">
                  <a16:creationId xmlns:a16="http://schemas.microsoft.com/office/drawing/2014/main" id="{FE751BD3-6B4B-0A45-9D3D-8F0A589D97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623717" y="2744788"/>
              <a:ext cx="4028301" cy="1368425"/>
            </a:xfrm>
            <a:prstGeom prst="rect">
              <a:avLst/>
            </a:prstGeom>
          </p:spPr>
        </p:pic>
        <p:pic>
          <p:nvPicPr>
            <p:cNvPr id="9" name="Graphique 8">
              <a:extLst>
                <a:ext uri="{FF2B5EF4-FFF2-40B4-BE49-F238E27FC236}">
                  <a16:creationId xmlns:a16="http://schemas.microsoft.com/office/drawing/2014/main" id="{3F8C6117-E77E-184E-8374-C70BE0FDE9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538134" y="4101352"/>
              <a:ext cx="2379134" cy="1399491"/>
            </a:xfrm>
            <a:prstGeom prst="rect">
              <a:avLst/>
            </a:prstGeom>
          </p:spPr>
        </p:pic>
      </p:grpSp>
      <p:pic>
        <p:nvPicPr>
          <p:cNvPr id="46" name="Image 45">
            <a:extLst>
              <a:ext uri="{FF2B5EF4-FFF2-40B4-BE49-F238E27FC236}">
                <a16:creationId xmlns:a16="http://schemas.microsoft.com/office/drawing/2014/main" id="{E9027CF9-9596-7B4A-9DA6-463BABA3BA98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1204634" y="559267"/>
            <a:ext cx="3181438" cy="492237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CA62CE6-7563-EC45-860A-37B51CE5295B}"/>
              </a:ext>
            </a:extLst>
          </p:cNvPr>
          <p:cNvSpPr/>
          <p:nvPr/>
        </p:nvSpPr>
        <p:spPr>
          <a:xfrm>
            <a:off x="0" y="0"/>
            <a:ext cx="12192000" cy="54816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5B93F741-1A1A-714C-94C6-849FB8881CAA}"/>
              </a:ext>
            </a:extLst>
          </p:cNvPr>
          <p:cNvCxnSpPr/>
          <p:nvPr/>
        </p:nvCxnSpPr>
        <p:spPr>
          <a:xfrm>
            <a:off x="0" y="1388963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6229484C-1894-0A40-B0B3-5674A5CE97E5}"/>
              </a:ext>
            </a:extLst>
          </p:cNvPr>
          <p:cNvCxnSpPr/>
          <p:nvPr/>
        </p:nvCxnSpPr>
        <p:spPr>
          <a:xfrm>
            <a:off x="0" y="2756236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5ECFEC5B-6D29-0844-BFDC-C49F15E277AB}"/>
              </a:ext>
            </a:extLst>
          </p:cNvPr>
          <p:cNvCxnSpPr/>
          <p:nvPr/>
        </p:nvCxnSpPr>
        <p:spPr>
          <a:xfrm>
            <a:off x="0" y="4113213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EC00BD25-CE9C-D642-A3C4-0E5242FA2AF7}"/>
              </a:ext>
            </a:extLst>
          </p:cNvPr>
          <p:cNvCxnSpPr/>
          <p:nvPr/>
        </p:nvCxnSpPr>
        <p:spPr>
          <a:xfrm>
            <a:off x="0" y="5486147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ACF22668-7ED6-9C43-A6EC-E81039CABA60}"/>
              </a:ext>
            </a:extLst>
          </p:cNvPr>
          <p:cNvSpPr/>
          <p:nvPr/>
        </p:nvSpPr>
        <p:spPr>
          <a:xfrm>
            <a:off x="0" y="5481638"/>
            <a:ext cx="12192000" cy="13763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Graphique 32">
            <a:extLst>
              <a:ext uri="{FF2B5EF4-FFF2-40B4-BE49-F238E27FC236}">
                <a16:creationId xmlns:a16="http://schemas.microsoft.com/office/drawing/2014/main" id="{6B053F00-54B1-0A42-9BDA-4CC58887BB7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8715374" y="5832419"/>
            <a:ext cx="2768600" cy="609600"/>
          </a:xfrm>
          <a:prstGeom prst="rect">
            <a:avLst/>
          </a:prstGeom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CE8128FF-DC74-E64F-B225-935D0B100906}"/>
              </a:ext>
            </a:extLst>
          </p:cNvPr>
          <p:cNvSpPr txBox="1"/>
          <p:nvPr/>
        </p:nvSpPr>
        <p:spPr>
          <a:xfrm>
            <a:off x="565214" y="6003100"/>
            <a:ext cx="579596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pc="-30" baseline="0" dirty="0">
                <a:solidFill>
                  <a:schemeClr val="accent2"/>
                </a:solidFill>
                <a:latin typeface="Montserrat" pitchFamily="2" charset="77"/>
              </a:rPr>
              <a:t>#l’</a:t>
            </a:r>
            <a:r>
              <a:rPr lang="fr-FR" spc="-30" baseline="0" dirty="0" err="1">
                <a:solidFill>
                  <a:schemeClr val="accent2"/>
                </a:solidFill>
                <a:latin typeface="Montserrat" pitchFamily="2" charset="77"/>
              </a:rPr>
              <a:t>opco</a:t>
            </a:r>
            <a:r>
              <a:rPr lang="fr-FR" spc="-30" baseline="0" dirty="0" err="1">
                <a:solidFill>
                  <a:srgbClr val="1E274D"/>
                </a:solidFill>
                <a:latin typeface="Montserrat" pitchFamily="2" charset="77"/>
              </a:rPr>
              <a:t>de</a:t>
            </a:r>
            <a:r>
              <a:rPr lang="fr-FR" spc="-30" baseline="0" dirty="0" err="1">
                <a:solidFill>
                  <a:schemeClr val="accent6"/>
                </a:solidFill>
                <a:latin typeface="Montserrat" pitchFamily="2" charset="77"/>
              </a:rPr>
              <a:t>la</a:t>
            </a:r>
            <a:r>
              <a:rPr lang="fr-FR" spc="-30" baseline="0" dirty="0" err="1">
                <a:solidFill>
                  <a:schemeClr val="accent2"/>
                </a:solidFill>
                <a:latin typeface="Montserrat" pitchFamily="2" charset="77"/>
              </a:rPr>
              <a:t>cohésion</a:t>
            </a:r>
            <a:r>
              <a:rPr lang="fr-FR" spc="-30" baseline="0" dirty="0" err="1">
                <a:solidFill>
                  <a:srgbClr val="1E274D"/>
                </a:solidFill>
                <a:latin typeface="Montserrat" pitchFamily="2" charset="77"/>
              </a:rPr>
              <a:t>sociale</a:t>
            </a:r>
            <a:endParaRPr lang="fr-FR" spc="-30" baseline="0" dirty="0">
              <a:solidFill>
                <a:srgbClr val="1E274D"/>
              </a:solidFill>
              <a:latin typeface="Montserrat" pitchFamily="2" charset="77"/>
            </a:endParaRPr>
          </a:p>
        </p:txBody>
      </p: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029ABEC0-5DFA-AB4A-81A8-DB01F044FD0C}"/>
              </a:ext>
            </a:extLst>
          </p:cNvPr>
          <p:cNvCxnSpPr/>
          <p:nvPr/>
        </p:nvCxnSpPr>
        <p:spPr>
          <a:xfrm>
            <a:off x="0" y="692150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itre 1">
            <a:extLst>
              <a:ext uri="{FF2B5EF4-FFF2-40B4-BE49-F238E27FC236}">
                <a16:creationId xmlns:a16="http://schemas.microsoft.com/office/drawing/2014/main" id="{3D9F693C-B4BA-CC41-8071-214B91B5E1F5}"/>
              </a:ext>
            </a:extLst>
          </p:cNvPr>
          <p:cNvSpPr txBox="1">
            <a:spLocks/>
          </p:cNvSpPr>
          <p:nvPr/>
        </p:nvSpPr>
        <p:spPr>
          <a:xfrm>
            <a:off x="831850" y="1523446"/>
            <a:ext cx="10081684" cy="2736850"/>
          </a:xfrm>
          <a:prstGeom prst="rect">
            <a:avLst/>
          </a:prstGeom>
        </p:spPr>
        <p:txBody>
          <a:bodyPr anchor="b"/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fr-FR" sz="5400" cap="all" dirty="0"/>
              <a:t>OPCO DE La cohésion sociale</a:t>
            </a:r>
          </a:p>
        </p:txBody>
      </p:sp>
      <p:sp>
        <p:nvSpPr>
          <p:cNvPr id="30" name="Titre 1">
            <a:extLst>
              <a:ext uri="{FF2B5EF4-FFF2-40B4-BE49-F238E27FC236}">
                <a16:creationId xmlns:a16="http://schemas.microsoft.com/office/drawing/2014/main" id="{B11D9E32-5618-44E6-BEF7-9A0F34866651}"/>
              </a:ext>
            </a:extLst>
          </p:cNvPr>
          <p:cNvSpPr txBox="1">
            <a:spLocks/>
          </p:cNvSpPr>
          <p:nvPr/>
        </p:nvSpPr>
        <p:spPr>
          <a:xfrm>
            <a:off x="-1215612" y="-537270"/>
            <a:ext cx="10081684" cy="2736850"/>
          </a:xfrm>
          <a:prstGeom prst="rect">
            <a:avLst/>
          </a:prstGeom>
        </p:spPr>
        <p:txBody>
          <a:bodyPr anchor="b"/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fr-FR" sz="5400" cap="all" dirty="0">
                <a:solidFill>
                  <a:schemeClr val="bg1"/>
                </a:solidFill>
              </a:rPr>
              <a:t>UNIFORMATION</a:t>
            </a:r>
          </a:p>
        </p:txBody>
      </p:sp>
    </p:spTree>
    <p:extLst>
      <p:ext uri="{BB962C8B-B14F-4D97-AF65-F5344CB8AC3E}">
        <p14:creationId xmlns:p14="http://schemas.microsoft.com/office/powerpoint/2010/main" val="99107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" presetClass="entr" presetSubtype="8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"/>
                            </p:stCondLst>
                            <p:childTnLst>
                              <p:par>
                                <p:cTn id="49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" presetClass="exit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25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"/>
                            </p:stCondLst>
                            <p:childTnLst>
                              <p:par>
                                <p:cTn id="63" presetID="2" presetClass="exit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25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45" grpId="1" animBg="1"/>
      <p:bldP spid="22" grpId="0" animBg="1"/>
      <p:bldP spid="23" grpId="0" animBg="1"/>
      <p:bldP spid="43" grpId="2"/>
      <p:bldP spid="52" grpId="1"/>
      <p:bldP spid="3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010AD3-FE00-174F-B3FD-E65E17B7C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200" y="339725"/>
            <a:ext cx="5181599" cy="1325563"/>
          </a:xfrm>
        </p:spPr>
        <p:txBody>
          <a:bodyPr>
            <a:normAutofit/>
          </a:bodyPr>
          <a:lstStyle/>
          <a:p>
            <a:r>
              <a:rPr lang="fr-FR" sz="2400" dirty="0">
                <a:solidFill>
                  <a:schemeClr val="accent2"/>
                </a:solidFill>
              </a:rPr>
              <a:t>Notre mission : développeurs de compétences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22015A-0019-D747-8A7D-F65E8F59FF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6200" y="1720850"/>
            <a:ext cx="5181600" cy="3724275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fr-FR" sz="2000" b="1" dirty="0">
                <a:solidFill>
                  <a:srgbClr val="1E264E"/>
                </a:solidFill>
              </a:rPr>
              <a:t>Uniformation soutient ceux qui s’engagent dans l’accompagnement de la personne dans toutes les étapes de la vie </a:t>
            </a:r>
            <a:r>
              <a:rPr lang="fr-FR" sz="2000" dirty="0">
                <a:solidFill>
                  <a:srgbClr val="1E264E"/>
                </a:solidFill>
              </a:rPr>
              <a:t>: une économie du quotidien répondant à des besoins sociétaux.</a:t>
            </a:r>
          </a:p>
          <a:p>
            <a:pPr lvl="0" algn="just"/>
            <a:endParaRPr lang="fr-FR" sz="2000" dirty="0">
              <a:solidFill>
                <a:srgbClr val="1E264E"/>
              </a:solidFill>
            </a:endParaRPr>
          </a:p>
          <a:p>
            <a:pPr lvl="0" algn="just"/>
            <a:r>
              <a:rPr lang="fr-FR" sz="2000" dirty="0">
                <a:solidFill>
                  <a:srgbClr val="1E264E"/>
                </a:solidFill>
              </a:rPr>
              <a:t>En tant qu’Opérateur de compétences nous intervenons sur des </a:t>
            </a:r>
            <a:r>
              <a:rPr lang="fr-FR" sz="2000" b="1" dirty="0">
                <a:solidFill>
                  <a:srgbClr val="1E264E"/>
                </a:solidFill>
              </a:rPr>
              <a:t>questions de formation, d’emploi et l’alternance auprès des petites et moyennes entreprises et de 20 branches </a:t>
            </a:r>
            <a:r>
              <a:rPr lang="fr-FR" sz="2000" dirty="0">
                <a:solidFill>
                  <a:srgbClr val="1E264E"/>
                </a:solidFill>
              </a:rPr>
              <a:t>professionnelles.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15CB525-B341-184E-96CC-9D464F7751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2485" y="1665288"/>
            <a:ext cx="1266719" cy="377983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6E792F-65F2-194D-A2B7-C1443C2085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6048" y="0"/>
            <a:ext cx="44324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3242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55780D-FBF7-374C-8171-72A9681227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solidFill>
                  <a:schemeClr val="bg1"/>
                </a:solidFill>
              </a:rPr>
              <a:t>Uniformation </a:t>
            </a:r>
            <a:r>
              <a:rPr lang="fr-FR" dirty="0"/>
              <a:t>sur le territoire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6844060-3A01-BB4E-A135-1A6542F51A0D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0" y="4589463"/>
            <a:ext cx="10515600" cy="1500187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5230115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F92A0F9-8472-E545-857E-9AF51BD04AD5}"/>
              </a:ext>
            </a:extLst>
          </p:cNvPr>
          <p:cNvSpPr/>
          <p:nvPr/>
        </p:nvSpPr>
        <p:spPr>
          <a:xfrm>
            <a:off x="142875" y="-139381"/>
            <a:ext cx="12192001" cy="83739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2F6F629D-238B-F24E-87BA-1F4AA09D6266}"/>
              </a:ext>
            </a:extLst>
          </p:cNvPr>
          <p:cNvSpPr txBox="1">
            <a:spLocks/>
          </p:cNvSpPr>
          <p:nvPr/>
        </p:nvSpPr>
        <p:spPr>
          <a:xfrm>
            <a:off x="300038" y="1"/>
            <a:ext cx="11052176" cy="8373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800" cap="all" dirty="0">
                <a:solidFill>
                  <a:schemeClr val="bg1"/>
                </a:solidFill>
              </a:rPr>
              <a:t>Uniformation </a:t>
            </a:r>
            <a:r>
              <a:rPr lang="fr-FR" sz="1800" cap="all" dirty="0"/>
              <a:t>SUR le territoire    :   </a:t>
            </a:r>
            <a:r>
              <a:rPr lang="fr-FR" sz="2800" b="1" dirty="0">
                <a:solidFill>
                  <a:schemeClr val="accent2"/>
                </a:solidFill>
                <a:latin typeface="Montserrat" panose="020B0604020202020204" charset="0"/>
              </a:rPr>
              <a:t>Une présence nationale</a:t>
            </a:r>
          </a:p>
          <a:p>
            <a:pPr>
              <a:lnSpc>
                <a:spcPct val="100000"/>
              </a:lnSpc>
            </a:pPr>
            <a:r>
              <a:rPr lang="fr-FR" sz="1800" cap="all" dirty="0"/>
              <a:t>  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801" y="698017"/>
            <a:ext cx="5537517" cy="5600353"/>
          </a:xfrm>
          <a:prstGeom prst="rect">
            <a:avLst/>
          </a:prstGeom>
        </p:spPr>
      </p:pic>
      <p:sp>
        <p:nvSpPr>
          <p:cNvPr id="13" name="Espace réservé du contenu 2"/>
          <p:cNvSpPr>
            <a:spLocks noGrp="1"/>
          </p:cNvSpPr>
          <p:nvPr>
            <p:ph idx="4294967295"/>
          </p:nvPr>
        </p:nvSpPr>
        <p:spPr>
          <a:xfrm>
            <a:off x="7515224" y="1371599"/>
            <a:ext cx="4340888" cy="26670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000" dirty="0">
                <a:solidFill>
                  <a:srgbClr val="1E264E"/>
                </a:solidFill>
              </a:rPr>
              <a:t>Un service de proximité</a:t>
            </a:r>
            <a:br>
              <a:rPr lang="fr-FR" sz="2000" dirty="0">
                <a:solidFill>
                  <a:srgbClr val="1E264E"/>
                </a:solidFill>
              </a:rPr>
            </a:br>
            <a:r>
              <a:rPr lang="fr-FR" sz="2000" dirty="0">
                <a:solidFill>
                  <a:srgbClr val="1E264E"/>
                </a:solidFill>
              </a:rPr>
              <a:t>homogène </a:t>
            </a:r>
            <a:br>
              <a:rPr lang="fr-FR" sz="2000" dirty="0">
                <a:solidFill>
                  <a:srgbClr val="1E264E"/>
                </a:solidFill>
              </a:rPr>
            </a:br>
            <a:r>
              <a:rPr lang="fr-FR" sz="2000" dirty="0">
                <a:solidFill>
                  <a:srgbClr val="1E264E"/>
                </a:solidFill>
              </a:rPr>
              <a:t>dans toutes les régions </a:t>
            </a:r>
          </a:p>
          <a:p>
            <a:pPr marL="0" indent="0" algn="ctr">
              <a:buNone/>
            </a:pPr>
            <a:br>
              <a:rPr lang="fr-FR" sz="2000" dirty="0">
                <a:solidFill>
                  <a:srgbClr val="1E264E"/>
                </a:solidFill>
              </a:rPr>
            </a:br>
            <a:r>
              <a:rPr lang="fr-FR" sz="1800" b="1" dirty="0">
                <a:solidFill>
                  <a:schemeClr val="accent2"/>
                </a:solidFill>
              </a:rPr>
              <a:t>13 délégations régionales</a:t>
            </a:r>
            <a:r>
              <a:rPr lang="fr-FR" sz="1800" b="1" dirty="0">
                <a:solidFill>
                  <a:srgbClr val="FF9900"/>
                </a:solidFill>
              </a:rPr>
              <a:t> </a:t>
            </a:r>
            <a:br>
              <a:rPr lang="fr-FR" sz="1800" dirty="0">
                <a:solidFill>
                  <a:srgbClr val="FF9900"/>
                </a:solidFill>
              </a:rPr>
            </a:br>
            <a:r>
              <a:rPr lang="fr-FR" sz="1800" dirty="0">
                <a:solidFill>
                  <a:srgbClr val="1E264E"/>
                </a:solidFill>
              </a:rPr>
              <a:t>et</a:t>
            </a:r>
            <a:r>
              <a:rPr lang="fr-FR" sz="1800" dirty="0">
                <a:solidFill>
                  <a:srgbClr val="FF9900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fr-FR" sz="1800" b="1" dirty="0">
                <a:solidFill>
                  <a:schemeClr val="accent2"/>
                </a:solidFill>
              </a:rPr>
              <a:t>34 implantations régionales</a:t>
            </a:r>
            <a:br>
              <a:rPr lang="fr-FR" sz="2000" b="1" dirty="0">
                <a:solidFill>
                  <a:srgbClr val="FF9900"/>
                </a:solidFill>
              </a:rPr>
            </a:br>
            <a:endParaRPr lang="fr-FR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224" y="4960306"/>
            <a:ext cx="505388" cy="1338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635539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32D0EEB-F5B0-4C5E-9FA7-5551570EC7B8}"/>
              </a:ext>
            </a:extLst>
          </p:cNvPr>
          <p:cNvSpPr/>
          <p:nvPr/>
        </p:nvSpPr>
        <p:spPr>
          <a:xfrm>
            <a:off x="7400925" y="976781"/>
            <a:ext cx="4667250" cy="5233519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92A0F9-8472-E545-857E-9AF51BD04AD5}"/>
              </a:ext>
            </a:extLst>
          </p:cNvPr>
          <p:cNvSpPr/>
          <p:nvPr/>
        </p:nvSpPr>
        <p:spPr>
          <a:xfrm>
            <a:off x="142875" y="-139381"/>
            <a:ext cx="12192001" cy="83739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2F6F629D-238B-F24E-87BA-1F4AA09D6266}"/>
              </a:ext>
            </a:extLst>
          </p:cNvPr>
          <p:cNvSpPr txBox="1">
            <a:spLocks/>
          </p:cNvSpPr>
          <p:nvPr/>
        </p:nvSpPr>
        <p:spPr>
          <a:xfrm>
            <a:off x="300038" y="1"/>
            <a:ext cx="11052176" cy="8373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800" cap="all" dirty="0">
                <a:solidFill>
                  <a:schemeClr val="bg1"/>
                </a:solidFill>
              </a:rPr>
              <a:t>Uniformation</a:t>
            </a:r>
            <a:r>
              <a:rPr lang="fr-FR" sz="1800" cap="all" dirty="0">
                <a:solidFill>
                  <a:schemeClr val="bg1"/>
                </a:solidFill>
              </a:rPr>
              <a:t>   </a:t>
            </a:r>
            <a:r>
              <a:rPr lang="fr-FR" sz="2800" b="1" dirty="0">
                <a:solidFill>
                  <a:schemeClr val="accent2"/>
                </a:solidFill>
                <a:latin typeface="Montserrat" panose="020B0604020202020204" charset="0"/>
              </a:rPr>
              <a:t>EN Hauts de France</a:t>
            </a:r>
          </a:p>
          <a:p>
            <a:pPr>
              <a:lnSpc>
                <a:spcPct val="100000"/>
              </a:lnSpc>
            </a:pPr>
            <a:r>
              <a:rPr lang="fr-FR" sz="1800" cap="all" dirty="0"/>
              <a:t>  </a:t>
            </a:r>
          </a:p>
        </p:txBody>
      </p:sp>
      <p:sp>
        <p:nvSpPr>
          <p:cNvPr id="13" name="Espace réservé du contenu 2"/>
          <p:cNvSpPr>
            <a:spLocks noGrp="1"/>
          </p:cNvSpPr>
          <p:nvPr>
            <p:ph idx="4294967295"/>
          </p:nvPr>
        </p:nvSpPr>
        <p:spPr>
          <a:xfrm>
            <a:off x="7515224" y="1116162"/>
            <a:ext cx="4340888" cy="4954833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fr-FR" sz="2400" b="1" dirty="0">
                <a:solidFill>
                  <a:schemeClr val="bg1"/>
                </a:solidFill>
              </a:rPr>
              <a:t>3 CONSEILLERS EMPLOI FORMATION</a:t>
            </a:r>
          </a:p>
          <a:p>
            <a:pPr marL="0" indent="0" algn="ctr">
              <a:buNone/>
            </a:pPr>
            <a:r>
              <a:rPr lang="fr-FR" sz="2000" b="1" dirty="0">
                <a:solidFill>
                  <a:srgbClr val="1E264E"/>
                </a:solidFill>
              </a:rPr>
              <a:t>Céline Burette</a:t>
            </a:r>
          </a:p>
          <a:p>
            <a:pPr marL="0" indent="0" algn="ctr">
              <a:buNone/>
            </a:pPr>
            <a:r>
              <a:rPr lang="fr-FR" sz="2000" b="1" dirty="0">
                <a:solidFill>
                  <a:schemeClr val="bg1"/>
                </a:solidFill>
              </a:rPr>
              <a:t>Département 59</a:t>
            </a:r>
            <a:br>
              <a:rPr lang="fr-FR" sz="2000" b="1" dirty="0">
                <a:solidFill>
                  <a:srgbClr val="FF9900"/>
                </a:solidFill>
              </a:rPr>
            </a:br>
            <a:endParaRPr lang="fr-FR" sz="2000" b="1" dirty="0">
              <a:solidFill>
                <a:srgbClr val="FF9900"/>
              </a:solidFill>
            </a:endParaRPr>
          </a:p>
          <a:p>
            <a:pPr marL="0" indent="0" algn="ctr">
              <a:buNone/>
            </a:pPr>
            <a:r>
              <a:rPr lang="fr-FR" sz="2000" b="1" dirty="0"/>
              <a:t>Cécilia Daudus</a:t>
            </a:r>
          </a:p>
          <a:p>
            <a:pPr marL="0" indent="0" algn="ctr">
              <a:buNone/>
            </a:pPr>
            <a:r>
              <a:rPr lang="fr-FR" sz="2000" b="1" dirty="0">
                <a:solidFill>
                  <a:schemeClr val="bg1"/>
                </a:solidFill>
              </a:rPr>
              <a:t>Département 62</a:t>
            </a:r>
          </a:p>
          <a:p>
            <a:pPr marL="0" indent="0" algn="ctr">
              <a:buNone/>
            </a:pPr>
            <a:endParaRPr lang="fr-FR" sz="20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sz="2000" b="1" dirty="0">
                <a:solidFill>
                  <a:schemeClr val="tx1">
                    <a:lumMod val="75000"/>
                  </a:schemeClr>
                </a:solidFill>
              </a:rPr>
              <a:t>Frédéric Zubrzycki</a:t>
            </a:r>
          </a:p>
          <a:p>
            <a:pPr marL="0" indent="0" algn="ctr">
              <a:buNone/>
            </a:pPr>
            <a:r>
              <a:rPr lang="fr-FR" sz="2000" b="1" dirty="0">
                <a:solidFill>
                  <a:schemeClr val="bg1"/>
                </a:solidFill>
              </a:rPr>
              <a:t>Département 02 60 80</a:t>
            </a:r>
          </a:p>
          <a:p>
            <a:pPr marL="0" indent="0" algn="ctr">
              <a:buNone/>
            </a:pPr>
            <a:endParaRPr lang="fr-FR" sz="2000" b="1" dirty="0">
              <a:solidFill>
                <a:srgbClr val="FF9900"/>
              </a:solidFill>
            </a:endParaRPr>
          </a:p>
          <a:p>
            <a:pPr algn="ctr"/>
            <a:r>
              <a:rPr lang="fr-FR" sz="2400" b="1" dirty="0">
                <a:solidFill>
                  <a:schemeClr val="bg1"/>
                </a:solidFill>
              </a:rPr>
              <a:t>4 ASSISTANTES EMPLOI FORMATION</a:t>
            </a:r>
          </a:p>
          <a:p>
            <a:pPr algn="ctr"/>
            <a:r>
              <a:rPr lang="fr-FR" sz="2000" b="1" dirty="0"/>
              <a:t>Caroline Tiberghien, Alice Larsonneur, Laura Vanhecke, Alice Lempereur</a:t>
            </a:r>
          </a:p>
          <a:p>
            <a:pPr algn="ctr"/>
            <a:endParaRPr lang="fr-FR" sz="2000" b="1" dirty="0"/>
          </a:p>
          <a:p>
            <a:pPr algn="ctr"/>
            <a:r>
              <a:rPr lang="fr-FR" sz="2000" b="1" dirty="0">
                <a:solidFill>
                  <a:schemeClr val="bg1"/>
                </a:solidFill>
              </a:rPr>
              <a:t>1 DELEGUE REGIONAL</a:t>
            </a:r>
          </a:p>
          <a:p>
            <a:pPr algn="ctr"/>
            <a:r>
              <a:rPr lang="fr-FR" sz="2000" b="1" dirty="0">
                <a:solidFill>
                  <a:schemeClr val="tx2"/>
                </a:solidFill>
              </a:rPr>
              <a:t>Nicolas Deudon</a:t>
            </a:r>
          </a:p>
          <a:p>
            <a:pPr algn="ctr"/>
            <a:endParaRPr lang="fr-FR" sz="2000" b="1" dirty="0"/>
          </a:p>
          <a:p>
            <a:pPr algn="ctr"/>
            <a:endParaRPr lang="fr-FR" sz="2000" b="1" dirty="0"/>
          </a:p>
          <a:p>
            <a:pPr marL="0" indent="0" algn="ctr">
              <a:buNone/>
            </a:pPr>
            <a:endParaRPr lang="fr-FR" sz="2000" b="1" dirty="0">
              <a:solidFill>
                <a:srgbClr val="FF9900"/>
              </a:solidFill>
            </a:endParaRPr>
          </a:p>
          <a:p>
            <a:pPr marL="0" indent="0" algn="ctr">
              <a:buNone/>
            </a:pPr>
            <a:endParaRPr lang="fr-FR" dirty="0"/>
          </a:p>
        </p:txBody>
      </p:sp>
      <p:pic>
        <p:nvPicPr>
          <p:cNvPr id="3" name="Picture 2" descr="Afficher l’image source">
            <a:extLst>
              <a:ext uri="{FF2B5EF4-FFF2-40B4-BE49-F238E27FC236}">
                <a16:creationId xmlns:a16="http://schemas.microsoft.com/office/drawing/2014/main" id="{8AC02AE5-E856-4B0F-A759-64943D2A6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6" y="1284941"/>
            <a:ext cx="4654680" cy="5357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2361266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F12A85-140B-452C-95AC-AB54A603F7B0}"/>
              </a:ext>
            </a:extLst>
          </p:cNvPr>
          <p:cNvSpPr/>
          <p:nvPr/>
        </p:nvSpPr>
        <p:spPr>
          <a:xfrm>
            <a:off x="0" y="0"/>
            <a:ext cx="12192000" cy="1104252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AutoShape 7"/>
          <p:cNvSpPr>
            <a:spLocks noChangeAspect="1" noChangeArrowheads="1" noTextEdit="1"/>
          </p:cNvSpPr>
          <p:nvPr/>
        </p:nvSpPr>
        <p:spPr bwMode="auto">
          <a:xfrm>
            <a:off x="3046203" y="2197720"/>
            <a:ext cx="5822528" cy="4471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" name="Titre 1"/>
          <p:cNvSpPr txBox="1">
            <a:spLocks/>
          </p:cNvSpPr>
          <p:nvPr/>
        </p:nvSpPr>
        <p:spPr>
          <a:xfrm>
            <a:off x="1669759" y="1253712"/>
            <a:ext cx="8219256" cy="7109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Nos branches </a:t>
            </a:r>
            <a:br>
              <a:rPr lang="fr-FR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fr-FR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et leurs secteurs professionnels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264283" y="1826003"/>
            <a:ext cx="4104456" cy="444737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fr-FR" sz="1700" b="1" dirty="0">
                <a:solidFill>
                  <a:srgbClr val="E7424F"/>
                </a:solidFill>
                <a:latin typeface="Calibri" pitchFamily="34" charset="0"/>
              </a:rPr>
              <a:t>ACCOMPAGNEMENT SOCIAL ET EDUCATIF</a:t>
            </a:r>
            <a:br>
              <a:rPr lang="fr-FR" sz="1700" b="1" dirty="0">
                <a:solidFill>
                  <a:srgbClr val="E7424F"/>
                </a:solidFill>
                <a:latin typeface="Calibri" pitchFamily="34" charset="0"/>
              </a:rPr>
            </a:br>
            <a:r>
              <a:rPr lang="fr-FR" sz="1700" b="1" dirty="0">
                <a:solidFill>
                  <a:srgbClr val="E7424F"/>
                </a:solidFill>
                <a:latin typeface="Calibri" pitchFamily="34" charset="0"/>
              </a:rPr>
              <a:t>JEUNESSE - LOISIRS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rgbClr val="1E264E"/>
                </a:solidFill>
                <a:latin typeface="Calibri" pitchFamily="34" charset="0"/>
              </a:rPr>
              <a:t>Eclat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rgbClr val="1E264E"/>
                </a:solidFill>
                <a:latin typeface="Calibri" pitchFamily="34" charset="0"/>
              </a:rPr>
              <a:t>HLA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rgbClr val="1E264E"/>
                </a:solidFill>
                <a:latin typeface="Calibri" pitchFamily="34" charset="0"/>
              </a:rPr>
              <a:t>Tourisme Social et familial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700" dirty="0">
              <a:solidFill>
                <a:srgbClr val="1E264E"/>
              </a:solidFill>
              <a:latin typeface="Calibri" pitchFamily="34" charset="0"/>
            </a:endParaRPr>
          </a:p>
          <a:p>
            <a:r>
              <a:rPr lang="fr-FR" sz="1700" b="1" dirty="0">
                <a:solidFill>
                  <a:srgbClr val="E7424F"/>
                </a:solidFill>
                <a:latin typeface="Calibri" pitchFamily="34" charset="0"/>
              </a:rPr>
              <a:t>AIDE A DOMICILE – INTERVENTION</a:t>
            </a:r>
            <a:br>
              <a:rPr lang="fr-FR" sz="1700" b="1" dirty="0">
                <a:solidFill>
                  <a:srgbClr val="E7424F"/>
                </a:solidFill>
                <a:latin typeface="Calibri" pitchFamily="34" charset="0"/>
              </a:rPr>
            </a:br>
            <a:r>
              <a:rPr lang="fr-FR" sz="1700" b="1" dirty="0">
                <a:solidFill>
                  <a:srgbClr val="E7424F"/>
                </a:solidFill>
                <a:latin typeface="Calibri" pitchFamily="34" charset="0"/>
              </a:rPr>
              <a:t>SOCIALE ET FAMILIALE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rgbClr val="1E264E"/>
                </a:solidFill>
                <a:latin typeface="Calibri" pitchFamily="34" charset="0"/>
              </a:rPr>
              <a:t>ALISFA</a:t>
            </a:r>
            <a:br>
              <a:rPr lang="fr-FR" sz="2000" dirty="0">
                <a:solidFill>
                  <a:srgbClr val="1E264E"/>
                </a:solidFill>
                <a:latin typeface="Calibri" pitchFamily="34" charset="0"/>
              </a:rPr>
            </a:br>
            <a:r>
              <a:rPr lang="fr-FR" sz="1500" dirty="0">
                <a:solidFill>
                  <a:srgbClr val="1E264E"/>
                </a:solidFill>
                <a:latin typeface="Calibri" pitchFamily="34" charset="0"/>
              </a:rPr>
              <a:t>(Acteurs du lien social et familial : centres sociaux, associations d’accueil de la petite enfance...)</a:t>
            </a:r>
            <a:endParaRPr lang="fr-FR" sz="1700" dirty="0">
              <a:solidFill>
                <a:srgbClr val="1E264E"/>
              </a:solidFill>
              <a:latin typeface="Calibri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rgbClr val="1E264E"/>
                </a:solidFill>
                <a:latin typeface="Calibri" pitchFamily="34" charset="0"/>
              </a:rPr>
              <a:t>Aide à domicile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rgbClr val="1E264E"/>
                </a:solidFill>
                <a:latin typeface="Calibri" pitchFamily="34" charset="0"/>
              </a:rPr>
              <a:t>Familles rurales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700" dirty="0">
              <a:solidFill>
                <a:srgbClr val="1E264E"/>
              </a:solidFill>
              <a:latin typeface="Calibri" pitchFamily="34" charset="0"/>
            </a:endParaRPr>
          </a:p>
          <a:p>
            <a:endParaRPr lang="fr-FR" sz="1700" dirty="0">
              <a:solidFill>
                <a:srgbClr val="1E264E"/>
              </a:solidFill>
              <a:latin typeface="Calibri" pitchFamily="34" charset="0"/>
            </a:endParaRPr>
          </a:p>
          <a:p>
            <a:endParaRPr lang="fr-FR" sz="1700" dirty="0">
              <a:solidFill>
                <a:srgbClr val="1E264E"/>
              </a:solidFill>
              <a:latin typeface="Calibri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4452411" y="1271363"/>
            <a:ext cx="4104456" cy="3724096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fr-FR" sz="1700" b="1" dirty="0">
                <a:solidFill>
                  <a:srgbClr val="E7424F"/>
                </a:solidFill>
                <a:latin typeface="Calibri" pitchFamily="34" charset="0"/>
              </a:rPr>
              <a:t>EMPLOI ET INSERTION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chemeClr val="bg1"/>
                </a:solidFill>
                <a:latin typeface="Calibri" pitchFamily="34" charset="0"/>
              </a:rPr>
              <a:t>Ateliers et chantiers d’insertion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chemeClr val="bg1"/>
                </a:solidFill>
                <a:latin typeface="Calibri" pitchFamily="34" charset="0"/>
              </a:rPr>
              <a:t>Missions locales et PAIO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chemeClr val="bg1"/>
                </a:solidFill>
                <a:latin typeface="Calibri" pitchFamily="34" charset="0"/>
              </a:rPr>
              <a:t>Pôle Emploi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chemeClr val="bg1"/>
                </a:solidFill>
                <a:latin typeface="Calibri" pitchFamily="34" charset="0"/>
              </a:rPr>
              <a:t>Unedic / Assedic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700" dirty="0">
              <a:solidFill>
                <a:srgbClr val="1E264E"/>
              </a:solidFill>
              <a:latin typeface="Calibri" pitchFamily="34" charset="0"/>
            </a:endParaRPr>
          </a:p>
          <a:p>
            <a:r>
              <a:rPr lang="fr-FR" sz="1700" b="1" dirty="0">
                <a:solidFill>
                  <a:srgbClr val="E7424F"/>
                </a:solidFill>
                <a:latin typeface="Calibri" pitchFamily="34" charset="0"/>
              </a:rPr>
              <a:t>PROTECTION SOCIALE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chemeClr val="bg1"/>
                </a:solidFill>
                <a:latin typeface="Calibri" pitchFamily="34" charset="0"/>
              </a:rPr>
              <a:t>AGIRC / ARRCO </a:t>
            </a:r>
            <a:r>
              <a:rPr lang="fr-FR" sz="1500" dirty="0">
                <a:solidFill>
                  <a:schemeClr val="bg1"/>
                </a:solidFill>
                <a:latin typeface="Calibri" pitchFamily="34" charset="0"/>
              </a:rPr>
              <a:t>(Institutions de Retraite Complémentaire et de Prévoyance)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chemeClr val="bg1"/>
                </a:solidFill>
                <a:latin typeface="Calibri" pitchFamily="34" charset="0"/>
              </a:rPr>
              <a:t>SSI / RG  </a:t>
            </a:r>
            <a:r>
              <a:rPr lang="fr-FR" sz="1500" dirty="0">
                <a:solidFill>
                  <a:schemeClr val="bg1"/>
                </a:solidFill>
                <a:latin typeface="Calibri" pitchFamily="34" charset="0"/>
              </a:rPr>
              <a:t>(ex Régime Social des Indépendants)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chemeClr val="bg1"/>
                </a:solidFill>
                <a:latin typeface="Calibri" pitchFamily="34" charset="0"/>
              </a:rPr>
              <a:t>Mutualité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chemeClr val="bg1"/>
                </a:solidFill>
                <a:latin typeface="Calibri" pitchFamily="34" charset="0"/>
              </a:rPr>
              <a:t>Régime général de la Sécurité sociale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chemeClr val="bg1"/>
                </a:solidFill>
                <a:latin typeface="Calibri" pitchFamily="34" charset="0"/>
              </a:rPr>
              <a:t>Régime Minier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700" dirty="0">
              <a:solidFill>
                <a:srgbClr val="1E264E"/>
              </a:solidFill>
              <a:latin typeface="Calibri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F0943EE-BF44-4D9C-9C6F-B2BF0C50DD80}"/>
              </a:ext>
            </a:extLst>
          </p:cNvPr>
          <p:cNvSpPr txBox="1"/>
          <p:nvPr/>
        </p:nvSpPr>
        <p:spPr>
          <a:xfrm>
            <a:off x="399245" y="154635"/>
            <a:ext cx="114106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1E264E"/>
                </a:solidFill>
              </a:rPr>
              <a:t>20 branches regroupées par secteurs professionnels</a:t>
            </a:r>
          </a:p>
          <a:p>
            <a:pPr algn="ctr"/>
            <a:endParaRPr lang="fr-FR" sz="32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2D2844D-DBFC-4E5A-ADD2-1CC6C8C4A0DF}"/>
              </a:ext>
            </a:extLst>
          </p:cNvPr>
          <p:cNvSpPr txBox="1"/>
          <p:nvPr/>
        </p:nvSpPr>
        <p:spPr>
          <a:xfrm>
            <a:off x="8725959" y="1333218"/>
            <a:ext cx="3384376" cy="241604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fr-FR" sz="1700" b="1" dirty="0">
                <a:solidFill>
                  <a:schemeClr val="bg1"/>
                </a:solidFill>
                <a:latin typeface="Calibri" pitchFamily="34" charset="0"/>
              </a:rPr>
              <a:t>HABITAT SOCIAL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rgbClr val="1E264E"/>
                </a:solidFill>
                <a:latin typeface="Calibri" pitchFamily="34" charset="0"/>
              </a:rPr>
              <a:t>CAUE </a:t>
            </a:r>
            <a:r>
              <a:rPr lang="fr-FR" sz="1500" dirty="0">
                <a:solidFill>
                  <a:srgbClr val="1E264E"/>
                </a:solidFill>
                <a:latin typeface="Calibri" pitchFamily="34" charset="0"/>
              </a:rPr>
              <a:t>(Conseils d’Architecture, d’Urbanisme et de l’Environnement)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rgbClr val="1E264E"/>
                </a:solidFill>
                <a:latin typeface="Calibri" pitchFamily="34" charset="0"/>
              </a:rPr>
              <a:t>Sociétés Coopératives HLM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rgbClr val="1E264E"/>
                </a:solidFill>
                <a:latin typeface="Calibri" pitchFamily="34" charset="0"/>
              </a:rPr>
              <a:t>Entreprises sociales pour l’Habitat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rgbClr val="1E264E"/>
                </a:solidFill>
                <a:latin typeface="Calibri" pitchFamily="34" charset="0"/>
              </a:rPr>
              <a:t>Organisation Professionnelles de l’Habitat social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rgbClr val="1E264E"/>
                </a:solidFill>
                <a:latin typeface="Calibri" pitchFamily="34" charset="0"/>
              </a:rPr>
              <a:t>Offices publics de l’Habitat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rgbClr val="1E264E"/>
                </a:solidFill>
                <a:latin typeface="Calibri" pitchFamily="34" charset="0"/>
              </a:rPr>
              <a:t>Régies de quartier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8A76629-2126-48FD-AF71-52330B278981}"/>
              </a:ext>
            </a:extLst>
          </p:cNvPr>
          <p:cNvSpPr txBox="1"/>
          <p:nvPr/>
        </p:nvSpPr>
        <p:spPr>
          <a:xfrm>
            <a:off x="8759365" y="4580603"/>
            <a:ext cx="3350970" cy="169277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E7424F"/>
                </a:solidFill>
                <a:latin typeface="Calibri" pitchFamily="34" charset="0"/>
              </a:rPr>
              <a:t>VIE CIVILE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rgbClr val="1E264E"/>
                </a:solidFill>
                <a:latin typeface="Calibri" pitchFamily="34" charset="0"/>
              </a:rPr>
              <a:t>Entreprises hors branche relevant du périmètre de l’</a:t>
            </a:r>
            <a:r>
              <a:rPr lang="fr-FR" sz="1700" dirty="0" err="1">
                <a:solidFill>
                  <a:srgbClr val="1E264E"/>
                </a:solidFill>
                <a:latin typeface="Calibri" pitchFamily="34" charset="0"/>
              </a:rPr>
              <a:t>Opco</a:t>
            </a:r>
            <a:r>
              <a:rPr lang="fr-FR" sz="1700" dirty="0">
                <a:solidFill>
                  <a:srgbClr val="1E264E"/>
                </a:solidFill>
                <a:latin typeface="Calibri" pitchFamily="34" charset="0"/>
              </a:rPr>
              <a:t> et ne relevant pas des secteurs des autres SPP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2354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avec coins arrondis en diagonale 7">
            <a:extLst>
              <a:ext uri="{FF2B5EF4-FFF2-40B4-BE49-F238E27FC236}">
                <a16:creationId xmlns:a16="http://schemas.microsoft.com/office/drawing/2014/main" id="{4FE07A4C-3727-4610-8BA7-F4F3C7C43C94}"/>
              </a:ext>
            </a:extLst>
          </p:cNvPr>
          <p:cNvSpPr/>
          <p:nvPr/>
        </p:nvSpPr>
        <p:spPr>
          <a:xfrm>
            <a:off x="990600" y="1571682"/>
            <a:ext cx="10439400" cy="4249757"/>
          </a:xfrm>
          <a:prstGeom prst="round2Diag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1837184" y="188640"/>
            <a:ext cx="8219256" cy="710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Uniformation en HDF Adhérents branche ECLAT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85E5D1-53AA-4E75-A844-2E419F78ED00}"/>
              </a:ext>
            </a:extLst>
          </p:cNvPr>
          <p:cNvSpPr txBox="1"/>
          <p:nvPr/>
        </p:nvSpPr>
        <p:spPr>
          <a:xfrm>
            <a:off x="2774971" y="2552159"/>
            <a:ext cx="98571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>
              <a:defRPr/>
            </a:pPr>
            <a:r>
              <a:rPr lang="fr-FR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cs typeface="Arial" charset="0"/>
              </a:rPr>
              <a:t>1 820 adhérents  77 623 salariés </a:t>
            </a:r>
          </a:p>
          <a:p>
            <a:pPr marL="12700">
              <a:defRPr/>
            </a:pPr>
            <a:r>
              <a:rPr lang="fr-FR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cs typeface="Arial" charset="0"/>
              </a:rPr>
              <a:t>dont</a:t>
            </a:r>
          </a:p>
          <a:p>
            <a:pPr marL="12700">
              <a:defRPr/>
            </a:pPr>
            <a:r>
              <a:rPr lang="fr-FR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cs typeface="Arial" charset="0"/>
              </a:rPr>
              <a:t>92% structures de moins de 50 salariés</a:t>
            </a:r>
          </a:p>
          <a:p>
            <a:pPr marL="12700">
              <a:defRPr/>
            </a:pPr>
            <a:r>
              <a:rPr lang="fr-FR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cs typeface="Arial" charset="0"/>
              </a:rPr>
              <a:t>6% structures de 50 à 300 salariés</a:t>
            </a:r>
          </a:p>
          <a:p>
            <a:pPr marL="12700">
              <a:defRPr/>
            </a:pPr>
            <a:r>
              <a:rPr lang="fr-FR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cs typeface="Arial" charset="0"/>
              </a:rPr>
              <a:t>2% structures de plus de 300 salariés</a:t>
            </a:r>
          </a:p>
          <a:p>
            <a:pPr marL="12700">
              <a:defRPr/>
            </a:pPr>
            <a:endParaRPr lang="fr-FR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chemeClr val="bg2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cs typeface="Arial" charset="0"/>
            </a:endParaRPr>
          </a:p>
          <a:p>
            <a:pPr marL="12700">
              <a:defRPr/>
            </a:pPr>
            <a:endParaRPr lang="fr-FR" sz="1600" dirty="0">
              <a:solidFill>
                <a:srgbClr val="1E264E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462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55780D-FBF7-374C-8171-72A9681227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solidFill>
                  <a:schemeClr val="bg1"/>
                </a:solidFill>
              </a:rPr>
              <a:t>Nos services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166710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2351585" y="1484785"/>
            <a:ext cx="7635723" cy="4929411"/>
          </a:xfrm>
        </p:spPr>
        <p:txBody>
          <a:bodyPr>
            <a:normAutofit lnSpcReduction="10000"/>
          </a:bodyPr>
          <a:lstStyle/>
          <a:p>
            <a:pPr marL="287338" indent="-285750">
              <a:spcBef>
                <a:spcPct val="0"/>
              </a:spcBef>
            </a:pPr>
            <a:r>
              <a:rPr lang="fr-FR" sz="1900" dirty="0">
                <a:solidFill>
                  <a:srgbClr val="1E264E"/>
                </a:solidFill>
                <a:cs typeface="Arial" charset="0"/>
              </a:rPr>
              <a:t>Des</a:t>
            </a:r>
            <a:r>
              <a:rPr lang="fr-FR" sz="1900" dirty="0">
                <a:cs typeface="Arial" charset="0"/>
              </a:rPr>
              <a:t> </a:t>
            </a:r>
            <a:r>
              <a:rPr lang="fr-FR" sz="1900" b="1" dirty="0">
                <a:solidFill>
                  <a:srgbClr val="FF9900"/>
                </a:solidFill>
                <a:cs typeface="Arial" charset="0"/>
              </a:rPr>
              <a:t>partenaires sociaux</a:t>
            </a:r>
            <a:r>
              <a:rPr lang="fr-FR" sz="1900" b="1" dirty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 </a:t>
            </a:r>
            <a:r>
              <a:rPr lang="fr-FR" sz="1900" dirty="0">
                <a:solidFill>
                  <a:srgbClr val="1E264E"/>
                </a:solidFill>
                <a:cs typeface="Arial" charset="0"/>
              </a:rPr>
              <a:t>associés à la gouvernance </a:t>
            </a:r>
          </a:p>
          <a:p>
            <a:pPr marL="173038" indent="-171450">
              <a:spcBef>
                <a:spcPct val="0"/>
              </a:spcBef>
            </a:pPr>
            <a:endParaRPr lang="fr-FR" sz="1900" dirty="0">
              <a:cs typeface="Arial" charset="0"/>
            </a:endParaRPr>
          </a:p>
          <a:p>
            <a:pPr marL="287338" indent="-285750">
              <a:spcBef>
                <a:spcPct val="0"/>
              </a:spcBef>
            </a:pPr>
            <a:r>
              <a:rPr lang="fr-FR" sz="1900" dirty="0">
                <a:solidFill>
                  <a:srgbClr val="1E264E"/>
                </a:solidFill>
                <a:cs typeface="Arial" charset="0"/>
              </a:rPr>
              <a:t>Un</a:t>
            </a:r>
            <a:r>
              <a:rPr lang="fr-FR" sz="1900" dirty="0">
                <a:cs typeface="Arial" charset="0"/>
              </a:rPr>
              <a:t> </a:t>
            </a:r>
            <a:r>
              <a:rPr lang="fr-FR" sz="1900" b="1" dirty="0">
                <a:solidFill>
                  <a:srgbClr val="FF9900"/>
                </a:solidFill>
                <a:cs typeface="Arial" charset="0"/>
              </a:rPr>
              <a:t>conseiller</a:t>
            </a:r>
            <a:r>
              <a:rPr lang="fr-FR" sz="1900" b="1" dirty="0">
                <a:cs typeface="Arial" charset="0"/>
              </a:rPr>
              <a:t> </a:t>
            </a:r>
            <a:r>
              <a:rPr lang="fr-FR" sz="1900" dirty="0">
                <a:solidFill>
                  <a:srgbClr val="1E264E"/>
                </a:solidFill>
                <a:cs typeface="Arial" charset="0"/>
              </a:rPr>
              <a:t>dédié à chacune des 20 branches</a:t>
            </a:r>
          </a:p>
          <a:p>
            <a:pPr marL="173038" indent="-171450">
              <a:spcBef>
                <a:spcPct val="0"/>
              </a:spcBef>
            </a:pPr>
            <a:endParaRPr lang="fr-FR" sz="1900" dirty="0">
              <a:cs typeface="Arial" charset="0"/>
            </a:endParaRPr>
          </a:p>
          <a:p>
            <a:pPr marL="287338" indent="-285750">
              <a:spcBef>
                <a:spcPct val="0"/>
              </a:spcBef>
            </a:pPr>
            <a:r>
              <a:rPr lang="fr-FR" sz="1900" dirty="0">
                <a:solidFill>
                  <a:srgbClr val="1E264E"/>
                </a:solidFill>
                <a:cs typeface="Arial" charset="0"/>
              </a:rPr>
              <a:t>Une</a:t>
            </a:r>
            <a:r>
              <a:rPr lang="fr-FR" sz="1900" dirty="0">
                <a:cs typeface="Arial" charset="0"/>
              </a:rPr>
              <a:t> </a:t>
            </a:r>
            <a:r>
              <a:rPr lang="fr-FR" sz="1900" b="1" dirty="0">
                <a:solidFill>
                  <a:srgbClr val="FF9900"/>
                </a:solidFill>
                <a:cs typeface="Arial" charset="0"/>
              </a:rPr>
              <a:t>structuration politique</a:t>
            </a:r>
            <a:r>
              <a:rPr lang="fr-FR" sz="1900" b="1" dirty="0">
                <a:solidFill>
                  <a:srgbClr val="FFC000"/>
                </a:solidFill>
                <a:cs typeface="Arial" charset="0"/>
              </a:rPr>
              <a:t> </a:t>
            </a:r>
            <a:r>
              <a:rPr lang="fr-FR" sz="1900" dirty="0">
                <a:solidFill>
                  <a:srgbClr val="1E264E"/>
                </a:solidFill>
                <a:cs typeface="Arial" charset="0"/>
              </a:rPr>
              <a:t>qui coordonne le fonctionnement </a:t>
            </a:r>
            <a:br>
              <a:rPr lang="fr-FR" sz="1900" dirty="0">
                <a:solidFill>
                  <a:srgbClr val="1E264E"/>
                </a:solidFill>
                <a:cs typeface="Arial" charset="0"/>
              </a:rPr>
            </a:br>
            <a:r>
              <a:rPr lang="fr-FR" sz="1900" dirty="0">
                <a:solidFill>
                  <a:srgbClr val="1E264E"/>
                </a:solidFill>
                <a:cs typeface="Arial" charset="0"/>
              </a:rPr>
              <a:t>entre branches professionnelles</a:t>
            </a:r>
          </a:p>
          <a:p>
            <a:pPr marL="173038" indent="-171450">
              <a:spcBef>
                <a:spcPct val="0"/>
              </a:spcBef>
            </a:pPr>
            <a:endParaRPr lang="fr-FR" sz="1900" dirty="0">
              <a:cs typeface="Arial" charset="0"/>
            </a:endParaRPr>
          </a:p>
          <a:p>
            <a:pPr marL="287338" indent="-285750">
              <a:spcBef>
                <a:spcPct val="0"/>
              </a:spcBef>
            </a:pPr>
            <a:r>
              <a:rPr lang="fr-FR" sz="1900" dirty="0">
                <a:solidFill>
                  <a:srgbClr val="1E264E"/>
                </a:solidFill>
                <a:cs typeface="Arial" charset="0"/>
              </a:rPr>
              <a:t>La volonté de </a:t>
            </a:r>
            <a:r>
              <a:rPr lang="fr-FR" sz="1900" b="1" dirty="0">
                <a:solidFill>
                  <a:srgbClr val="FF9900"/>
                </a:solidFill>
                <a:cs typeface="Arial" charset="0"/>
              </a:rPr>
              <a:t>défendre les valeurs</a:t>
            </a:r>
            <a:r>
              <a:rPr lang="fr-FR" sz="1900" b="1" dirty="0">
                <a:solidFill>
                  <a:srgbClr val="FFC000"/>
                </a:solidFill>
                <a:cs typeface="Arial" charset="0"/>
              </a:rPr>
              <a:t> </a:t>
            </a:r>
            <a:r>
              <a:rPr lang="fr-FR" sz="1900" dirty="0">
                <a:solidFill>
                  <a:srgbClr val="1E264E"/>
                </a:solidFill>
                <a:cs typeface="Arial" charset="0"/>
              </a:rPr>
              <a:t>socio-économiques et culturelles de ses adhérents auprès des décideurs et des pouvoirs publics</a:t>
            </a:r>
          </a:p>
          <a:p>
            <a:pPr marL="173038" indent="-171450">
              <a:spcBef>
                <a:spcPct val="0"/>
              </a:spcBef>
            </a:pPr>
            <a:endParaRPr lang="fr-FR" sz="1900" dirty="0">
              <a:solidFill>
                <a:srgbClr val="1E264E"/>
              </a:solidFill>
              <a:cs typeface="Arial" charset="0"/>
            </a:endParaRPr>
          </a:p>
          <a:p>
            <a:pPr marL="287338" indent="-285750">
              <a:spcBef>
                <a:spcPct val="0"/>
              </a:spcBef>
            </a:pPr>
            <a:r>
              <a:rPr lang="fr-FR" sz="1900" dirty="0">
                <a:solidFill>
                  <a:srgbClr val="1E264E"/>
                </a:solidFill>
                <a:cs typeface="Arial" charset="0"/>
              </a:rPr>
              <a:t>La</a:t>
            </a:r>
            <a:r>
              <a:rPr lang="fr-FR" sz="1900" dirty="0">
                <a:cs typeface="Arial" charset="0"/>
              </a:rPr>
              <a:t> </a:t>
            </a:r>
            <a:r>
              <a:rPr lang="fr-FR" sz="1900" b="1" dirty="0">
                <a:solidFill>
                  <a:srgbClr val="FF9900"/>
                </a:solidFill>
                <a:cs typeface="Arial" charset="0"/>
              </a:rPr>
              <a:t>mise en œuvre dans les régions</a:t>
            </a:r>
            <a:r>
              <a:rPr lang="fr-FR" sz="1900" dirty="0">
                <a:solidFill>
                  <a:srgbClr val="FFC000"/>
                </a:solidFill>
                <a:cs typeface="Arial" charset="0"/>
              </a:rPr>
              <a:t> </a:t>
            </a:r>
            <a:r>
              <a:rPr lang="fr-FR" sz="1900" dirty="0">
                <a:solidFill>
                  <a:srgbClr val="1E264E"/>
                </a:solidFill>
                <a:cs typeface="Arial" charset="0"/>
              </a:rPr>
              <a:t>d’opérations à grande échelle au niveau des branches (plans de formation régionaux, </a:t>
            </a:r>
            <a:r>
              <a:rPr lang="fr-FR" sz="1900" dirty="0" err="1">
                <a:solidFill>
                  <a:srgbClr val="1E264E"/>
                </a:solidFill>
                <a:cs typeface="Arial" charset="0"/>
              </a:rPr>
              <a:t>Edec</a:t>
            </a:r>
            <a:r>
              <a:rPr lang="fr-FR" sz="1900" dirty="0">
                <a:solidFill>
                  <a:srgbClr val="1E264E"/>
                </a:solidFill>
                <a:cs typeface="Arial" charset="0"/>
              </a:rPr>
              <a:t>…)</a:t>
            </a:r>
          </a:p>
          <a:p>
            <a:pPr marL="173038" indent="-171450">
              <a:spcBef>
                <a:spcPct val="0"/>
              </a:spcBef>
            </a:pPr>
            <a:endParaRPr lang="fr-FR" sz="1900" dirty="0">
              <a:solidFill>
                <a:srgbClr val="1E264E"/>
              </a:solidFill>
              <a:cs typeface="Arial" charset="0"/>
            </a:endParaRPr>
          </a:p>
          <a:p>
            <a:pPr marL="287338" indent="-285750">
              <a:spcBef>
                <a:spcPct val="0"/>
              </a:spcBef>
            </a:pPr>
            <a:r>
              <a:rPr lang="fr-FR" sz="1900" dirty="0">
                <a:solidFill>
                  <a:srgbClr val="1E264E"/>
                </a:solidFill>
                <a:cs typeface="Arial" charset="0"/>
              </a:rPr>
              <a:t>Des </a:t>
            </a:r>
            <a:r>
              <a:rPr lang="fr-FR" sz="1900" b="1" dirty="0">
                <a:solidFill>
                  <a:srgbClr val="FF9900"/>
                </a:solidFill>
                <a:cs typeface="Arial" charset="0"/>
              </a:rPr>
              <a:t>études et observatoires</a:t>
            </a:r>
            <a:r>
              <a:rPr lang="fr-FR" sz="1900" b="1" dirty="0">
                <a:solidFill>
                  <a:srgbClr val="FFC000"/>
                </a:solidFill>
                <a:cs typeface="Arial" charset="0"/>
              </a:rPr>
              <a:t> </a:t>
            </a:r>
            <a:r>
              <a:rPr lang="fr-FR" sz="1900" dirty="0">
                <a:solidFill>
                  <a:srgbClr val="1E264E"/>
                </a:solidFill>
                <a:cs typeface="Arial" charset="0"/>
              </a:rPr>
              <a:t>prospectifs des métiers et des qualifications pour accompagner les branches</a:t>
            </a:r>
          </a:p>
          <a:p>
            <a:pPr marL="12700">
              <a:spcBef>
                <a:spcPct val="0"/>
              </a:spcBef>
              <a:buFont typeface="Wingdings" pitchFamily="2" charset="2"/>
              <a:buChar char="Ø"/>
            </a:pPr>
            <a:endParaRPr lang="fr-FR" dirty="0">
              <a:solidFill>
                <a:schemeClr val="tx1"/>
              </a:solidFill>
              <a:cs typeface="Arial" charset="0"/>
            </a:endParaRPr>
          </a:p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1631504" y="188640"/>
            <a:ext cx="8219256" cy="7109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Au service de nos branches professionnelles</a:t>
            </a:r>
          </a:p>
        </p:txBody>
      </p:sp>
    </p:spTree>
    <p:extLst>
      <p:ext uri="{BB962C8B-B14F-4D97-AF65-F5344CB8AC3E}">
        <p14:creationId xmlns:p14="http://schemas.microsoft.com/office/powerpoint/2010/main" val="3682629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AF6BFA79-7E1B-C140-9DD0-7F9C49A6FFC0}"/>
              </a:ext>
            </a:extLst>
          </p:cNvPr>
          <p:cNvSpPr txBox="1">
            <a:spLocks/>
          </p:cNvSpPr>
          <p:nvPr/>
        </p:nvSpPr>
        <p:spPr>
          <a:xfrm>
            <a:off x="1107848" y="2749553"/>
            <a:ext cx="11084152" cy="4360010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>
            <a:lvl1pPr marL="0" indent="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1pPr>
            <a:lvl2pPr marL="1181176" indent="-57150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2pPr>
            <a:lvl3pPr marL="1524191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3pPr>
            <a:lvl4pPr marL="2000479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4pPr>
            <a:lvl5pPr marL="2610155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5pPr>
            <a:lvl6pPr marL="3353219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895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572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248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fr-FR" sz="3600" b="1" dirty="0"/>
              <a:t>La gestion des contributions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fr-FR" sz="3600" b="1" dirty="0"/>
              <a:t>Le conseil de proximité formation et RH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fr-FR" sz="3600" b="1" dirty="0"/>
              <a:t>Le recrutement en alternance</a:t>
            </a:r>
            <a:endParaRPr lang="fr-FR" sz="4400" b="1" dirty="0"/>
          </a:p>
        </p:txBody>
      </p:sp>
    </p:spTree>
    <p:extLst>
      <p:ext uri="{BB962C8B-B14F-4D97-AF65-F5344CB8AC3E}">
        <p14:creationId xmlns:p14="http://schemas.microsoft.com/office/powerpoint/2010/main" val="3703559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AF6BFA79-7E1B-C140-9DD0-7F9C49A6FFC0}"/>
              </a:ext>
            </a:extLst>
          </p:cNvPr>
          <p:cNvSpPr txBox="1">
            <a:spLocks/>
          </p:cNvSpPr>
          <p:nvPr/>
        </p:nvSpPr>
        <p:spPr>
          <a:xfrm>
            <a:off x="2928061" y="3086424"/>
            <a:ext cx="9553124" cy="846567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>
            <a:lvl1pPr marL="0" indent="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1pPr>
            <a:lvl2pPr marL="1181176" indent="-57150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2pPr>
            <a:lvl3pPr marL="1524191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3pPr>
            <a:lvl4pPr marL="2000479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4pPr>
            <a:lvl5pPr marL="2610155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5pPr>
            <a:lvl6pPr marL="3353219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895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572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248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/>
              <a:t>GESTION DES CONTRIBUTIONS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3AC39BD-E6A1-D345-B102-C25FB26B4713}"/>
              </a:ext>
            </a:extLst>
          </p:cNvPr>
          <p:cNvGrpSpPr/>
          <p:nvPr/>
        </p:nvGrpSpPr>
        <p:grpSpPr>
          <a:xfrm>
            <a:off x="1632085" y="2964631"/>
            <a:ext cx="1005641" cy="1090151"/>
            <a:chOff x="2784426" y="3600898"/>
            <a:chExt cx="648073" cy="702534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2CD75010-30DB-4949-9399-6A808A1AE73B}"/>
                </a:ext>
              </a:extLst>
            </p:cNvPr>
            <p:cNvSpPr/>
            <p:nvPr/>
          </p:nvSpPr>
          <p:spPr>
            <a:xfrm>
              <a:off x="2784427" y="3600898"/>
              <a:ext cx="648072" cy="64807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Sous-titre 2">
              <a:extLst>
                <a:ext uri="{FF2B5EF4-FFF2-40B4-BE49-F238E27FC236}">
                  <a16:creationId xmlns:a16="http://schemas.microsoft.com/office/drawing/2014/main" id="{FB3410C9-360A-8E4D-AEA8-BE3B238C558D}"/>
                </a:ext>
              </a:extLst>
            </p:cNvPr>
            <p:cNvSpPr txBox="1">
              <a:spLocks/>
            </p:cNvSpPr>
            <p:nvPr/>
          </p:nvSpPr>
          <p:spPr>
            <a:xfrm>
              <a:off x="2784426" y="3682961"/>
              <a:ext cx="648072" cy="620471"/>
            </a:xfrm>
            <a:prstGeom prst="rect">
              <a:avLst/>
            </a:prstGeom>
          </p:spPr>
          <p:txBody>
            <a:bodyPr vert="horz" lIns="91428" tIns="45714" rIns="91428" bIns="45714" rtlCol="0">
              <a:normAutofit/>
            </a:bodyPr>
            <a:lstStyle>
              <a:lvl1pPr marL="0" indent="0" algn="l" defTabSz="1219352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600" kern="1200">
                  <a:solidFill>
                    <a:srgbClr val="1E264E"/>
                  </a:solidFill>
                  <a:latin typeface="Montserrat" pitchFamily="2" charset="77"/>
                  <a:ea typeface="+mn-ea"/>
                  <a:cs typeface="+mn-cs"/>
                </a:defRPr>
              </a:lvl1pPr>
              <a:lvl2pPr marL="1181176" indent="-571500" algn="l" defTabSz="121935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rgbClr val="1E264E"/>
                  </a:solidFill>
                  <a:latin typeface="Montserrat" pitchFamily="2" charset="77"/>
                  <a:ea typeface="+mn-ea"/>
                  <a:cs typeface="+mn-cs"/>
                </a:defRPr>
              </a:lvl2pPr>
              <a:lvl3pPr marL="1524191" indent="-304838" algn="l" defTabSz="121935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rgbClr val="1E264E"/>
                  </a:solidFill>
                  <a:latin typeface="Montserrat" pitchFamily="2" charset="77"/>
                  <a:ea typeface="+mn-ea"/>
                  <a:cs typeface="+mn-cs"/>
                </a:defRPr>
              </a:lvl3pPr>
              <a:lvl4pPr marL="2000479" indent="-171450" algn="l" defTabSz="121935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rgbClr val="99989C"/>
                  </a:solidFill>
                  <a:latin typeface="Montserrat" pitchFamily="2" charset="77"/>
                  <a:ea typeface="+mn-ea"/>
                  <a:cs typeface="+mn-cs"/>
                </a:defRPr>
              </a:lvl4pPr>
              <a:lvl5pPr marL="2610155" indent="-171450" algn="l" defTabSz="121935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rgbClr val="99989C"/>
                  </a:solidFill>
                  <a:latin typeface="Montserrat" pitchFamily="2" charset="77"/>
                  <a:ea typeface="+mn-ea"/>
                  <a:cs typeface="+mn-cs"/>
                </a:defRPr>
              </a:lvl5pPr>
              <a:lvl6pPr marL="3353219" indent="-304838" algn="l" defTabSz="121935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895" indent="-304838" algn="l" defTabSz="121935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2572" indent="-304838" algn="l" defTabSz="121935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2248" indent="-304838" algn="l" defTabSz="121935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4000" b="1" dirty="0"/>
                <a:t>1</a:t>
              </a:r>
            </a:p>
          </p:txBody>
        </p:sp>
      </p:grpSp>
      <p:sp>
        <p:nvSpPr>
          <p:cNvPr id="7" name="Sous-titre 2">
            <a:extLst>
              <a:ext uri="{FF2B5EF4-FFF2-40B4-BE49-F238E27FC236}">
                <a16:creationId xmlns:a16="http://schemas.microsoft.com/office/drawing/2014/main" id="{3972AFA4-7355-1D48-8C6C-BFD658484AE2}"/>
              </a:ext>
            </a:extLst>
          </p:cNvPr>
          <p:cNvSpPr txBox="1">
            <a:spLocks/>
          </p:cNvSpPr>
          <p:nvPr/>
        </p:nvSpPr>
        <p:spPr>
          <a:xfrm>
            <a:off x="2928061" y="3644996"/>
            <a:ext cx="9553124" cy="846567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>
            <a:lvl1pPr marL="0" indent="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1pPr>
            <a:lvl2pPr marL="1181176" indent="-57150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2pPr>
            <a:lvl3pPr marL="1524191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3pPr>
            <a:lvl4pPr marL="2000479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4pPr>
            <a:lvl5pPr marL="2610155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5pPr>
            <a:lvl6pPr marL="3353219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895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572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248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/>
              <a:t>LIÉES À LA FORMATION</a:t>
            </a:r>
            <a:endParaRPr lang="fr-FR" sz="4000" b="1" dirty="0">
              <a:solidFill>
                <a:schemeClr val="bg1"/>
              </a:solidFill>
            </a:endParaRPr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C8243AB6-89C6-3B4E-A638-D0987B9A797F}"/>
              </a:ext>
            </a:extLst>
          </p:cNvPr>
          <p:cNvSpPr txBox="1">
            <a:spLocks/>
          </p:cNvSpPr>
          <p:nvPr/>
        </p:nvSpPr>
        <p:spPr>
          <a:xfrm>
            <a:off x="2928061" y="4230136"/>
            <a:ext cx="9553124" cy="846567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>
            <a:lvl1pPr marL="0" indent="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1pPr>
            <a:lvl2pPr marL="1181176" indent="-57150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2pPr>
            <a:lvl3pPr marL="1524191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3pPr>
            <a:lvl4pPr marL="2000479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4pPr>
            <a:lvl5pPr marL="2610155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5pPr>
            <a:lvl6pPr marL="3353219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895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572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248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/>
              <a:t>PROFESSIONNELLE</a:t>
            </a:r>
            <a:endParaRPr lang="fr-FR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129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7" grpId="0" build="allAtOnce"/>
      <p:bldP spid="8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FD94FADA-A144-D446-AA6B-BBF864153D69}"/>
              </a:ext>
            </a:extLst>
          </p:cNvPr>
          <p:cNvSpPr txBox="1">
            <a:spLocks/>
          </p:cNvSpPr>
          <p:nvPr/>
        </p:nvSpPr>
        <p:spPr>
          <a:xfrm>
            <a:off x="2683374" y="1379274"/>
            <a:ext cx="6457183" cy="646498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>
            <a:lvl1pPr marL="0" indent="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1pPr>
            <a:lvl2pPr marL="1181176" indent="-57150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2pPr>
            <a:lvl3pPr marL="1524191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3pPr>
            <a:lvl4pPr marL="2000479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4pPr>
            <a:lvl5pPr marL="2610155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5pPr>
            <a:lvl6pPr marL="3353219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895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572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248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100" b="1" dirty="0">
                <a:solidFill>
                  <a:srgbClr val="E7424F"/>
                </a:solidFill>
              </a:rPr>
              <a:t>3 niveaux de contributions</a:t>
            </a:r>
          </a:p>
        </p:txBody>
      </p:sp>
      <p:sp>
        <p:nvSpPr>
          <p:cNvPr id="5" name="Espace réservé du titre 1">
            <a:extLst>
              <a:ext uri="{FF2B5EF4-FFF2-40B4-BE49-F238E27FC236}">
                <a16:creationId xmlns:a16="http://schemas.microsoft.com/office/drawing/2014/main" id="{B748B339-8AC0-A640-8AA8-2BF1420CB6E2}"/>
              </a:ext>
            </a:extLst>
          </p:cNvPr>
          <p:cNvSpPr txBox="1">
            <a:spLocks/>
          </p:cNvSpPr>
          <p:nvPr/>
        </p:nvSpPr>
        <p:spPr>
          <a:xfrm>
            <a:off x="3412901" y="189062"/>
            <a:ext cx="8641724" cy="917573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>
            <a:lvl1pPr algn="l" defTabSz="1219352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1E264E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fr-FR" sz="2400" dirty="0">
                <a:solidFill>
                  <a:schemeClr val="bg1"/>
                </a:solidFill>
              </a:rPr>
              <a:t>Gestion des contributions liées à la formation professionnelle</a:t>
            </a:r>
          </a:p>
        </p:txBody>
      </p:sp>
      <p:sp>
        <p:nvSpPr>
          <p:cNvPr id="6" name="Sous-titre 2">
            <a:extLst>
              <a:ext uri="{FF2B5EF4-FFF2-40B4-BE49-F238E27FC236}">
                <a16:creationId xmlns:a16="http://schemas.microsoft.com/office/drawing/2014/main" id="{00C8355A-AB7C-E742-86EA-F1241E4F7542}"/>
              </a:ext>
            </a:extLst>
          </p:cNvPr>
          <p:cNvSpPr txBox="1">
            <a:spLocks/>
          </p:cNvSpPr>
          <p:nvPr/>
        </p:nvSpPr>
        <p:spPr>
          <a:xfrm>
            <a:off x="847089" y="2160903"/>
            <a:ext cx="10589350" cy="4063539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>
            <a:lvl1pPr marL="0" indent="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1pPr>
            <a:lvl2pPr marL="1181176" indent="-57150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2pPr>
            <a:lvl3pPr marL="1524191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3pPr>
            <a:lvl4pPr marL="2000479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4pPr>
            <a:lvl5pPr marL="2610155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5pPr>
            <a:lvl6pPr marL="3353219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895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572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248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Toute entreprise ou association qui emploie un salarié a l’obligation de participer au financement de la formation professionnelle continue.</a:t>
            </a:r>
          </a:p>
          <a:p>
            <a:endParaRPr lang="fr-FR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b="1" dirty="0"/>
              <a:t>une contribution unique légale </a:t>
            </a:r>
            <a:r>
              <a:rPr lang="fr-FR" sz="2400" dirty="0"/>
              <a:t>(obligatoire)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b="1" dirty="0"/>
              <a:t>une contribution conventionnelle</a:t>
            </a:r>
            <a:r>
              <a:rPr lang="fr-FR" sz="2400" dirty="0"/>
              <a:t> (obligatoire si votre structure est rattachée à une branche professionnelle)</a:t>
            </a:r>
          </a:p>
          <a:p>
            <a:endParaRPr lang="fr-F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b="1" dirty="0"/>
              <a:t>Une contribution volontaire</a:t>
            </a:r>
            <a:r>
              <a:rPr lang="fr-FR" sz="2400" dirty="0"/>
              <a:t> pour accéder à certaines prestations de notre offre de services</a:t>
            </a:r>
          </a:p>
          <a:p>
            <a:endParaRPr lang="fr-FR" sz="1000" dirty="0"/>
          </a:p>
          <a:p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21739621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s-titre 2">
            <a:extLst>
              <a:ext uri="{FF2B5EF4-FFF2-40B4-BE49-F238E27FC236}">
                <a16:creationId xmlns:a16="http://schemas.microsoft.com/office/drawing/2014/main" id="{6DF41286-42D8-E34E-943D-1C539CD1FEF2}"/>
              </a:ext>
            </a:extLst>
          </p:cNvPr>
          <p:cNvSpPr txBox="1">
            <a:spLocks/>
          </p:cNvSpPr>
          <p:nvPr/>
        </p:nvSpPr>
        <p:spPr>
          <a:xfrm>
            <a:off x="2928061" y="3086424"/>
            <a:ext cx="9553124" cy="846567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>
            <a:lvl1pPr marL="0" indent="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1pPr>
            <a:lvl2pPr marL="1181176" indent="-57150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2pPr>
            <a:lvl3pPr marL="1524191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3pPr>
            <a:lvl4pPr marL="2000479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4pPr>
            <a:lvl5pPr marL="2610155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5pPr>
            <a:lvl6pPr marL="3353219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895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572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248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/>
              <a:t>CONSEIL DE PROXIMITÉ :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AF19558-486D-A84D-8296-E81557A3F48C}"/>
              </a:ext>
            </a:extLst>
          </p:cNvPr>
          <p:cNvGrpSpPr/>
          <p:nvPr/>
        </p:nvGrpSpPr>
        <p:grpSpPr>
          <a:xfrm>
            <a:off x="1632085" y="2964631"/>
            <a:ext cx="1005641" cy="1090151"/>
            <a:chOff x="2784426" y="3600898"/>
            <a:chExt cx="648073" cy="702534"/>
          </a:xfrm>
        </p:grpSpPr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D8CDE041-707A-0349-A7FB-F5FD545C40E3}"/>
                </a:ext>
              </a:extLst>
            </p:cNvPr>
            <p:cNvSpPr/>
            <p:nvPr/>
          </p:nvSpPr>
          <p:spPr>
            <a:xfrm>
              <a:off x="2784427" y="3600898"/>
              <a:ext cx="648072" cy="64807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Sous-titre 2">
              <a:extLst>
                <a:ext uri="{FF2B5EF4-FFF2-40B4-BE49-F238E27FC236}">
                  <a16:creationId xmlns:a16="http://schemas.microsoft.com/office/drawing/2014/main" id="{B7261C99-7EA7-E74A-AAC2-6E0B2CACA921}"/>
                </a:ext>
              </a:extLst>
            </p:cNvPr>
            <p:cNvSpPr txBox="1">
              <a:spLocks/>
            </p:cNvSpPr>
            <p:nvPr/>
          </p:nvSpPr>
          <p:spPr>
            <a:xfrm>
              <a:off x="2784426" y="3682961"/>
              <a:ext cx="648072" cy="620471"/>
            </a:xfrm>
            <a:prstGeom prst="rect">
              <a:avLst/>
            </a:prstGeom>
          </p:spPr>
          <p:txBody>
            <a:bodyPr vert="horz" lIns="91428" tIns="45714" rIns="91428" bIns="45714" rtlCol="0">
              <a:normAutofit/>
            </a:bodyPr>
            <a:lstStyle>
              <a:lvl1pPr marL="0" indent="0" algn="l" defTabSz="1219352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600" kern="1200">
                  <a:solidFill>
                    <a:srgbClr val="1E264E"/>
                  </a:solidFill>
                  <a:latin typeface="Montserrat" pitchFamily="2" charset="77"/>
                  <a:ea typeface="+mn-ea"/>
                  <a:cs typeface="+mn-cs"/>
                </a:defRPr>
              </a:lvl1pPr>
              <a:lvl2pPr marL="1181176" indent="-571500" algn="l" defTabSz="121935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rgbClr val="1E264E"/>
                  </a:solidFill>
                  <a:latin typeface="Montserrat" pitchFamily="2" charset="77"/>
                  <a:ea typeface="+mn-ea"/>
                  <a:cs typeface="+mn-cs"/>
                </a:defRPr>
              </a:lvl2pPr>
              <a:lvl3pPr marL="1524191" indent="-304838" algn="l" defTabSz="121935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rgbClr val="1E264E"/>
                  </a:solidFill>
                  <a:latin typeface="Montserrat" pitchFamily="2" charset="77"/>
                  <a:ea typeface="+mn-ea"/>
                  <a:cs typeface="+mn-cs"/>
                </a:defRPr>
              </a:lvl3pPr>
              <a:lvl4pPr marL="2000479" indent="-171450" algn="l" defTabSz="121935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rgbClr val="99989C"/>
                  </a:solidFill>
                  <a:latin typeface="Montserrat" pitchFamily="2" charset="77"/>
                  <a:ea typeface="+mn-ea"/>
                  <a:cs typeface="+mn-cs"/>
                </a:defRPr>
              </a:lvl4pPr>
              <a:lvl5pPr marL="2610155" indent="-171450" algn="l" defTabSz="121935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rgbClr val="99989C"/>
                  </a:solidFill>
                  <a:latin typeface="Montserrat" pitchFamily="2" charset="77"/>
                  <a:ea typeface="+mn-ea"/>
                  <a:cs typeface="+mn-cs"/>
                </a:defRPr>
              </a:lvl5pPr>
              <a:lvl6pPr marL="3353219" indent="-304838" algn="l" defTabSz="121935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895" indent="-304838" algn="l" defTabSz="121935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2572" indent="-304838" algn="l" defTabSz="121935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2248" indent="-304838" algn="l" defTabSz="121935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4000" b="1" dirty="0"/>
                <a:t>2</a:t>
              </a:r>
            </a:p>
          </p:txBody>
        </p:sp>
      </p:grpSp>
      <p:sp>
        <p:nvSpPr>
          <p:cNvPr id="12" name="Sous-titre 2">
            <a:extLst>
              <a:ext uri="{FF2B5EF4-FFF2-40B4-BE49-F238E27FC236}">
                <a16:creationId xmlns:a16="http://schemas.microsoft.com/office/drawing/2014/main" id="{3460CE7F-556C-CC42-82E1-3C6F5C915AA0}"/>
              </a:ext>
            </a:extLst>
          </p:cNvPr>
          <p:cNvSpPr txBox="1">
            <a:spLocks/>
          </p:cNvSpPr>
          <p:nvPr/>
        </p:nvSpPr>
        <p:spPr>
          <a:xfrm>
            <a:off x="2928061" y="3644996"/>
            <a:ext cx="9553124" cy="846567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>
            <a:lvl1pPr marL="0" indent="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1pPr>
            <a:lvl2pPr marL="1181176" indent="-57150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2pPr>
            <a:lvl3pPr marL="1524191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3pPr>
            <a:lvl4pPr marL="2000479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4pPr>
            <a:lvl5pPr marL="2610155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5pPr>
            <a:lvl6pPr marL="3353219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895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572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248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/>
              <a:t>FORMATION ET RH</a:t>
            </a:r>
            <a:endParaRPr lang="fr-FR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171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12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lèche vers la droite 10">
            <a:extLst>
              <a:ext uri="{FF2B5EF4-FFF2-40B4-BE49-F238E27FC236}">
                <a16:creationId xmlns:a16="http://schemas.microsoft.com/office/drawing/2014/main" id="{73521A6B-8272-854A-9564-DBAA33CE10CB}"/>
              </a:ext>
            </a:extLst>
          </p:cNvPr>
          <p:cNvSpPr/>
          <p:nvPr/>
        </p:nvSpPr>
        <p:spPr>
          <a:xfrm>
            <a:off x="-527874" y="837049"/>
            <a:ext cx="287995" cy="215996"/>
          </a:xfrm>
          <a:prstGeom prst="rightArrow">
            <a:avLst/>
          </a:prstGeom>
          <a:solidFill>
            <a:srgbClr val="787E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0731B4E-8440-8849-9584-CC748B8C9EAA}"/>
              </a:ext>
            </a:extLst>
          </p:cNvPr>
          <p:cNvSpPr txBox="1"/>
          <p:nvPr/>
        </p:nvSpPr>
        <p:spPr>
          <a:xfrm>
            <a:off x="5604940" y="2932108"/>
            <a:ext cx="0" cy="0"/>
          </a:xfrm>
          <a:prstGeom prst="rect">
            <a:avLst/>
          </a:prstGeom>
        </p:spPr>
        <p:txBody>
          <a:bodyPr vert="horz" wrap="none" lIns="91428" tIns="45714" rIns="91428" bIns="45714" rtlCol="0" anchor="ctr">
            <a:normAutofit fontScale="25000" lnSpcReduction="20000"/>
          </a:bodyPr>
          <a:lstStyle/>
          <a:p>
            <a:pPr algn="l"/>
            <a:endParaRPr lang="fr-FR" sz="2800" dirty="0">
              <a:solidFill>
                <a:schemeClr val="bg1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85313E0-53A9-334F-8067-E4769D6BF6D3}"/>
              </a:ext>
            </a:extLst>
          </p:cNvPr>
          <p:cNvSpPr txBox="1"/>
          <p:nvPr/>
        </p:nvSpPr>
        <p:spPr>
          <a:xfrm>
            <a:off x="5435996" y="2971860"/>
            <a:ext cx="0" cy="0"/>
          </a:xfrm>
          <a:prstGeom prst="rect">
            <a:avLst/>
          </a:prstGeom>
        </p:spPr>
        <p:txBody>
          <a:bodyPr vert="horz" wrap="none" lIns="91428" tIns="45714" rIns="91428" bIns="45714" rtlCol="0" anchor="ctr">
            <a:normAutofit fontScale="25000" lnSpcReduction="20000"/>
          </a:bodyPr>
          <a:lstStyle/>
          <a:p>
            <a:pPr algn="l"/>
            <a:endParaRPr lang="fr-FR" sz="2800" dirty="0">
              <a:solidFill>
                <a:schemeClr val="bg1"/>
              </a:solidFill>
            </a:endParaRPr>
          </a:p>
        </p:txBody>
      </p:sp>
      <p:sp>
        <p:nvSpPr>
          <p:cNvPr id="36" name="Sous-titre 2">
            <a:extLst>
              <a:ext uri="{FF2B5EF4-FFF2-40B4-BE49-F238E27FC236}">
                <a16:creationId xmlns:a16="http://schemas.microsoft.com/office/drawing/2014/main" id="{0EEF468D-BB66-4145-AB09-C7CF8BF2BB77}"/>
              </a:ext>
            </a:extLst>
          </p:cNvPr>
          <p:cNvSpPr txBox="1">
            <a:spLocks/>
          </p:cNvSpPr>
          <p:nvPr/>
        </p:nvSpPr>
        <p:spPr>
          <a:xfrm>
            <a:off x="616649" y="2932108"/>
            <a:ext cx="10472061" cy="3089811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>
            <a:lvl1pPr marL="0" indent="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1pPr>
            <a:lvl2pPr marL="1181176" indent="-57150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2pPr>
            <a:lvl3pPr marL="1524191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3pPr>
            <a:lvl4pPr marL="2000479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4pPr>
            <a:lvl5pPr marL="2610155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5pPr>
            <a:lvl6pPr marL="3353219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895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572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248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21" indent="-285721">
              <a:buFont typeface="Arial" panose="020B0604020202020204" pitchFamily="34" charset="0"/>
              <a:buChar char="•"/>
            </a:pPr>
            <a:r>
              <a:rPr lang="fr-FR" sz="2400" b="1" dirty="0"/>
              <a:t>Des rendez-vous individuels en face à face ou à distance </a:t>
            </a:r>
            <a:r>
              <a:rPr lang="fr-FR" sz="2400" b="1" dirty="0">
                <a:solidFill>
                  <a:srgbClr val="FF0000"/>
                </a:solidFill>
              </a:rPr>
              <a:t>dont les vendredis de l’alternance</a:t>
            </a:r>
          </a:p>
          <a:p>
            <a:endParaRPr lang="fr-FR" sz="2400" b="1" dirty="0">
              <a:solidFill>
                <a:srgbClr val="FF0000"/>
              </a:solidFill>
            </a:endParaRPr>
          </a:p>
          <a:p>
            <a:pPr marL="285721" indent="-285721">
              <a:buFont typeface="Arial" panose="020B0604020202020204" pitchFamily="34" charset="0"/>
              <a:buChar char="•"/>
            </a:pPr>
            <a:r>
              <a:rPr lang="fr-FR" sz="2400" b="1" dirty="0"/>
              <a:t>Des réunions d’information thématiques et/ou de branche</a:t>
            </a:r>
          </a:p>
          <a:p>
            <a:endParaRPr lang="fr-FR" sz="2400" b="1" dirty="0"/>
          </a:p>
          <a:p>
            <a:pPr marL="285721" indent="-285721">
              <a:buFont typeface="Arial" panose="020B0604020202020204" pitchFamily="34" charset="0"/>
              <a:buChar char="•"/>
            </a:pPr>
            <a:r>
              <a:rPr lang="fr-FR" sz="2400" b="1" dirty="0"/>
              <a:t>Des ateliers thématiques</a:t>
            </a:r>
            <a:endParaRPr lang="fr-FR" sz="1800" dirty="0"/>
          </a:p>
          <a:p>
            <a:pPr marL="285721" indent="-285721">
              <a:buFont typeface="Arial" panose="020B0604020202020204" pitchFamily="34" charset="0"/>
              <a:buChar char="•"/>
            </a:pPr>
            <a:endParaRPr lang="fr-FR" sz="1800" dirty="0"/>
          </a:p>
        </p:txBody>
      </p:sp>
      <p:sp>
        <p:nvSpPr>
          <p:cNvPr id="37" name="Sous-titre 2">
            <a:extLst>
              <a:ext uri="{FF2B5EF4-FFF2-40B4-BE49-F238E27FC236}">
                <a16:creationId xmlns:a16="http://schemas.microsoft.com/office/drawing/2014/main" id="{B307F97E-CF15-2349-92A5-403525C995D0}"/>
              </a:ext>
            </a:extLst>
          </p:cNvPr>
          <p:cNvSpPr txBox="1">
            <a:spLocks/>
          </p:cNvSpPr>
          <p:nvPr/>
        </p:nvSpPr>
        <p:spPr>
          <a:xfrm>
            <a:off x="532581" y="1687485"/>
            <a:ext cx="10640195" cy="512107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>
            <a:lvl1pPr marL="0" indent="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1pPr>
            <a:lvl2pPr marL="1181176" indent="-57150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2pPr>
            <a:lvl3pPr marL="1524191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3pPr>
            <a:lvl4pPr marL="2000479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4pPr>
            <a:lvl5pPr marL="2610155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5pPr>
            <a:lvl6pPr marL="3353219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895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572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248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Pour vous accompagner dans vos projets de formation et répondre à toutes vos questions, nos équipes régionales vous proposent :</a:t>
            </a:r>
          </a:p>
        </p:txBody>
      </p:sp>
      <p:sp>
        <p:nvSpPr>
          <p:cNvPr id="21" name="Espace réservé du titre 1">
            <a:extLst>
              <a:ext uri="{FF2B5EF4-FFF2-40B4-BE49-F238E27FC236}">
                <a16:creationId xmlns:a16="http://schemas.microsoft.com/office/drawing/2014/main" id="{E404508E-B72E-074B-BEF1-F31E94085419}"/>
              </a:ext>
            </a:extLst>
          </p:cNvPr>
          <p:cNvSpPr txBox="1">
            <a:spLocks/>
          </p:cNvSpPr>
          <p:nvPr/>
        </p:nvSpPr>
        <p:spPr>
          <a:xfrm>
            <a:off x="3936041" y="189062"/>
            <a:ext cx="7806366" cy="917573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>
            <a:lvl1pPr algn="l" defTabSz="1219352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1E264E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 algn="r"/>
            <a:r>
              <a:rPr lang="fr-FR" sz="2400" dirty="0">
                <a:solidFill>
                  <a:schemeClr val="bg1"/>
                </a:solidFill>
              </a:rPr>
              <a:t>Conseil et proximité : formation et RH</a:t>
            </a:r>
          </a:p>
        </p:txBody>
      </p:sp>
    </p:spTree>
    <p:extLst>
      <p:ext uri="{BB962C8B-B14F-4D97-AF65-F5344CB8AC3E}">
        <p14:creationId xmlns:p14="http://schemas.microsoft.com/office/powerpoint/2010/main" val="36198821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2E110C7C-D3B7-4240-B721-F8B5A81A35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528" y="1341041"/>
            <a:ext cx="6335879" cy="4521234"/>
          </a:xfrm>
          <a:prstGeom prst="rect">
            <a:avLst/>
          </a:prstGeom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AF6A7E5B-D825-E64B-99AF-457074D2F7FC}"/>
              </a:ext>
            </a:extLst>
          </p:cNvPr>
          <p:cNvCxnSpPr>
            <a:cxnSpLocks/>
          </p:cNvCxnSpPr>
          <p:nvPr/>
        </p:nvCxnSpPr>
        <p:spPr>
          <a:xfrm flipV="1">
            <a:off x="4801018" y="3572998"/>
            <a:ext cx="884888" cy="1513462"/>
          </a:xfrm>
          <a:prstGeom prst="straightConnector1">
            <a:avLst/>
          </a:prstGeom>
          <a:ln w="28575">
            <a:solidFill>
              <a:srgbClr val="1E264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E110AEF2-78F6-664A-8E31-5084482DB07E}"/>
              </a:ext>
            </a:extLst>
          </p:cNvPr>
          <p:cNvCxnSpPr>
            <a:cxnSpLocks/>
          </p:cNvCxnSpPr>
          <p:nvPr/>
        </p:nvCxnSpPr>
        <p:spPr>
          <a:xfrm flipV="1">
            <a:off x="4803998" y="5086921"/>
            <a:ext cx="2659977" cy="17126"/>
          </a:xfrm>
          <a:prstGeom prst="straightConnector1">
            <a:avLst/>
          </a:prstGeom>
          <a:ln w="28575">
            <a:solidFill>
              <a:srgbClr val="1E264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646BCF7C-8A72-5249-981A-8CC2600F3E8E}"/>
              </a:ext>
            </a:extLst>
          </p:cNvPr>
          <p:cNvSpPr txBox="1"/>
          <p:nvPr/>
        </p:nvSpPr>
        <p:spPr>
          <a:xfrm>
            <a:off x="8208211" y="4368678"/>
            <a:ext cx="0" cy="0"/>
          </a:xfrm>
          <a:prstGeom prst="rect">
            <a:avLst/>
          </a:prstGeom>
        </p:spPr>
        <p:txBody>
          <a:bodyPr vert="horz" wrap="none" lIns="91428" tIns="45714" rIns="91428" bIns="45714" rtlCol="0" anchor="ctr">
            <a:normAutofit fontScale="25000" lnSpcReduction="20000"/>
          </a:bodyPr>
          <a:lstStyle/>
          <a:p>
            <a:pPr algn="l"/>
            <a:endParaRPr lang="fr-FR" sz="2800" dirty="0">
              <a:solidFill>
                <a:schemeClr val="bg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7374B95-C4E9-7549-9023-36F673466295}"/>
              </a:ext>
            </a:extLst>
          </p:cNvPr>
          <p:cNvSpPr txBox="1"/>
          <p:nvPr/>
        </p:nvSpPr>
        <p:spPr>
          <a:xfrm>
            <a:off x="10768198" y="3921696"/>
            <a:ext cx="0" cy="0"/>
          </a:xfrm>
          <a:prstGeom prst="rect">
            <a:avLst/>
          </a:prstGeom>
        </p:spPr>
        <p:txBody>
          <a:bodyPr vert="horz" wrap="none" lIns="91428" tIns="45714" rIns="91428" bIns="45714" rtlCol="0" anchor="ctr">
            <a:normAutofit fontScale="25000" lnSpcReduction="20000"/>
          </a:bodyPr>
          <a:lstStyle/>
          <a:p>
            <a:pPr algn="l"/>
            <a:endParaRPr lang="fr-FR" sz="2800" dirty="0">
              <a:solidFill>
                <a:schemeClr val="bg1"/>
              </a:solidFill>
            </a:endParaRPr>
          </a:p>
        </p:txBody>
      </p:sp>
      <p:sp>
        <p:nvSpPr>
          <p:cNvPr id="9" name="Espace réservé du titre 1">
            <a:extLst>
              <a:ext uri="{FF2B5EF4-FFF2-40B4-BE49-F238E27FC236}">
                <a16:creationId xmlns:a16="http://schemas.microsoft.com/office/drawing/2014/main" id="{47024469-E078-E846-9787-3D10886F5ED4}"/>
              </a:ext>
            </a:extLst>
          </p:cNvPr>
          <p:cNvSpPr txBox="1">
            <a:spLocks/>
          </p:cNvSpPr>
          <p:nvPr/>
        </p:nvSpPr>
        <p:spPr>
          <a:xfrm>
            <a:off x="3936041" y="189062"/>
            <a:ext cx="7806366" cy="917573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>
            <a:lvl1pPr algn="l" defTabSz="1219352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1E264E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 algn="r"/>
            <a:r>
              <a:rPr lang="fr-FR" sz="2400" dirty="0">
                <a:solidFill>
                  <a:schemeClr val="bg1"/>
                </a:solidFill>
              </a:rPr>
              <a:t>Conseil et proximité : formation et RH</a:t>
            </a:r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F383B466-25E0-B241-894A-BB291956387A}"/>
              </a:ext>
            </a:extLst>
          </p:cNvPr>
          <p:cNvSpPr txBox="1">
            <a:spLocks/>
          </p:cNvSpPr>
          <p:nvPr/>
        </p:nvSpPr>
        <p:spPr>
          <a:xfrm>
            <a:off x="721218" y="1519570"/>
            <a:ext cx="4893486" cy="3205405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>
            <a:lvl1pPr marL="0" indent="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1pPr>
            <a:lvl2pPr marL="1181176" indent="-57150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2pPr>
            <a:lvl3pPr marL="1524191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3pPr>
            <a:lvl4pPr marL="2000479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4pPr>
            <a:lvl5pPr marL="2610155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5pPr>
            <a:lvl6pPr marL="3353219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895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572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248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dirty="0">
                <a:solidFill>
                  <a:srgbClr val="002060"/>
                </a:solidFill>
              </a:rPr>
              <a:t>Consultez notre agenda</a:t>
            </a:r>
            <a:br>
              <a:rPr lang="fr-FR" sz="2400" b="1" dirty="0">
                <a:solidFill>
                  <a:srgbClr val="002060"/>
                </a:solidFill>
              </a:rPr>
            </a:br>
            <a:r>
              <a:rPr lang="fr-FR" sz="2400" b="1" dirty="0">
                <a:solidFill>
                  <a:srgbClr val="002060"/>
                </a:solidFill>
              </a:rPr>
              <a:t>et inscrivez-vous</a:t>
            </a:r>
          </a:p>
          <a:p>
            <a:pPr algn="just"/>
            <a:endParaRPr lang="fr-FR" sz="800" dirty="0">
              <a:solidFill>
                <a:schemeClr val="tx1"/>
              </a:solidFill>
            </a:endParaRPr>
          </a:p>
          <a:p>
            <a:r>
              <a:rPr lang="fr-FR" sz="3100" b="1" dirty="0">
                <a:solidFill>
                  <a:srgbClr val="E7424F"/>
                </a:solidFill>
              </a:rPr>
              <a:t>Sur </a:t>
            </a:r>
            <a:r>
              <a:rPr lang="fr-FR" sz="3100" b="1" dirty="0" err="1">
                <a:solidFill>
                  <a:srgbClr val="E7424F"/>
                </a:solidFill>
              </a:rPr>
              <a:t>uniformation.fr</a:t>
            </a:r>
            <a:br>
              <a:rPr lang="fr-FR" sz="3100" b="1" dirty="0">
                <a:solidFill>
                  <a:srgbClr val="E7424F"/>
                </a:solidFill>
              </a:rPr>
            </a:br>
            <a:r>
              <a:rPr lang="fr-FR" sz="3100" b="1" dirty="0">
                <a:solidFill>
                  <a:srgbClr val="E7424F"/>
                </a:solidFill>
              </a:rPr>
              <a:t>&gt; rubrique contacts</a:t>
            </a:r>
          </a:p>
        </p:txBody>
      </p:sp>
      <p:sp>
        <p:nvSpPr>
          <p:cNvPr id="12" name="Sous-titre 2">
            <a:extLst>
              <a:ext uri="{FF2B5EF4-FFF2-40B4-BE49-F238E27FC236}">
                <a16:creationId xmlns:a16="http://schemas.microsoft.com/office/drawing/2014/main" id="{077DF65B-722D-7C45-99ED-40D237DDCA35}"/>
              </a:ext>
            </a:extLst>
          </p:cNvPr>
          <p:cNvSpPr txBox="1">
            <a:spLocks/>
          </p:cNvSpPr>
          <p:nvPr/>
        </p:nvSpPr>
        <p:spPr>
          <a:xfrm>
            <a:off x="1297962" y="4474470"/>
            <a:ext cx="3864042" cy="1551955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>
            <a:lvl1pPr marL="0" indent="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1pPr>
            <a:lvl2pPr marL="1181176" indent="-57150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2pPr>
            <a:lvl3pPr marL="1524191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3pPr>
            <a:lvl4pPr marL="2000479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4pPr>
            <a:lvl5pPr marL="2610155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5pPr>
            <a:lvl6pPr marL="3353219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895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572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248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Sélectionnez vos souhaits</a:t>
            </a:r>
            <a:br>
              <a:rPr lang="fr-FR" sz="1800" dirty="0"/>
            </a:br>
            <a:r>
              <a:rPr lang="fr-FR" sz="1800" dirty="0"/>
              <a:t>de modalités, thématiques</a:t>
            </a:r>
            <a:br>
              <a:rPr lang="fr-FR" sz="1800" dirty="0"/>
            </a:br>
            <a:r>
              <a:rPr lang="fr-FR" sz="1800" dirty="0"/>
              <a:t>ou dates, puis inscrivez-vous directement en ligne.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9AC6587-232B-D241-966A-A2872ABBFA57}"/>
              </a:ext>
            </a:extLst>
          </p:cNvPr>
          <p:cNvSpPr txBox="1"/>
          <p:nvPr/>
        </p:nvSpPr>
        <p:spPr>
          <a:xfrm>
            <a:off x="1209875" y="3980662"/>
            <a:ext cx="0" cy="0"/>
          </a:xfrm>
          <a:prstGeom prst="rect">
            <a:avLst/>
          </a:prstGeom>
        </p:spPr>
        <p:txBody>
          <a:bodyPr vert="horz" wrap="none" lIns="91428" tIns="45714" rIns="91428" bIns="45714" rtlCol="0" anchor="ctr">
            <a:normAutofit fontScale="25000" lnSpcReduction="20000"/>
          </a:bodyPr>
          <a:lstStyle/>
          <a:p>
            <a:pPr algn="l"/>
            <a:endParaRPr lang="fr-FR" sz="2800" dirty="0">
              <a:solidFill>
                <a:schemeClr val="bg1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D1D385E-AB58-B340-9871-1F312D90C200}"/>
              </a:ext>
            </a:extLst>
          </p:cNvPr>
          <p:cNvSpPr/>
          <p:nvPr/>
        </p:nvSpPr>
        <p:spPr>
          <a:xfrm>
            <a:off x="1226759" y="4330473"/>
            <a:ext cx="3577238" cy="1511971"/>
          </a:xfrm>
          <a:prstGeom prst="rect">
            <a:avLst/>
          </a:prstGeom>
          <a:noFill/>
          <a:ln>
            <a:solidFill>
              <a:srgbClr val="1E26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Sous-titre 2">
            <a:extLst>
              <a:ext uri="{FF2B5EF4-FFF2-40B4-BE49-F238E27FC236}">
                <a16:creationId xmlns:a16="http://schemas.microsoft.com/office/drawing/2014/main" id="{88526CC2-4308-974C-86AC-AFC0987A7760}"/>
              </a:ext>
            </a:extLst>
          </p:cNvPr>
          <p:cNvSpPr txBox="1">
            <a:spLocks/>
          </p:cNvSpPr>
          <p:nvPr/>
        </p:nvSpPr>
        <p:spPr>
          <a:xfrm>
            <a:off x="1141348" y="6096680"/>
            <a:ext cx="4463915" cy="482684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>
            <a:lvl1pPr marL="0" indent="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1pPr>
            <a:lvl2pPr marL="1181176" indent="-57150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2pPr>
            <a:lvl3pPr marL="1524191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3pPr>
            <a:lvl4pPr marL="2000479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4pPr>
            <a:lvl5pPr marL="2610155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5pPr>
            <a:lvl6pPr marL="3353219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895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572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248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500" dirty="0">
                <a:solidFill>
                  <a:srgbClr val="99989C"/>
                </a:solidFill>
              </a:rPr>
              <a:t>https://</a:t>
            </a:r>
            <a:r>
              <a:rPr lang="fr-FR" sz="1500" dirty="0" err="1">
                <a:solidFill>
                  <a:srgbClr val="99989C"/>
                </a:solidFill>
              </a:rPr>
              <a:t>www.uniformation.fr</a:t>
            </a:r>
            <a:r>
              <a:rPr lang="fr-FR" sz="1500" dirty="0">
                <a:solidFill>
                  <a:srgbClr val="99989C"/>
                </a:solidFill>
              </a:rPr>
              <a:t>/</a:t>
            </a:r>
            <a:r>
              <a:rPr lang="fr-FR" sz="1500" dirty="0" err="1">
                <a:solidFill>
                  <a:srgbClr val="99989C"/>
                </a:solidFill>
              </a:rPr>
              <a:t>evenements</a:t>
            </a:r>
            <a:endParaRPr lang="fr-FR" sz="1500" dirty="0">
              <a:solidFill>
                <a:srgbClr val="99989C"/>
              </a:solidFill>
            </a:endParaRPr>
          </a:p>
          <a:p>
            <a:endParaRPr lang="fr-FR" sz="1500" dirty="0">
              <a:solidFill>
                <a:srgbClr val="9998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8581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ous-titre 2">
            <a:extLst>
              <a:ext uri="{FF2B5EF4-FFF2-40B4-BE49-F238E27FC236}">
                <a16:creationId xmlns:a16="http://schemas.microsoft.com/office/drawing/2014/main" id="{E509D76F-F566-3E4C-8BDD-E26C3C692B43}"/>
              </a:ext>
            </a:extLst>
          </p:cNvPr>
          <p:cNvSpPr txBox="1">
            <a:spLocks/>
          </p:cNvSpPr>
          <p:nvPr/>
        </p:nvSpPr>
        <p:spPr>
          <a:xfrm>
            <a:off x="1146379" y="2477603"/>
            <a:ext cx="10341578" cy="1902794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>
            <a:lvl1pPr marL="0" indent="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1pPr>
            <a:lvl2pPr marL="1181176" indent="-57150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2pPr>
            <a:lvl3pPr marL="1524191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3pPr>
            <a:lvl4pPr marL="2000479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4pPr>
            <a:lvl5pPr marL="2610155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5pPr>
            <a:lvl6pPr marL="3353219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895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572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248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5721">
              <a:buFont typeface="Arial" panose="020B0604020202020204" pitchFamily="34" charset="0"/>
              <a:buChar char="•"/>
              <a:defRPr/>
            </a:pPr>
            <a:r>
              <a:rPr lang="fr-FR" sz="1700" b="1" dirty="0"/>
              <a:t>Notre offre de formation « clé en main » </a:t>
            </a:r>
            <a:r>
              <a:rPr lang="fr-FR" sz="1700" dirty="0"/>
              <a:t>(</a:t>
            </a:r>
            <a:r>
              <a:rPr lang="fr-FR" i="1" dirty="0"/>
              <a:t>pour les structures de moins de 50 salariés ETP</a:t>
            </a:r>
            <a:r>
              <a:rPr lang="fr-FR" sz="1700" dirty="0"/>
              <a:t>) : </a:t>
            </a:r>
          </a:p>
          <a:p>
            <a:pPr marL="0" lvl="1" indent="0">
              <a:buNone/>
              <a:defRPr/>
            </a:pPr>
            <a:r>
              <a:rPr lang="fr-FR" dirty="0"/>
              <a:t>35 thématiques de formation,  100% pris en charge donc aucune avance de frais pédagogiques, inscription en ligne</a:t>
            </a:r>
            <a:endParaRPr lang="fr-FR" sz="1700" b="1" dirty="0"/>
          </a:p>
        </p:txBody>
      </p:sp>
      <p:sp>
        <p:nvSpPr>
          <p:cNvPr id="12" name="Espace réservé du titre 1">
            <a:extLst>
              <a:ext uri="{FF2B5EF4-FFF2-40B4-BE49-F238E27FC236}">
                <a16:creationId xmlns:a16="http://schemas.microsoft.com/office/drawing/2014/main" id="{1950DCBB-F153-BD46-91D6-8E12F4D85374}"/>
              </a:ext>
            </a:extLst>
          </p:cNvPr>
          <p:cNvSpPr txBox="1">
            <a:spLocks/>
          </p:cNvSpPr>
          <p:nvPr/>
        </p:nvSpPr>
        <p:spPr>
          <a:xfrm>
            <a:off x="3936041" y="189062"/>
            <a:ext cx="7806366" cy="917573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>
            <a:lvl1pPr algn="l" defTabSz="1219352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1E264E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 algn="r"/>
            <a:r>
              <a:rPr lang="fr-FR" sz="2400" dirty="0">
                <a:solidFill>
                  <a:schemeClr val="bg1"/>
                </a:solidFill>
              </a:rPr>
              <a:t>Conseil et proximité : formation et RH</a:t>
            </a:r>
          </a:p>
        </p:txBody>
      </p:sp>
      <p:sp>
        <p:nvSpPr>
          <p:cNvPr id="13" name="Sous-titre 2">
            <a:extLst>
              <a:ext uri="{FF2B5EF4-FFF2-40B4-BE49-F238E27FC236}">
                <a16:creationId xmlns:a16="http://schemas.microsoft.com/office/drawing/2014/main" id="{ED80ED16-6B49-CC40-A90C-C5BE7A92222E}"/>
              </a:ext>
            </a:extLst>
          </p:cNvPr>
          <p:cNvSpPr txBox="1">
            <a:spLocks/>
          </p:cNvSpPr>
          <p:nvPr/>
        </p:nvSpPr>
        <p:spPr>
          <a:xfrm>
            <a:off x="692038" y="1444348"/>
            <a:ext cx="10709514" cy="73646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>
            <a:lvl1pPr marL="0" indent="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1pPr>
            <a:lvl2pPr marL="1181176" indent="-57150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2pPr>
            <a:lvl3pPr marL="1524191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3pPr>
            <a:lvl4pPr marL="2000479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4pPr>
            <a:lvl5pPr marL="2610155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5pPr>
            <a:lvl6pPr marL="3353219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895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572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248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b="1" dirty="0"/>
              <a:t>Plusieurs formules possibles pour </a:t>
            </a:r>
            <a:r>
              <a:rPr lang="fr-FR" sz="2400" b="1" dirty="0">
                <a:solidFill>
                  <a:srgbClr val="FF0000"/>
                </a:solidFill>
              </a:rPr>
              <a:t>financer votre plan de formation </a:t>
            </a:r>
            <a:r>
              <a:rPr lang="fr-FR" sz="2000" b="1" dirty="0"/>
              <a:t>et faire monter vos équipes en compétences :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56F680-096D-0444-B675-DA8326561B92}"/>
              </a:ext>
            </a:extLst>
          </p:cNvPr>
          <p:cNvSpPr/>
          <p:nvPr/>
        </p:nvSpPr>
        <p:spPr>
          <a:xfrm>
            <a:off x="3721993" y="3329790"/>
            <a:ext cx="6994079" cy="933565"/>
          </a:xfrm>
          <a:prstGeom prst="rect">
            <a:avLst/>
          </a:prstGeom>
          <a:solidFill>
            <a:srgbClr val="787E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Sous-titre 2">
            <a:extLst>
              <a:ext uri="{FF2B5EF4-FFF2-40B4-BE49-F238E27FC236}">
                <a16:creationId xmlns:a16="http://schemas.microsoft.com/office/drawing/2014/main" id="{7FF4B542-DDC3-B245-90F3-F55F3328195E}"/>
              </a:ext>
            </a:extLst>
          </p:cNvPr>
          <p:cNvSpPr txBox="1">
            <a:spLocks/>
          </p:cNvSpPr>
          <p:nvPr/>
        </p:nvSpPr>
        <p:spPr>
          <a:xfrm>
            <a:off x="3936040" y="3366637"/>
            <a:ext cx="6551875" cy="859872"/>
          </a:xfrm>
          <a:prstGeom prst="rect">
            <a:avLst/>
          </a:prstGeom>
        </p:spPr>
        <p:txBody>
          <a:bodyPr vert="horz" lIns="91428" tIns="45714" rIns="91428" bIns="45714" rtlCol="0">
            <a:normAutofit lnSpcReduction="10000"/>
          </a:bodyPr>
          <a:lstStyle>
            <a:lvl1pPr marL="0" indent="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1pPr>
            <a:lvl2pPr marL="1181176" indent="-57150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2pPr>
            <a:lvl3pPr marL="1524191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3pPr>
            <a:lvl4pPr marL="2000479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4pPr>
            <a:lvl5pPr marL="2610155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5pPr>
            <a:lvl6pPr marL="3353219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895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572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248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800" i="1" dirty="0">
                <a:solidFill>
                  <a:schemeClr val="bg1"/>
                </a:solidFill>
              </a:rPr>
              <a:t>À SAVOIR : certaines branches professionnelles ont créé leurs propres offres de formation clés en mains en partenariat avec Uniformation.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215A708-973F-491E-9CF8-C2F097C24A52}"/>
              </a:ext>
            </a:extLst>
          </p:cNvPr>
          <p:cNvSpPr txBox="1"/>
          <p:nvPr/>
        </p:nvSpPr>
        <p:spPr>
          <a:xfrm>
            <a:off x="1146379" y="4407807"/>
            <a:ext cx="1034157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85721">
              <a:buFont typeface="Arial" panose="020B0604020202020204" pitchFamily="34" charset="0"/>
              <a:buChar char="•"/>
              <a:defRPr/>
            </a:pPr>
            <a:r>
              <a:rPr lang="fr-FR" sz="1700" b="1" dirty="0">
                <a:solidFill>
                  <a:srgbClr val="1E264E"/>
                </a:solidFill>
                <a:latin typeface="Montserrat" pitchFamily="2" charset="77"/>
              </a:rPr>
              <a:t>Le financement des projets propres à votre structure </a:t>
            </a:r>
            <a:r>
              <a:rPr lang="fr-FR" sz="1700" b="1" dirty="0"/>
              <a:t>: </a:t>
            </a:r>
            <a:r>
              <a:rPr lang="fr-FR" sz="1600" dirty="0">
                <a:solidFill>
                  <a:srgbClr val="1E264E"/>
                </a:solidFill>
                <a:latin typeface="Montserrat" pitchFamily="2" charset="77"/>
              </a:rPr>
              <a:t>Demandes d’Aides Financières (DAF),  budget individuel …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2649C8A-56DE-4AE1-A04B-007F4BDF0449}"/>
              </a:ext>
            </a:extLst>
          </p:cNvPr>
          <p:cNvSpPr txBox="1"/>
          <p:nvPr/>
        </p:nvSpPr>
        <p:spPr>
          <a:xfrm>
            <a:off x="1114459" y="5150365"/>
            <a:ext cx="10341577" cy="846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85721">
              <a:buFont typeface="Arial" panose="020B0604020202020204" pitchFamily="34" charset="0"/>
              <a:buChar char="•"/>
              <a:defRPr/>
            </a:pPr>
            <a:r>
              <a:rPr lang="fr-FR" sz="1700" b="1" dirty="0">
                <a:solidFill>
                  <a:srgbClr val="1E264E"/>
                </a:solidFill>
                <a:latin typeface="Montserrat" pitchFamily="2" charset="77"/>
              </a:rPr>
              <a:t>Le financement de projets collectifs portés par un réseau ou un collectif d’entreprises : </a:t>
            </a:r>
            <a:r>
              <a:rPr lang="fr-FR" sz="1600" dirty="0">
                <a:solidFill>
                  <a:srgbClr val="1E264E"/>
                </a:solidFill>
                <a:latin typeface="Montserrat" pitchFamily="2" charset="77"/>
              </a:rPr>
              <a:t>les Actions Collectives Territoriales …</a:t>
            </a:r>
          </a:p>
          <a:p>
            <a:pPr indent="-285721">
              <a:buFont typeface="Arial" panose="020B0604020202020204" pitchFamily="34" charset="0"/>
              <a:buChar char="•"/>
              <a:defRPr/>
            </a:pPr>
            <a:endParaRPr lang="fr-FR" sz="1600" dirty="0">
              <a:solidFill>
                <a:srgbClr val="1E264E"/>
              </a:solidFill>
              <a:latin typeface="Montserrat" pitchFamily="2" charset="77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92C74F3-4A07-4226-9BA8-89DCD42F5683}"/>
              </a:ext>
            </a:extLst>
          </p:cNvPr>
          <p:cNvSpPr txBox="1"/>
          <p:nvPr/>
        </p:nvSpPr>
        <p:spPr>
          <a:xfrm>
            <a:off x="1185174" y="5934670"/>
            <a:ext cx="83065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700" b="1" dirty="0">
                <a:solidFill>
                  <a:srgbClr val="1E264E"/>
                </a:solidFill>
                <a:latin typeface="Montserrat" pitchFamily="2" charset="77"/>
              </a:rPr>
              <a:t>Recherche de financements externes </a:t>
            </a:r>
            <a:r>
              <a:rPr lang="fr-FR" sz="1800" b="1" dirty="0">
                <a:solidFill>
                  <a:srgbClr val="1E264E"/>
                </a:solidFill>
                <a:latin typeface="Montserrat" pitchFamily="2" charset="77"/>
              </a:rPr>
              <a:t>: </a:t>
            </a:r>
            <a:r>
              <a:rPr lang="fr-FR" sz="1600" dirty="0">
                <a:solidFill>
                  <a:srgbClr val="1E264E"/>
                </a:solidFill>
                <a:latin typeface="Montserrat" pitchFamily="2" charset="77"/>
              </a:rPr>
              <a:t>FSE, FNE, Région, POEC …</a:t>
            </a:r>
          </a:p>
        </p:txBody>
      </p:sp>
    </p:spTree>
    <p:extLst>
      <p:ext uri="{BB962C8B-B14F-4D97-AF65-F5344CB8AC3E}">
        <p14:creationId xmlns:p14="http://schemas.microsoft.com/office/powerpoint/2010/main" val="5757929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  <p:bldP spid="12" grpId="0"/>
      <p:bldP spid="17" grpId="0" animBg="1"/>
      <p:bldP spid="18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us-titre 2">
            <a:extLst>
              <a:ext uri="{FF2B5EF4-FFF2-40B4-BE49-F238E27FC236}">
                <a16:creationId xmlns:a16="http://schemas.microsoft.com/office/drawing/2014/main" id="{654E8B0F-F312-0248-8253-2BB9513266AE}"/>
              </a:ext>
            </a:extLst>
          </p:cNvPr>
          <p:cNvSpPr txBox="1">
            <a:spLocks/>
          </p:cNvSpPr>
          <p:nvPr/>
        </p:nvSpPr>
        <p:spPr>
          <a:xfrm>
            <a:off x="767982" y="2448197"/>
            <a:ext cx="10320727" cy="1116633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>
            <a:lvl1pPr marL="0" indent="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1pPr>
            <a:lvl2pPr marL="1181176" indent="-57150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2pPr>
            <a:lvl3pPr marL="1524191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3pPr>
            <a:lvl4pPr marL="2000479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4pPr>
            <a:lvl5pPr marL="2610155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5pPr>
            <a:lvl6pPr marL="3353219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895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572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248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b="1" dirty="0"/>
              <a:t>ZOOM RH : </a:t>
            </a:r>
            <a:r>
              <a:rPr lang="fr-FR" sz="2000" dirty="0"/>
              <a:t>3 à 6 jours d’accompagnement personnalisé réalisés par un cabinet externe pour analyser et définir les besoins de votre structure sur les sujets emploi / formation / compétences / organisation du travail …</a:t>
            </a:r>
            <a:endParaRPr lang="fr-FR" sz="2000" b="1" dirty="0"/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DA12376D-6C31-974F-B228-EBB3A6B89F25}"/>
              </a:ext>
            </a:extLst>
          </p:cNvPr>
          <p:cNvSpPr txBox="1">
            <a:spLocks/>
          </p:cNvSpPr>
          <p:nvPr/>
        </p:nvSpPr>
        <p:spPr>
          <a:xfrm>
            <a:off x="767982" y="1445156"/>
            <a:ext cx="8545143" cy="718496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>
            <a:lvl1pPr marL="0" indent="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1pPr>
            <a:lvl2pPr marL="1181176" indent="-57150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2pPr>
            <a:lvl3pPr marL="1524191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3pPr>
            <a:lvl4pPr marL="2000479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4pPr>
            <a:lvl5pPr marL="2610155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5pPr>
            <a:lvl6pPr marL="3353219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895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572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248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b="1" dirty="0">
                <a:solidFill>
                  <a:srgbClr val="E7424F"/>
                </a:solidFill>
              </a:rPr>
              <a:t>Des accompagnements RH et formation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13" name="Espace réservé du titre 1">
            <a:extLst>
              <a:ext uri="{FF2B5EF4-FFF2-40B4-BE49-F238E27FC236}">
                <a16:creationId xmlns:a16="http://schemas.microsoft.com/office/drawing/2014/main" id="{5BA0ED72-B0F7-254E-AF5E-14426394AA8B}"/>
              </a:ext>
            </a:extLst>
          </p:cNvPr>
          <p:cNvSpPr txBox="1">
            <a:spLocks/>
          </p:cNvSpPr>
          <p:nvPr/>
        </p:nvSpPr>
        <p:spPr>
          <a:xfrm>
            <a:off x="3936041" y="189062"/>
            <a:ext cx="7806366" cy="917573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>
            <a:lvl1pPr algn="l" defTabSz="1219352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1E264E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 algn="r"/>
            <a:r>
              <a:rPr lang="fr-FR" sz="2400" dirty="0">
                <a:solidFill>
                  <a:schemeClr val="bg1"/>
                </a:solidFill>
              </a:rPr>
              <a:t>Conseil et proximité : formation et RH</a:t>
            </a:r>
          </a:p>
        </p:txBody>
      </p:sp>
      <p:sp>
        <p:nvSpPr>
          <p:cNvPr id="6" name="Sous-titre 2">
            <a:extLst>
              <a:ext uri="{FF2B5EF4-FFF2-40B4-BE49-F238E27FC236}">
                <a16:creationId xmlns:a16="http://schemas.microsoft.com/office/drawing/2014/main" id="{CE40C776-3619-46DE-875B-D96F6DC9954B}"/>
              </a:ext>
            </a:extLst>
          </p:cNvPr>
          <p:cNvSpPr txBox="1">
            <a:spLocks/>
          </p:cNvSpPr>
          <p:nvPr/>
        </p:nvSpPr>
        <p:spPr>
          <a:xfrm>
            <a:off x="767983" y="4243606"/>
            <a:ext cx="10320727" cy="1252848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>
            <a:lvl1pPr marL="0" indent="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1pPr>
            <a:lvl2pPr marL="1181176" indent="-57150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2pPr>
            <a:lvl3pPr marL="1524191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3pPr>
            <a:lvl4pPr marL="2000479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4pPr>
            <a:lvl5pPr marL="2610155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5pPr>
            <a:lvl6pPr marL="3353219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895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572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248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b="1" dirty="0"/>
              <a:t>ZOOM FEST </a:t>
            </a:r>
            <a:r>
              <a:rPr lang="fr-FR" sz="1800" dirty="0"/>
              <a:t>: 3 jours d’accompagnement réalisés par un cabinet externe pour analyser votre activité professionnelle et vos pratiques de formation, et la faisabilité d’un process  FEST …</a:t>
            </a:r>
          </a:p>
        </p:txBody>
      </p:sp>
    </p:spTree>
    <p:extLst>
      <p:ext uri="{BB962C8B-B14F-4D97-AF65-F5344CB8AC3E}">
        <p14:creationId xmlns:p14="http://schemas.microsoft.com/office/powerpoint/2010/main" val="24161068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3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us-titre 2">
            <a:extLst>
              <a:ext uri="{FF2B5EF4-FFF2-40B4-BE49-F238E27FC236}">
                <a16:creationId xmlns:a16="http://schemas.microsoft.com/office/drawing/2014/main" id="{895F0F0B-4514-F64F-85F9-3D35F0CC2764}"/>
              </a:ext>
            </a:extLst>
          </p:cNvPr>
          <p:cNvSpPr txBox="1">
            <a:spLocks/>
          </p:cNvSpPr>
          <p:nvPr/>
        </p:nvSpPr>
        <p:spPr>
          <a:xfrm>
            <a:off x="1056068" y="3100022"/>
            <a:ext cx="9933633" cy="3220039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>
            <a:lvl1pPr marL="0" indent="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1pPr>
            <a:lvl2pPr marL="1181176" indent="-57150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2pPr>
            <a:lvl3pPr marL="1524191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3pPr>
            <a:lvl4pPr marL="2000479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4pPr>
            <a:lvl5pPr marL="2610155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5pPr>
            <a:lvl6pPr marL="3353219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895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572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248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21" indent="-285721" defTabSz="1219230">
              <a:buFont typeface="Arial" panose="020B0604020202020204" pitchFamily="34" charset="0"/>
              <a:buChar char="•"/>
            </a:pPr>
            <a:r>
              <a:rPr lang="fr-FR" sz="2000" dirty="0"/>
              <a:t>Un guide sur l’entretien professionnel</a:t>
            </a:r>
          </a:p>
          <a:p>
            <a:pPr marL="285721" indent="-285721" defTabSz="1219230">
              <a:buFont typeface="Arial" panose="020B0604020202020204" pitchFamily="34" charset="0"/>
              <a:buChar char="•"/>
            </a:pPr>
            <a:r>
              <a:rPr lang="fr-FR" sz="2000" dirty="0"/>
              <a:t>Un guide d’élaboration du plan de développement des compétences</a:t>
            </a:r>
          </a:p>
          <a:p>
            <a:pPr marL="285721" indent="-285721" defTabSz="1219230">
              <a:buFont typeface="Arial" panose="020B0604020202020204" pitchFamily="34" charset="0"/>
              <a:buChar char="•"/>
            </a:pPr>
            <a:r>
              <a:rPr lang="fr-FR" sz="2000" dirty="0"/>
              <a:t>Un auto diagnostic numérique</a:t>
            </a:r>
          </a:p>
          <a:p>
            <a:pPr marL="285721" indent="-285721" defTabSz="1219230">
              <a:buFont typeface="Arial" panose="020B0604020202020204" pitchFamily="34" charset="0"/>
              <a:buChar char="•"/>
            </a:pPr>
            <a:r>
              <a:rPr lang="fr-FR" sz="2000" dirty="0"/>
              <a:t>Un auto diagnostic social</a:t>
            </a:r>
          </a:p>
          <a:p>
            <a:pPr marL="285721" indent="-285721" defTabSz="1219230">
              <a:buFont typeface="Arial" panose="020B0604020202020204" pitchFamily="34" charset="0"/>
              <a:buChar char="•"/>
            </a:pPr>
            <a:r>
              <a:rPr lang="fr-FR" sz="2000" dirty="0"/>
              <a:t>Un guide d’achat de formation</a:t>
            </a:r>
          </a:p>
          <a:p>
            <a:pPr marL="285721" indent="-285721" defTabSz="1219230">
              <a:buFont typeface="Arial" panose="020B0604020202020204" pitchFamily="34" charset="0"/>
              <a:buChar char="•"/>
            </a:pPr>
            <a:r>
              <a:rPr lang="fr-FR" sz="2000" dirty="0"/>
              <a:t>Des trames pour vos entretiens annuels et professionnels</a:t>
            </a:r>
          </a:p>
          <a:p>
            <a:pPr marL="285721" indent="-285721" defTabSz="1219230">
              <a:buFont typeface="Arial" panose="020B0604020202020204" pitchFamily="34" charset="0"/>
              <a:buChar char="•"/>
            </a:pPr>
            <a:r>
              <a:rPr lang="fr-FR" sz="2000" dirty="0"/>
              <a:t>Un guide pour recruter et accompagner votre alternant</a:t>
            </a:r>
          </a:p>
          <a:p>
            <a:pPr marL="285721" indent="-285721" defTabSz="1219230">
              <a:buFont typeface="Arial" panose="020B0604020202020204" pitchFamily="34" charset="0"/>
              <a:buChar char="•"/>
            </a:pPr>
            <a:r>
              <a:rPr lang="fr-FR" sz="2000" dirty="0"/>
              <a:t>Des études menées par notre Pôle Observatoire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01F6793-A3B6-724E-B762-46C383D64511}"/>
              </a:ext>
            </a:extLst>
          </p:cNvPr>
          <p:cNvSpPr txBox="1"/>
          <p:nvPr/>
        </p:nvSpPr>
        <p:spPr>
          <a:xfrm>
            <a:off x="6350277" y="4164400"/>
            <a:ext cx="0" cy="0"/>
          </a:xfrm>
          <a:prstGeom prst="rect">
            <a:avLst/>
          </a:prstGeom>
        </p:spPr>
        <p:txBody>
          <a:bodyPr vert="horz" wrap="none" lIns="91428" tIns="45714" rIns="91428" bIns="45714" rtlCol="0" anchor="ctr">
            <a:normAutofit fontScale="25000" lnSpcReduction="20000"/>
          </a:bodyPr>
          <a:lstStyle/>
          <a:p>
            <a:pPr defTabSz="914309"/>
            <a:endParaRPr lang="fr-FR" sz="2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Sous-titre 2">
            <a:extLst>
              <a:ext uri="{FF2B5EF4-FFF2-40B4-BE49-F238E27FC236}">
                <a16:creationId xmlns:a16="http://schemas.microsoft.com/office/drawing/2014/main" id="{361D5248-91B5-DB48-B614-56111BD4134E}"/>
              </a:ext>
            </a:extLst>
          </p:cNvPr>
          <p:cNvSpPr txBox="1">
            <a:spLocks/>
          </p:cNvSpPr>
          <p:nvPr/>
        </p:nvSpPr>
        <p:spPr>
          <a:xfrm>
            <a:off x="500595" y="1589850"/>
            <a:ext cx="10489106" cy="1510481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>
            <a:lvl1pPr marL="0" indent="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1pPr>
            <a:lvl2pPr marL="1181176" indent="-57150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2pPr>
            <a:lvl3pPr marL="1524191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3pPr>
            <a:lvl4pPr marL="2000479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4pPr>
            <a:lvl5pPr marL="2610155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5pPr>
            <a:lvl6pPr marL="3353219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895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572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248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30"/>
            <a:r>
              <a:rPr lang="fr-FR" sz="3100" b="1" dirty="0">
                <a:solidFill>
                  <a:srgbClr val="E7424F"/>
                </a:solidFill>
              </a:rPr>
              <a:t>Des outils RH mis à votre disposition</a:t>
            </a:r>
          </a:p>
          <a:p>
            <a:pPr algn="just" defTabSz="1219230"/>
            <a:endParaRPr lang="fr-FR" sz="700" dirty="0">
              <a:solidFill>
                <a:prstClr val="black"/>
              </a:solidFill>
            </a:endParaRPr>
          </a:p>
          <a:p>
            <a:pPr defTabSz="1219230"/>
            <a:r>
              <a:rPr lang="fr-FR" sz="2000" b="1" dirty="0"/>
              <a:t>Pour vous faciliter la vie, Uniformation conçoit chaque année de nouveaux outils pratiques à télécharger ou tester directement en ligne sur notre site …</a:t>
            </a:r>
          </a:p>
          <a:p>
            <a:pPr defTabSz="1219230"/>
            <a:endParaRPr lang="fr-FR" sz="2200" b="1" dirty="0"/>
          </a:p>
        </p:txBody>
      </p:sp>
      <p:sp>
        <p:nvSpPr>
          <p:cNvPr id="14" name="Espace réservé du titre 1">
            <a:extLst>
              <a:ext uri="{FF2B5EF4-FFF2-40B4-BE49-F238E27FC236}">
                <a16:creationId xmlns:a16="http://schemas.microsoft.com/office/drawing/2014/main" id="{2D6DE220-4BED-8B42-8580-0C8748A112FF}"/>
              </a:ext>
            </a:extLst>
          </p:cNvPr>
          <p:cNvSpPr txBox="1">
            <a:spLocks/>
          </p:cNvSpPr>
          <p:nvPr/>
        </p:nvSpPr>
        <p:spPr>
          <a:xfrm>
            <a:off x="3936041" y="189062"/>
            <a:ext cx="7806366" cy="917573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>
            <a:lvl1pPr algn="l" defTabSz="1219352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1E264E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 algn="r" defTabSz="1219230"/>
            <a:r>
              <a:rPr lang="fr-FR" sz="2400" dirty="0">
                <a:solidFill>
                  <a:prstClr val="white"/>
                </a:solidFill>
              </a:rPr>
              <a:t>Conseil et proximité : formation et RH</a:t>
            </a:r>
          </a:p>
        </p:txBody>
      </p:sp>
    </p:spTree>
    <p:extLst>
      <p:ext uri="{BB962C8B-B14F-4D97-AF65-F5344CB8AC3E}">
        <p14:creationId xmlns:p14="http://schemas.microsoft.com/office/powerpoint/2010/main" val="10871831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31142824-BD59-8A4B-97F4-1E17F6A814D2}"/>
              </a:ext>
            </a:extLst>
          </p:cNvPr>
          <p:cNvSpPr txBox="1">
            <a:spLocks/>
          </p:cNvSpPr>
          <p:nvPr/>
        </p:nvSpPr>
        <p:spPr>
          <a:xfrm>
            <a:off x="2928061" y="3086424"/>
            <a:ext cx="9553124" cy="846567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>
            <a:lvl1pPr marL="0" indent="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1pPr>
            <a:lvl2pPr marL="1181176" indent="-57150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2pPr>
            <a:lvl3pPr marL="1524191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3pPr>
            <a:lvl4pPr marL="2000479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4pPr>
            <a:lvl5pPr marL="2610155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5pPr>
            <a:lvl6pPr marL="3353219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895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572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248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/>
              <a:t>AIDE AU RECRUTEMENT</a:t>
            </a:r>
          </a:p>
          <a:p>
            <a:endParaRPr lang="fr-FR" sz="4000" b="1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0F90A96-89CA-F644-854C-A1AA13410ACB}"/>
              </a:ext>
            </a:extLst>
          </p:cNvPr>
          <p:cNvGrpSpPr/>
          <p:nvPr/>
        </p:nvGrpSpPr>
        <p:grpSpPr>
          <a:xfrm>
            <a:off x="1632085" y="2964631"/>
            <a:ext cx="1005641" cy="1090151"/>
            <a:chOff x="2784426" y="3600898"/>
            <a:chExt cx="648073" cy="702534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1DC0DBBF-C95C-B64D-81A6-497710012020}"/>
                </a:ext>
              </a:extLst>
            </p:cNvPr>
            <p:cNvSpPr/>
            <p:nvPr/>
          </p:nvSpPr>
          <p:spPr>
            <a:xfrm>
              <a:off x="2784427" y="3600898"/>
              <a:ext cx="648072" cy="64807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Sous-titre 2">
              <a:extLst>
                <a:ext uri="{FF2B5EF4-FFF2-40B4-BE49-F238E27FC236}">
                  <a16:creationId xmlns:a16="http://schemas.microsoft.com/office/drawing/2014/main" id="{2B541D82-682A-F74D-AC6F-14E6F90D726F}"/>
                </a:ext>
              </a:extLst>
            </p:cNvPr>
            <p:cNvSpPr txBox="1">
              <a:spLocks/>
            </p:cNvSpPr>
            <p:nvPr/>
          </p:nvSpPr>
          <p:spPr>
            <a:xfrm>
              <a:off x="2784426" y="3682961"/>
              <a:ext cx="648072" cy="620471"/>
            </a:xfrm>
            <a:prstGeom prst="rect">
              <a:avLst/>
            </a:prstGeom>
          </p:spPr>
          <p:txBody>
            <a:bodyPr vert="horz" lIns="91428" tIns="45714" rIns="91428" bIns="45714" rtlCol="0">
              <a:normAutofit/>
            </a:bodyPr>
            <a:lstStyle>
              <a:lvl1pPr marL="0" indent="0" algn="l" defTabSz="1219352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600" kern="1200">
                  <a:solidFill>
                    <a:srgbClr val="1E264E"/>
                  </a:solidFill>
                  <a:latin typeface="Montserrat" pitchFamily="2" charset="77"/>
                  <a:ea typeface="+mn-ea"/>
                  <a:cs typeface="+mn-cs"/>
                </a:defRPr>
              </a:lvl1pPr>
              <a:lvl2pPr marL="1181176" indent="-571500" algn="l" defTabSz="121935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rgbClr val="1E264E"/>
                  </a:solidFill>
                  <a:latin typeface="Montserrat" pitchFamily="2" charset="77"/>
                  <a:ea typeface="+mn-ea"/>
                  <a:cs typeface="+mn-cs"/>
                </a:defRPr>
              </a:lvl2pPr>
              <a:lvl3pPr marL="1524191" indent="-304838" algn="l" defTabSz="121935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rgbClr val="1E264E"/>
                  </a:solidFill>
                  <a:latin typeface="Montserrat" pitchFamily="2" charset="77"/>
                  <a:ea typeface="+mn-ea"/>
                  <a:cs typeface="+mn-cs"/>
                </a:defRPr>
              </a:lvl3pPr>
              <a:lvl4pPr marL="2000479" indent="-171450" algn="l" defTabSz="121935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rgbClr val="99989C"/>
                  </a:solidFill>
                  <a:latin typeface="Montserrat" pitchFamily="2" charset="77"/>
                  <a:ea typeface="+mn-ea"/>
                  <a:cs typeface="+mn-cs"/>
                </a:defRPr>
              </a:lvl4pPr>
              <a:lvl5pPr marL="2610155" indent="-171450" algn="l" defTabSz="121935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rgbClr val="99989C"/>
                  </a:solidFill>
                  <a:latin typeface="Montserrat" pitchFamily="2" charset="77"/>
                  <a:ea typeface="+mn-ea"/>
                  <a:cs typeface="+mn-cs"/>
                </a:defRPr>
              </a:lvl5pPr>
              <a:lvl6pPr marL="3353219" indent="-304838" algn="l" defTabSz="121935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895" indent="-304838" algn="l" defTabSz="121935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2572" indent="-304838" algn="l" defTabSz="121935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2248" indent="-304838" algn="l" defTabSz="121935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4000" b="1" dirty="0"/>
                <a:t>3</a:t>
              </a:r>
            </a:p>
          </p:txBody>
        </p:sp>
      </p:grpSp>
      <p:sp>
        <p:nvSpPr>
          <p:cNvPr id="7" name="Sous-titre 2">
            <a:extLst>
              <a:ext uri="{FF2B5EF4-FFF2-40B4-BE49-F238E27FC236}">
                <a16:creationId xmlns:a16="http://schemas.microsoft.com/office/drawing/2014/main" id="{CC2802FD-9F9C-B442-96CA-DD188E94091D}"/>
              </a:ext>
            </a:extLst>
          </p:cNvPr>
          <p:cNvSpPr txBox="1">
            <a:spLocks/>
          </p:cNvSpPr>
          <p:nvPr/>
        </p:nvSpPr>
        <p:spPr>
          <a:xfrm>
            <a:off x="2928061" y="3644996"/>
            <a:ext cx="9553124" cy="846567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>
            <a:lvl1pPr marL="0" indent="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1pPr>
            <a:lvl2pPr marL="1181176" indent="-57150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2pPr>
            <a:lvl3pPr marL="1524191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3pPr>
            <a:lvl4pPr marL="2000479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4pPr>
            <a:lvl5pPr marL="2610155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5pPr>
            <a:lvl6pPr marL="3353219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895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572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248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/>
              <a:t>EN ALTERNANCE</a:t>
            </a:r>
            <a:endParaRPr lang="fr-FR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7683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7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1">
            <a:extLst>
              <a:ext uri="{FF2B5EF4-FFF2-40B4-BE49-F238E27FC236}">
                <a16:creationId xmlns:a16="http://schemas.microsoft.com/office/drawing/2014/main" id="{C09D2932-8063-4542-8C1D-4D2E0268FC79}"/>
              </a:ext>
            </a:extLst>
          </p:cNvPr>
          <p:cNvSpPr txBox="1">
            <a:spLocks/>
          </p:cNvSpPr>
          <p:nvPr/>
        </p:nvSpPr>
        <p:spPr>
          <a:xfrm>
            <a:off x="3936041" y="189062"/>
            <a:ext cx="7806366" cy="917573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>
            <a:lvl1pPr algn="l" defTabSz="1219352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1E264E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 algn="r"/>
            <a:r>
              <a:rPr lang="fr-FR" sz="2400" dirty="0">
                <a:solidFill>
                  <a:schemeClr val="bg1"/>
                </a:solidFill>
              </a:rPr>
              <a:t>Aide au recrutement en alternance</a:t>
            </a: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C4363D14-EAD3-A043-AD5B-33B3EC97455E}"/>
              </a:ext>
            </a:extLst>
          </p:cNvPr>
          <p:cNvSpPr txBox="1">
            <a:spLocks/>
          </p:cNvSpPr>
          <p:nvPr/>
        </p:nvSpPr>
        <p:spPr>
          <a:xfrm>
            <a:off x="1013388" y="3303703"/>
            <a:ext cx="4352239" cy="2665776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>
            <a:lvl1pPr marL="0" indent="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1pPr>
            <a:lvl2pPr marL="1181176" indent="-57150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2pPr>
            <a:lvl3pPr marL="1524191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3pPr>
            <a:lvl4pPr marL="2000479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4pPr>
            <a:lvl5pPr marL="2610155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5pPr>
            <a:lvl6pPr marL="3353219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895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572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248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21" indent="-28572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fr-FR" sz="2400" dirty="0"/>
              <a:t>Contrats de</a:t>
            </a:r>
            <a:br>
              <a:rPr lang="fr-FR" sz="2400" dirty="0"/>
            </a:br>
            <a:r>
              <a:rPr lang="fr-FR" sz="2400" dirty="0"/>
              <a:t>professionnalisation</a:t>
            </a:r>
            <a:br>
              <a:rPr lang="fr-FR" sz="2400" dirty="0"/>
            </a:br>
            <a:r>
              <a:rPr lang="fr-FR" sz="2400" dirty="0"/>
              <a:t>(</a:t>
            </a:r>
            <a:r>
              <a:rPr lang="fr-FR" sz="2400" dirty="0" err="1"/>
              <a:t>Cpro</a:t>
            </a:r>
            <a:r>
              <a:rPr lang="fr-FR" sz="2400" dirty="0"/>
              <a:t>) </a:t>
            </a:r>
          </a:p>
          <a:p>
            <a:pPr marL="285721" indent="-28572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fr-FR" sz="2400" dirty="0"/>
          </a:p>
          <a:p>
            <a:pPr marL="285721" indent="-28572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fr-FR" sz="2400" dirty="0"/>
              <a:t>Contrats d’apprentissage</a:t>
            </a:r>
            <a:br>
              <a:rPr lang="fr-FR" sz="2400" dirty="0"/>
            </a:br>
            <a:r>
              <a:rPr lang="fr-FR" sz="2400" dirty="0"/>
              <a:t>(Capp)</a:t>
            </a:r>
          </a:p>
          <a:p>
            <a:pPr marL="285721" indent="-285721" algn="just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fr-FR" sz="1800" dirty="0"/>
          </a:p>
          <a:p>
            <a:pPr marL="285721" indent="-285721">
              <a:buFont typeface="Arial" panose="020B0604020202020204" pitchFamily="34" charset="0"/>
              <a:buChar char="•"/>
            </a:pPr>
            <a:endParaRPr lang="fr-FR" sz="1800" dirty="0"/>
          </a:p>
          <a:p>
            <a:pPr marL="285721" indent="-285721">
              <a:buFont typeface="Arial" panose="020B0604020202020204" pitchFamily="34" charset="0"/>
              <a:buChar char="•"/>
            </a:pPr>
            <a:endParaRPr lang="fr-FR" sz="1800" dirty="0"/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3FB56011-9F81-CA40-880D-8E9D38E03B73}"/>
              </a:ext>
            </a:extLst>
          </p:cNvPr>
          <p:cNvSpPr txBox="1">
            <a:spLocks/>
          </p:cNvSpPr>
          <p:nvPr/>
        </p:nvSpPr>
        <p:spPr>
          <a:xfrm>
            <a:off x="1150787" y="1703025"/>
            <a:ext cx="10591619" cy="858089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>
            <a:lvl1pPr marL="0" indent="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1pPr>
            <a:lvl2pPr marL="1181176" indent="-57150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2pPr>
            <a:lvl3pPr marL="1524191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3pPr>
            <a:lvl4pPr marL="2000479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4pPr>
            <a:lvl5pPr marL="2610155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5pPr>
            <a:lvl6pPr marL="3353219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895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572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248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100" b="1" dirty="0">
                <a:solidFill>
                  <a:srgbClr val="E7424F"/>
                </a:solidFill>
              </a:rPr>
              <a:t>3 dispositifs de mise en œuvre pour l’alternance</a:t>
            </a:r>
          </a:p>
        </p:txBody>
      </p:sp>
      <p:sp>
        <p:nvSpPr>
          <p:cNvPr id="6" name="Sous-titre 2">
            <a:extLst>
              <a:ext uri="{FF2B5EF4-FFF2-40B4-BE49-F238E27FC236}">
                <a16:creationId xmlns:a16="http://schemas.microsoft.com/office/drawing/2014/main" id="{8BA10DC6-C587-8447-987C-E605459598EF}"/>
              </a:ext>
            </a:extLst>
          </p:cNvPr>
          <p:cNvSpPr txBox="1">
            <a:spLocks/>
          </p:cNvSpPr>
          <p:nvPr/>
        </p:nvSpPr>
        <p:spPr>
          <a:xfrm>
            <a:off x="1013388" y="2658365"/>
            <a:ext cx="8333559" cy="503990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>
            <a:lvl1pPr marL="0" indent="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1pPr>
            <a:lvl2pPr marL="1181176" indent="-57150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2pPr>
            <a:lvl3pPr marL="1524191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3pPr>
            <a:lvl4pPr marL="2000479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4pPr>
            <a:lvl5pPr marL="2610155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5pPr>
            <a:lvl6pPr marL="3353219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895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572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248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b="1" dirty="0"/>
              <a:t>2 dispositifs de </a:t>
            </a:r>
            <a:r>
              <a:rPr lang="fr-FR" sz="2400" b="1" dirty="0">
                <a:solidFill>
                  <a:srgbClr val="FF0000"/>
                </a:solidFill>
              </a:rPr>
              <a:t>recrutement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7" name="Sous-titre 2">
            <a:extLst>
              <a:ext uri="{FF2B5EF4-FFF2-40B4-BE49-F238E27FC236}">
                <a16:creationId xmlns:a16="http://schemas.microsoft.com/office/drawing/2014/main" id="{D3B62DBC-46BA-BB45-84FD-8D4258859CCF}"/>
              </a:ext>
            </a:extLst>
          </p:cNvPr>
          <p:cNvSpPr txBox="1">
            <a:spLocks/>
          </p:cNvSpPr>
          <p:nvPr/>
        </p:nvSpPr>
        <p:spPr>
          <a:xfrm>
            <a:off x="6274052" y="3681934"/>
            <a:ext cx="5785677" cy="2879945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>
            <a:lvl1pPr marL="0" indent="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1pPr>
            <a:lvl2pPr marL="1181176" indent="-57150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2pPr>
            <a:lvl3pPr marL="1524191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3pPr>
            <a:lvl4pPr marL="2000479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4pPr>
            <a:lvl5pPr marL="2610155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5pPr>
            <a:lvl6pPr marL="3353219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895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572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248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21" indent="-28572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fr-FR" sz="2400" dirty="0"/>
              <a:t>Promotion ou reconversion </a:t>
            </a:r>
            <a:br>
              <a:rPr lang="fr-FR" sz="2400" dirty="0"/>
            </a:br>
            <a:r>
              <a:rPr lang="fr-FR" sz="2400" dirty="0"/>
              <a:t>par l’alternance (</a:t>
            </a:r>
            <a:r>
              <a:rPr lang="fr-FR" sz="2400" dirty="0" err="1"/>
              <a:t>ProA</a:t>
            </a:r>
            <a:r>
              <a:rPr lang="fr-FR" sz="2400" dirty="0"/>
              <a:t>)</a:t>
            </a:r>
          </a:p>
          <a:p>
            <a:pPr marL="285721" indent="-285721" algn="just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fr-FR" sz="2400" dirty="0"/>
          </a:p>
          <a:p>
            <a:pPr marL="285721" indent="-285721" algn="just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fr-FR" sz="1800" dirty="0"/>
          </a:p>
          <a:p>
            <a:pPr marL="285721" indent="-285721">
              <a:buFont typeface="Arial" panose="020B0604020202020204" pitchFamily="34" charset="0"/>
              <a:buChar char="•"/>
            </a:pPr>
            <a:endParaRPr lang="fr-FR" sz="1800" dirty="0"/>
          </a:p>
          <a:p>
            <a:pPr marL="285721" indent="-285721">
              <a:buFont typeface="Arial" panose="020B0604020202020204" pitchFamily="34" charset="0"/>
              <a:buChar char="•"/>
            </a:pPr>
            <a:endParaRPr lang="fr-FR" sz="1800" dirty="0"/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3594779E-ED57-4141-876B-4CCD0DF3D313}"/>
              </a:ext>
            </a:extLst>
          </p:cNvPr>
          <p:cNvSpPr txBox="1">
            <a:spLocks/>
          </p:cNvSpPr>
          <p:nvPr/>
        </p:nvSpPr>
        <p:spPr>
          <a:xfrm>
            <a:off x="5714577" y="2666999"/>
            <a:ext cx="6345152" cy="1151978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>
            <a:lvl1pPr marL="0" indent="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1pPr>
            <a:lvl2pPr marL="1181176" indent="-57150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2pPr>
            <a:lvl3pPr marL="1524191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3pPr>
            <a:lvl4pPr marL="2000479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4pPr>
            <a:lvl5pPr marL="2610155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5pPr>
            <a:lvl6pPr marL="3353219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895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572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248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b="1" dirty="0"/>
              <a:t>1 dispositif pour </a:t>
            </a:r>
            <a:r>
              <a:rPr lang="fr-FR" sz="2400" b="1" dirty="0">
                <a:solidFill>
                  <a:srgbClr val="FF0000"/>
                </a:solidFill>
              </a:rPr>
              <a:t>l’évolution dans l’emploi</a:t>
            </a:r>
            <a:endParaRPr lang="fr-FR" sz="2000" b="1" dirty="0">
              <a:solidFill>
                <a:srgbClr val="FF0000"/>
              </a:solidFill>
            </a:endParaRPr>
          </a:p>
          <a:p>
            <a:r>
              <a:rPr lang="fr-FR" sz="2000" b="1" dirty="0"/>
              <a:t>(salariés en poste en CDI)</a:t>
            </a:r>
          </a:p>
        </p:txBody>
      </p:sp>
      <p:grpSp>
        <p:nvGrpSpPr>
          <p:cNvPr id="9" name="Grouper 12">
            <a:extLst>
              <a:ext uri="{FF2B5EF4-FFF2-40B4-BE49-F238E27FC236}">
                <a16:creationId xmlns:a16="http://schemas.microsoft.com/office/drawing/2014/main" id="{45741B59-AE70-A34D-A483-1579AFD5CBE6}"/>
              </a:ext>
            </a:extLst>
          </p:cNvPr>
          <p:cNvGrpSpPr/>
          <p:nvPr/>
        </p:nvGrpSpPr>
        <p:grpSpPr>
          <a:xfrm>
            <a:off x="7035376" y="4636591"/>
            <a:ext cx="3310535" cy="1027041"/>
            <a:chOff x="5871793" y="4565030"/>
            <a:chExt cx="3558570" cy="1103991"/>
          </a:xfrm>
        </p:grpSpPr>
        <p:pic>
          <p:nvPicPr>
            <p:cNvPr id="10" name="Image 9" descr="Une image contenant dessin&#10;&#10;Description générée automatiquement">
              <a:extLst>
                <a:ext uri="{FF2B5EF4-FFF2-40B4-BE49-F238E27FC236}">
                  <a16:creationId xmlns:a16="http://schemas.microsoft.com/office/drawing/2014/main" id="{C06BB7E6-4588-1841-95E8-7B3B69D7B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1793" y="4565030"/>
              <a:ext cx="1103991" cy="1103991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F96AAF6-33D1-5449-B1B5-86EC4A9A6353}"/>
                </a:ext>
              </a:extLst>
            </p:cNvPr>
            <p:cNvSpPr txBox="1"/>
            <p:nvPr/>
          </p:nvSpPr>
          <p:spPr>
            <a:xfrm>
              <a:off x="6838075" y="4734277"/>
              <a:ext cx="2592288" cy="628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b="1" dirty="0">
                  <a:latin typeface="Montserrat" pitchFamily="2" charset="77"/>
                </a:rPr>
                <a:t>VISÉE QUALIFIANTE UNIQUEMENT</a:t>
              </a:r>
            </a:p>
          </p:txBody>
        </p:sp>
      </p:grp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D1A8C8D0-3B70-F642-AC43-1053CD4976CD}"/>
              </a:ext>
            </a:extLst>
          </p:cNvPr>
          <p:cNvCxnSpPr>
            <a:cxnSpLocks/>
          </p:cNvCxnSpPr>
          <p:nvPr/>
        </p:nvCxnSpPr>
        <p:spPr>
          <a:xfrm flipV="1">
            <a:off x="5486466" y="3162355"/>
            <a:ext cx="0" cy="1727967"/>
          </a:xfrm>
          <a:prstGeom prst="line">
            <a:avLst/>
          </a:prstGeom>
          <a:ln w="6350">
            <a:solidFill>
              <a:srgbClr val="E742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15614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8C960E-D428-9F45-877D-92E6B88A4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La logique de parcours</a:t>
            </a:r>
          </a:p>
        </p:txBody>
      </p:sp>
      <p:grpSp>
        <p:nvGrpSpPr>
          <p:cNvPr id="29" name="Grouper 28"/>
          <p:cNvGrpSpPr/>
          <p:nvPr/>
        </p:nvGrpSpPr>
        <p:grpSpPr>
          <a:xfrm>
            <a:off x="7988300" y="2585526"/>
            <a:ext cx="3363913" cy="1994069"/>
            <a:chOff x="7988300" y="2212978"/>
            <a:chExt cx="3363913" cy="1994069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7762DB3-10F1-4C4B-A7B2-A2FE663C1BD0}"/>
                </a:ext>
              </a:extLst>
            </p:cNvPr>
            <p:cNvSpPr txBox="1"/>
            <p:nvPr/>
          </p:nvSpPr>
          <p:spPr>
            <a:xfrm>
              <a:off x="7988300" y="3423792"/>
              <a:ext cx="3363913" cy="783255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txBody>
            <a:bodyPr wrap="square" lIns="144000" tIns="144000" rIns="144000" bIns="144000" rtlCol="0" anchor="ctr">
              <a:spAutoFit/>
            </a:bodyPr>
            <a:lstStyle/>
            <a:p>
              <a:pPr algn="ctr"/>
              <a:r>
                <a:rPr lang="fr-FR" sz="1600" b="1" cap="all" dirty="0">
                  <a:solidFill>
                    <a:srgbClr val="FFFFFF"/>
                  </a:solidFill>
                  <a:latin typeface="Montserrat" pitchFamily="2" charset="77"/>
                </a:rPr>
                <a:t>COMPÉTENCES COMPLÈTES POUR LE POSTE</a:t>
              </a:r>
            </a:p>
          </p:txBody>
        </p:sp>
        <p:pic>
          <p:nvPicPr>
            <p:cNvPr id="13" name="Image 12" descr="Pictos capacités acquises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68990" y="2212978"/>
              <a:ext cx="780288" cy="1011936"/>
            </a:xfrm>
            <a:prstGeom prst="rect">
              <a:avLst/>
            </a:prstGeom>
          </p:spPr>
        </p:pic>
      </p:grpSp>
      <p:grpSp>
        <p:nvGrpSpPr>
          <p:cNvPr id="28" name="Grouper 27"/>
          <p:cNvGrpSpPr/>
          <p:nvPr/>
        </p:nvGrpSpPr>
        <p:grpSpPr>
          <a:xfrm>
            <a:off x="4182532" y="3405855"/>
            <a:ext cx="3805768" cy="1723474"/>
            <a:chOff x="4182532" y="3033307"/>
            <a:chExt cx="3805768" cy="1723474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17762DB3-10F1-4C4B-A7B2-A2FE663C1BD0}"/>
                </a:ext>
              </a:extLst>
            </p:cNvPr>
            <p:cNvSpPr txBox="1"/>
            <p:nvPr/>
          </p:nvSpPr>
          <p:spPr>
            <a:xfrm>
              <a:off x="4182532" y="4219747"/>
              <a:ext cx="3805768" cy="537034"/>
            </a:xfrm>
            <a:prstGeom prst="rect">
              <a:avLst/>
            </a:prstGeom>
            <a:solidFill>
              <a:schemeClr val="accent3"/>
            </a:solidFill>
            <a:ln w="38100">
              <a:noFill/>
            </a:ln>
          </p:spPr>
          <p:txBody>
            <a:bodyPr wrap="square" lIns="144000" tIns="144000" rIns="144000" bIns="144000" rtlCol="0" anchor="ctr">
              <a:spAutoFit/>
            </a:bodyPr>
            <a:lstStyle/>
            <a:p>
              <a:pPr algn="ctr"/>
              <a:r>
                <a:rPr lang="fr-FR" sz="1600" b="1" cap="all" dirty="0">
                  <a:solidFill>
                    <a:srgbClr val="1E264E"/>
                  </a:solidFill>
                  <a:latin typeface="Montserrat" pitchFamily="2" charset="77"/>
                </a:rPr>
                <a:t>ALTERNANCE</a:t>
              </a:r>
            </a:p>
          </p:txBody>
        </p:sp>
        <p:pic>
          <p:nvPicPr>
            <p:cNvPr id="15" name="Image 14" descr="Picto alternance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87077" y="3033307"/>
              <a:ext cx="1200912" cy="1030224"/>
            </a:xfrm>
            <a:prstGeom prst="rect">
              <a:avLst/>
            </a:prstGeom>
          </p:spPr>
        </p:pic>
      </p:grpSp>
      <p:grpSp>
        <p:nvGrpSpPr>
          <p:cNvPr id="27" name="Grouper 26"/>
          <p:cNvGrpSpPr/>
          <p:nvPr/>
        </p:nvGrpSpPr>
        <p:grpSpPr>
          <a:xfrm>
            <a:off x="965200" y="3929434"/>
            <a:ext cx="3213100" cy="1995849"/>
            <a:chOff x="965200" y="3556886"/>
            <a:chExt cx="3213100" cy="1995849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17762DB3-10F1-4C4B-A7B2-A2FE663C1BD0}"/>
                </a:ext>
              </a:extLst>
            </p:cNvPr>
            <p:cNvSpPr txBox="1"/>
            <p:nvPr/>
          </p:nvSpPr>
          <p:spPr>
            <a:xfrm>
              <a:off x="965200" y="4769480"/>
              <a:ext cx="3213100" cy="783255"/>
            </a:xfrm>
            <a:prstGeom prst="rect">
              <a:avLst/>
            </a:prstGeom>
            <a:solidFill>
              <a:schemeClr val="tx2"/>
            </a:solidFill>
            <a:ln w="38100">
              <a:noFill/>
            </a:ln>
          </p:spPr>
          <p:txBody>
            <a:bodyPr wrap="square" lIns="144000" tIns="144000" rIns="144000" bIns="144000" rtlCol="0" anchor="ctr">
              <a:spAutoFit/>
            </a:bodyPr>
            <a:lstStyle/>
            <a:p>
              <a:pPr algn="ctr"/>
              <a:r>
                <a:rPr lang="fr-FR" sz="1600" b="1" cap="all" dirty="0">
                  <a:solidFill>
                    <a:srgbClr val="FFFFFF"/>
                  </a:solidFill>
                  <a:latin typeface="Montserrat" pitchFamily="2" charset="77"/>
                </a:rPr>
                <a:t>CUI / PEC / POEI / POEC</a:t>
              </a:r>
            </a:p>
            <a:p>
              <a:pPr algn="ctr"/>
              <a:r>
                <a:rPr lang="fr-FR" sz="1600" b="1" cap="all" dirty="0">
                  <a:solidFill>
                    <a:srgbClr val="FFFFFF"/>
                  </a:solidFill>
                  <a:latin typeface="Montserrat" pitchFamily="2" charset="77"/>
                </a:rPr>
                <a:t> PMSMP / Prépa-App</a:t>
              </a:r>
            </a:p>
          </p:txBody>
        </p:sp>
        <p:pic>
          <p:nvPicPr>
            <p:cNvPr id="16" name="Image 15" descr="Picto formation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29539" y="3556886"/>
              <a:ext cx="871728" cy="1030224"/>
            </a:xfrm>
            <a:prstGeom prst="rect">
              <a:avLst/>
            </a:prstGeom>
          </p:spPr>
        </p:pic>
      </p:grpSp>
      <p:grpSp>
        <p:nvGrpSpPr>
          <p:cNvPr id="33" name="Grouper 32"/>
          <p:cNvGrpSpPr/>
          <p:nvPr/>
        </p:nvGrpSpPr>
        <p:grpSpPr>
          <a:xfrm>
            <a:off x="3099064" y="3018669"/>
            <a:ext cx="2158471" cy="1940990"/>
            <a:chOff x="3099064" y="2646121"/>
            <a:chExt cx="2158471" cy="1940990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17762DB3-10F1-4C4B-A7B2-A2FE663C1BD0}"/>
                </a:ext>
              </a:extLst>
            </p:cNvPr>
            <p:cNvSpPr txBox="1"/>
            <p:nvPr/>
          </p:nvSpPr>
          <p:spPr>
            <a:xfrm>
              <a:off x="3099064" y="2646121"/>
              <a:ext cx="2158471" cy="475478"/>
            </a:xfrm>
            <a:prstGeom prst="rect">
              <a:avLst/>
            </a:prstGeom>
            <a:solidFill>
              <a:schemeClr val="accent6"/>
            </a:solidFill>
            <a:ln w="38100">
              <a:noFill/>
            </a:ln>
          </p:spPr>
          <p:txBody>
            <a:bodyPr wrap="square" lIns="144000" tIns="144000" rIns="144000" bIns="144000" rtlCol="0" anchor="ctr">
              <a:spAutoFit/>
            </a:bodyPr>
            <a:lstStyle/>
            <a:p>
              <a:pPr algn="ctr"/>
              <a:r>
                <a:rPr lang="fr-FR" sz="1200" b="1" cap="all" dirty="0">
                  <a:solidFill>
                    <a:srgbClr val="FFFFFF"/>
                  </a:solidFill>
                  <a:latin typeface="Montserrat" pitchFamily="2" charset="77"/>
                </a:rPr>
                <a:t>RECRUTEMENT</a:t>
              </a:r>
            </a:p>
          </p:txBody>
        </p: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E014AF9F-523E-D645-A0AB-4B490E3CFCB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243156" y="3548419"/>
              <a:ext cx="1030225" cy="1588"/>
            </a:xfrm>
            <a:prstGeom prst="straightConnector1">
              <a:avLst/>
            </a:prstGeom>
            <a:ln w="88900">
              <a:solidFill>
                <a:schemeClr val="accent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E014AF9F-523E-D645-A0AB-4B490E3CFCB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720235" y="3810605"/>
              <a:ext cx="1553009" cy="3"/>
            </a:xfrm>
            <a:prstGeom prst="straightConnector1">
              <a:avLst/>
            </a:prstGeom>
            <a:ln w="88900">
              <a:solidFill>
                <a:schemeClr val="accent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er 37"/>
          <p:cNvGrpSpPr/>
          <p:nvPr/>
        </p:nvGrpSpPr>
        <p:grpSpPr>
          <a:xfrm>
            <a:off x="838194" y="1976710"/>
            <a:ext cx="6324606" cy="489470"/>
            <a:chOff x="838194" y="1875106"/>
            <a:chExt cx="6324606" cy="489470"/>
          </a:xfrm>
        </p:grpSpPr>
        <p:cxnSp>
          <p:nvCxnSpPr>
            <p:cNvPr id="35" name="Connecteur droit avec flèche 34">
              <a:extLst>
                <a:ext uri="{FF2B5EF4-FFF2-40B4-BE49-F238E27FC236}">
                  <a16:creationId xmlns:a16="http://schemas.microsoft.com/office/drawing/2014/main" id="{E014AF9F-523E-D645-A0AB-4B490E3CFCB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7283" y="2364575"/>
              <a:ext cx="6215517" cy="1"/>
            </a:xfrm>
            <a:prstGeom prst="straightConnector1">
              <a:avLst/>
            </a:prstGeom>
            <a:ln w="127000">
              <a:solidFill>
                <a:schemeClr val="accent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ZoneTexte 35"/>
            <p:cNvSpPr txBox="1"/>
            <p:nvPr/>
          </p:nvSpPr>
          <p:spPr>
            <a:xfrm>
              <a:off x="838194" y="1875106"/>
              <a:ext cx="61976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cap="all" dirty="0">
                  <a:solidFill>
                    <a:srgbClr val="99989C"/>
                  </a:solidFill>
                  <a:latin typeface="Montserrat" pitchFamily="2" charset="77"/>
                </a:rPr>
                <a:t>PARCOURS d’acquisition de compétences</a:t>
              </a:r>
            </a:p>
          </p:txBody>
        </p:sp>
      </p:grpSp>
      <p:sp>
        <p:nvSpPr>
          <p:cNvPr id="23" name="Espace réservé du texte 7">
            <a:extLst>
              <a:ext uri="{FF2B5EF4-FFF2-40B4-BE49-F238E27FC236}">
                <a16:creationId xmlns:a16="http://schemas.microsoft.com/office/drawing/2014/main" id="{0DB2B93C-4D60-2944-9D4A-15E8FDA43373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9788" y="12701"/>
            <a:ext cx="10512425" cy="823912"/>
          </a:xfrm>
        </p:spPr>
        <p:txBody>
          <a:bodyPr/>
          <a:lstStyle/>
          <a:p>
            <a:r>
              <a:rPr lang="fr-FR" dirty="0">
                <a:solidFill>
                  <a:schemeClr val="bg1"/>
                </a:solidFill>
              </a:rPr>
              <a:t>L’alternance </a:t>
            </a:r>
            <a:r>
              <a:rPr lang="fr-FR" dirty="0"/>
              <a:t>et la logique de parcours</a:t>
            </a:r>
          </a:p>
        </p:txBody>
      </p:sp>
    </p:spTree>
    <p:extLst>
      <p:ext uri="{BB962C8B-B14F-4D97-AF65-F5344CB8AC3E}">
        <p14:creationId xmlns:p14="http://schemas.microsoft.com/office/powerpoint/2010/main" val="25345053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D5E58714-4B70-0D42-B3A6-17F3E93F2A07}"/>
              </a:ext>
            </a:extLst>
          </p:cNvPr>
          <p:cNvSpPr txBox="1">
            <a:spLocks/>
          </p:cNvSpPr>
          <p:nvPr/>
        </p:nvSpPr>
        <p:spPr>
          <a:xfrm>
            <a:off x="1272092" y="2421019"/>
            <a:ext cx="10079808" cy="4063539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>
            <a:lvl1pPr marL="0" indent="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1pPr>
            <a:lvl2pPr marL="1181176" indent="-57150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2pPr>
            <a:lvl3pPr marL="1524191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3pPr>
            <a:lvl4pPr marL="2000479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4pPr>
            <a:lvl5pPr marL="2610155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5pPr>
            <a:lvl6pPr marL="3353219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895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572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248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21" indent="-285721">
              <a:buFont typeface="Arial" panose="020B0604020202020204" pitchFamily="34" charset="0"/>
              <a:buChar char="•"/>
            </a:pPr>
            <a:r>
              <a:rPr lang="fr-FR" sz="1800" dirty="0"/>
              <a:t>Un parcours « 5min pour tout comprendre sur l’alternance » ainsi que des actualités pour vous informer sur </a:t>
            </a:r>
            <a:r>
              <a:rPr lang="fr-FR" sz="1800" dirty="0" err="1"/>
              <a:t>uniformation.fr</a:t>
            </a:r>
            <a:r>
              <a:rPr lang="fr-FR" sz="1800" dirty="0"/>
              <a:t> : </a:t>
            </a:r>
            <a:r>
              <a:rPr lang="fr-FR" sz="1800" dirty="0">
                <a:solidFill>
                  <a:srgbClr val="787E95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https://www.uniformation.fr/entreprise/</a:t>
            </a:r>
            <a:br>
              <a:rPr lang="fr-FR" sz="1800" dirty="0">
                <a:solidFill>
                  <a:srgbClr val="787E95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fr-FR" sz="1800" dirty="0">
                <a:solidFill>
                  <a:srgbClr val="787E95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5-minutes-pour-tout-comprendre/le-recrutement-en-alternance</a:t>
            </a:r>
            <a:endParaRPr lang="fr-FR" sz="1800" dirty="0">
              <a:solidFill>
                <a:srgbClr val="787E95"/>
              </a:solidFill>
            </a:endParaRPr>
          </a:p>
          <a:p>
            <a:pPr marL="285721" indent="-285721">
              <a:buFont typeface="Arial" panose="020B0604020202020204" pitchFamily="34" charset="0"/>
              <a:buChar char="•"/>
            </a:pPr>
            <a:endParaRPr lang="fr-FR" sz="800" dirty="0">
              <a:solidFill>
                <a:srgbClr val="787E95"/>
              </a:solidFill>
            </a:endParaRPr>
          </a:p>
          <a:p>
            <a:pPr marL="285721" indent="-285721">
              <a:buFont typeface="Arial" panose="020B0604020202020204" pitchFamily="34" charset="0"/>
              <a:buChar char="•"/>
            </a:pPr>
            <a:r>
              <a:rPr lang="fr-FR" sz="1800" dirty="0"/>
              <a:t>Un guide du recrutement en alternance :</a:t>
            </a:r>
            <a:br>
              <a:rPr lang="fr-FR" sz="1800" dirty="0"/>
            </a:br>
            <a:r>
              <a:rPr lang="fr-FR" sz="1800" dirty="0">
                <a:solidFill>
                  <a:srgbClr val="787E95"/>
                </a:solidFill>
              </a:rPr>
              <a:t>https://</a:t>
            </a:r>
            <a:r>
              <a:rPr lang="fr-FR" sz="1800" dirty="0" err="1">
                <a:solidFill>
                  <a:srgbClr val="787E95"/>
                </a:solidFill>
              </a:rPr>
              <a:t>www.uniformation.fr</a:t>
            </a:r>
            <a:r>
              <a:rPr lang="fr-FR" sz="1800" dirty="0">
                <a:solidFill>
                  <a:srgbClr val="787E95"/>
                </a:solidFill>
              </a:rPr>
              <a:t>/entreprise/recrutement-en-alternance/outils-</a:t>
            </a:r>
            <a:r>
              <a:rPr lang="fr-FR" sz="1800" dirty="0" err="1">
                <a:solidFill>
                  <a:srgbClr val="787E95"/>
                </a:solidFill>
              </a:rPr>
              <a:t>dedies</a:t>
            </a:r>
            <a:r>
              <a:rPr lang="fr-FR" sz="1800" dirty="0">
                <a:solidFill>
                  <a:srgbClr val="787E95"/>
                </a:solidFill>
              </a:rPr>
              <a:t>-</a:t>
            </a:r>
            <a:r>
              <a:rPr lang="fr-FR" sz="1800" dirty="0" err="1">
                <a:solidFill>
                  <a:srgbClr val="787E95"/>
                </a:solidFill>
              </a:rPr>
              <a:t>lalternance</a:t>
            </a:r>
            <a:r>
              <a:rPr lang="fr-FR" sz="1800" dirty="0">
                <a:solidFill>
                  <a:srgbClr val="787E95"/>
                </a:solidFill>
              </a:rPr>
              <a:t>/guide-pour-recruter-et-accompagner-votre-alternant </a:t>
            </a:r>
          </a:p>
          <a:p>
            <a:pPr marL="285721" indent="-285721">
              <a:buFont typeface="Arial" panose="020B0604020202020204" pitchFamily="34" charset="0"/>
              <a:buChar char="•"/>
            </a:pPr>
            <a:endParaRPr lang="fr-FR" sz="800" dirty="0">
              <a:solidFill>
                <a:srgbClr val="787E95"/>
              </a:solidFill>
            </a:endParaRPr>
          </a:p>
          <a:p>
            <a:pPr marL="285721" indent="-285721"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rgbClr val="FF0000"/>
                </a:solidFill>
              </a:rPr>
              <a:t>Un simulateur de coût de recrutement :</a:t>
            </a:r>
            <a:br>
              <a:rPr lang="fr-FR" sz="1800" b="1" dirty="0">
                <a:solidFill>
                  <a:srgbClr val="FF0000"/>
                </a:solidFill>
              </a:rPr>
            </a:br>
            <a:r>
              <a:rPr lang="fr-FR" sz="1800" dirty="0">
                <a:solidFill>
                  <a:srgbClr val="787E95"/>
                </a:solidFill>
              </a:rPr>
              <a:t>https://</a:t>
            </a:r>
            <a:r>
              <a:rPr lang="fr-FR" sz="1800" dirty="0" err="1">
                <a:solidFill>
                  <a:srgbClr val="787E95"/>
                </a:solidFill>
              </a:rPr>
              <a:t>www.uniformation.fr</a:t>
            </a:r>
            <a:r>
              <a:rPr lang="fr-FR" sz="1800" dirty="0">
                <a:solidFill>
                  <a:srgbClr val="787E95"/>
                </a:solidFill>
              </a:rPr>
              <a:t>/entreprise/recrutement-en-alternance/simulateur-de-cout-alternance </a:t>
            </a:r>
          </a:p>
          <a:p>
            <a:pPr marL="285721" indent="-285721">
              <a:buFont typeface="Arial" panose="020B0604020202020204" pitchFamily="34" charset="0"/>
              <a:buChar char="•"/>
            </a:pPr>
            <a:endParaRPr lang="fr-FR" sz="800" dirty="0">
              <a:solidFill>
                <a:srgbClr val="787E95"/>
              </a:solidFill>
            </a:endParaRPr>
          </a:p>
          <a:p>
            <a:pPr marL="285721" indent="-285721">
              <a:buFont typeface="Arial" panose="020B0604020202020204" pitchFamily="34" charset="0"/>
              <a:buChar char="•"/>
            </a:pPr>
            <a:r>
              <a:rPr lang="fr-FR" sz="1800" dirty="0"/>
              <a:t>Un outil de recherche de formations et d’établissements en alternance :</a:t>
            </a:r>
            <a:br>
              <a:rPr lang="fr-FR" sz="1800" dirty="0"/>
            </a:br>
            <a:r>
              <a:rPr lang="fr-FR" sz="1800" dirty="0"/>
              <a:t>Alternance </a:t>
            </a:r>
            <a:r>
              <a:rPr lang="fr-FR" sz="1800" dirty="0" err="1"/>
              <a:t>Connect</a:t>
            </a:r>
            <a:r>
              <a:rPr lang="fr-FR" sz="1800" dirty="0"/>
              <a:t> </a:t>
            </a:r>
            <a:r>
              <a:rPr lang="fr-FR" sz="1800" dirty="0">
                <a:solidFill>
                  <a:srgbClr val="787E95"/>
                </a:solidFill>
              </a:rPr>
              <a:t>https://</a:t>
            </a:r>
            <a:r>
              <a:rPr lang="fr-FR" sz="1800" dirty="0" err="1">
                <a:solidFill>
                  <a:srgbClr val="787E95"/>
                </a:solidFill>
              </a:rPr>
              <a:t>www.uniformation.fr</a:t>
            </a:r>
            <a:r>
              <a:rPr lang="fr-FR" sz="1800" dirty="0">
                <a:solidFill>
                  <a:srgbClr val="787E95"/>
                </a:solidFill>
              </a:rPr>
              <a:t>/</a:t>
            </a:r>
            <a:r>
              <a:rPr lang="fr-FR" sz="1800" dirty="0" err="1">
                <a:solidFill>
                  <a:srgbClr val="787E95"/>
                </a:solidFill>
              </a:rPr>
              <a:t>referentiel</a:t>
            </a:r>
            <a:r>
              <a:rPr lang="fr-FR" sz="1800" dirty="0">
                <a:solidFill>
                  <a:srgbClr val="787E95"/>
                </a:solidFill>
              </a:rPr>
              <a:t>-alternance </a:t>
            </a:r>
            <a:endParaRPr lang="fr-FR" sz="1800" dirty="0"/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CDF26424-A253-D941-9BBA-E36E41EA7945}"/>
              </a:ext>
            </a:extLst>
          </p:cNvPr>
          <p:cNvSpPr txBox="1">
            <a:spLocks/>
          </p:cNvSpPr>
          <p:nvPr/>
        </p:nvSpPr>
        <p:spPr>
          <a:xfrm>
            <a:off x="1150788" y="1703026"/>
            <a:ext cx="10273110" cy="645996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>
            <a:lvl1pPr marL="0" indent="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1pPr>
            <a:lvl2pPr marL="1181176" indent="-57150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2pPr>
            <a:lvl3pPr marL="1524191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E264E"/>
                </a:solidFill>
                <a:latin typeface="Montserrat" pitchFamily="2" charset="77"/>
                <a:ea typeface="+mn-ea"/>
                <a:cs typeface="+mn-cs"/>
              </a:defRPr>
            </a:lvl3pPr>
            <a:lvl4pPr marL="2000479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4pPr>
            <a:lvl5pPr marL="2610155" indent="-171450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99989C"/>
                </a:solidFill>
                <a:latin typeface="Montserrat" pitchFamily="2" charset="77"/>
                <a:ea typeface="+mn-ea"/>
                <a:cs typeface="+mn-cs"/>
              </a:defRPr>
            </a:lvl5pPr>
            <a:lvl6pPr marL="3353219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895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572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248" indent="-304838" algn="l" defTabSz="12193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100" b="1" dirty="0">
                <a:solidFill>
                  <a:srgbClr val="E7424F"/>
                </a:solidFill>
              </a:rPr>
              <a:t>Des outils alternance à votre disposition</a:t>
            </a:r>
          </a:p>
        </p:txBody>
      </p:sp>
      <p:sp>
        <p:nvSpPr>
          <p:cNvPr id="7" name="Espace réservé du titre 1">
            <a:extLst>
              <a:ext uri="{FF2B5EF4-FFF2-40B4-BE49-F238E27FC236}">
                <a16:creationId xmlns:a16="http://schemas.microsoft.com/office/drawing/2014/main" id="{F4FA86E3-C813-1E48-83CB-9765DCFE32F3}"/>
              </a:ext>
            </a:extLst>
          </p:cNvPr>
          <p:cNvSpPr txBox="1">
            <a:spLocks/>
          </p:cNvSpPr>
          <p:nvPr/>
        </p:nvSpPr>
        <p:spPr>
          <a:xfrm>
            <a:off x="3936041" y="189062"/>
            <a:ext cx="7806366" cy="917573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>
            <a:lvl1pPr algn="l" defTabSz="1219352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1E264E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 algn="r"/>
            <a:r>
              <a:rPr lang="fr-FR" sz="2400" dirty="0">
                <a:solidFill>
                  <a:schemeClr val="bg1"/>
                </a:solidFill>
              </a:rPr>
              <a:t>Aide au recrutement en alternance</a:t>
            </a:r>
          </a:p>
        </p:txBody>
      </p:sp>
    </p:spTree>
    <p:extLst>
      <p:ext uri="{BB962C8B-B14F-4D97-AF65-F5344CB8AC3E}">
        <p14:creationId xmlns:p14="http://schemas.microsoft.com/office/powerpoint/2010/main" val="4833786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CC\Desktop\unif_mur_VisuelTOIL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8" t="58710" r="4221" b="11812"/>
          <a:stretch/>
        </p:blipFill>
        <p:spPr bwMode="auto">
          <a:xfrm>
            <a:off x="0" y="5203064"/>
            <a:ext cx="12191999" cy="165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12890" y="0"/>
            <a:ext cx="8216721" cy="46554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 txBox="1">
            <a:spLocks/>
          </p:cNvSpPr>
          <p:nvPr/>
        </p:nvSpPr>
        <p:spPr>
          <a:xfrm>
            <a:off x="1524000" y="1052736"/>
            <a:ext cx="9144000" cy="374441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solidFill>
                  <a:srgbClr val="FF9900"/>
                </a:solidFill>
              </a:rPr>
              <a:t>Pour nous contacter</a:t>
            </a:r>
            <a:br>
              <a:rPr lang="fr-FR" sz="3200" b="1" dirty="0">
                <a:solidFill>
                  <a:srgbClr val="1E264E"/>
                </a:solidFill>
              </a:rPr>
            </a:br>
            <a:br>
              <a:rPr lang="fr-FR" sz="3200" b="1" dirty="0">
                <a:solidFill>
                  <a:srgbClr val="1E264E"/>
                </a:solidFill>
              </a:rPr>
            </a:br>
            <a:r>
              <a:rPr lang="fr-FR" sz="2800" b="1" dirty="0">
                <a:solidFill>
                  <a:srgbClr val="1E264E"/>
                </a:solidFill>
              </a:rPr>
              <a:t>Par téléphone : </a:t>
            </a:r>
            <a:r>
              <a:rPr lang="fr-FR" sz="3200" b="1" dirty="0">
                <a:solidFill>
                  <a:srgbClr val="FF9900"/>
                </a:solidFill>
              </a:rPr>
              <a:t>09 69 32 79 79  </a:t>
            </a:r>
            <a:r>
              <a:rPr lang="fr-FR" sz="1600" i="1" dirty="0">
                <a:solidFill>
                  <a:srgbClr val="1E264E"/>
                </a:solidFill>
              </a:rPr>
              <a:t>(sauf les lundis et vendredis après-midi)</a:t>
            </a:r>
          </a:p>
          <a:p>
            <a:endParaRPr lang="fr-FR" sz="1600" i="1" dirty="0">
              <a:solidFill>
                <a:srgbClr val="1E264E"/>
              </a:solidFill>
            </a:endParaRPr>
          </a:p>
          <a:p>
            <a:r>
              <a:rPr lang="fr-FR" sz="2800" b="1" dirty="0">
                <a:solidFill>
                  <a:srgbClr val="1E264E"/>
                </a:solidFill>
              </a:rPr>
              <a:t>Par mail : </a:t>
            </a:r>
            <a:r>
              <a:rPr lang="fr-FR" sz="3200" b="1" dirty="0">
                <a:solidFill>
                  <a:srgbClr val="FF9900"/>
                </a:solidFill>
              </a:rPr>
              <a:t>hautsdefrance@uniformation.fr</a:t>
            </a:r>
            <a:br>
              <a:rPr lang="fr-FR" sz="1600" i="1" dirty="0">
                <a:solidFill>
                  <a:srgbClr val="002060"/>
                </a:solidFill>
              </a:rPr>
            </a:br>
            <a:br>
              <a:rPr lang="fr-FR" dirty="0">
                <a:solidFill>
                  <a:srgbClr val="002060"/>
                </a:solidFill>
              </a:rPr>
            </a:br>
            <a:r>
              <a:rPr lang="fr-FR" sz="2800" b="1" dirty="0">
                <a:hlinkClick r:id="rId4"/>
              </a:rPr>
              <a:t>www.uniformation.fr</a:t>
            </a:r>
            <a:br>
              <a:rPr lang="fr-FR" sz="2800" b="1" dirty="0"/>
            </a:br>
            <a:br>
              <a:rPr lang="fr-FR" sz="3200" b="1" dirty="0">
                <a:solidFill>
                  <a:srgbClr val="1E264E"/>
                </a:solidFill>
              </a:rPr>
            </a:br>
            <a:endParaRPr lang="fr-FR" sz="3200" dirty="0"/>
          </a:p>
        </p:txBody>
      </p:sp>
      <p:pic>
        <p:nvPicPr>
          <p:cNvPr id="2051" name="Picture 3" descr="C:\Users\ECC\Desktop\Visuels divers\computermousecursor_8579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214" y="4320134"/>
            <a:ext cx="333003" cy="333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E8F2DFD7-5987-4A75-966E-280CBC3B2E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441037" y="112569"/>
            <a:ext cx="3599180" cy="79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28498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Uniformation 2">
      <a:dk1>
        <a:srgbClr val="1E264E"/>
      </a:dk1>
      <a:lt1>
        <a:srgbClr val="FFFFFF"/>
      </a:lt1>
      <a:dk2>
        <a:srgbClr val="1E264E"/>
      </a:dk2>
      <a:lt2>
        <a:srgbClr val="F8F8F8"/>
      </a:lt2>
      <a:accent1>
        <a:srgbClr val="7CC5AD"/>
      </a:accent1>
      <a:accent2>
        <a:srgbClr val="E84F5C"/>
      </a:accent2>
      <a:accent3>
        <a:srgbClr val="FBC732"/>
      </a:accent3>
      <a:accent4>
        <a:srgbClr val="8292C7"/>
      </a:accent4>
      <a:accent5>
        <a:srgbClr val="C88CC8"/>
      </a:accent5>
      <a:accent6>
        <a:srgbClr val="99989C"/>
      </a:accent6>
      <a:hlink>
        <a:srgbClr val="99989C"/>
      </a:hlink>
      <a:folHlink>
        <a:srgbClr val="C2C1C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3238</TotalTime>
  <Words>1200</Words>
  <Application>Microsoft Office PowerPoint</Application>
  <PresentationFormat>Grand écran</PresentationFormat>
  <Paragraphs>188</Paragraphs>
  <Slides>23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1" baseType="lpstr">
      <vt:lpstr>Calibri Light</vt:lpstr>
      <vt:lpstr>Calibri</vt:lpstr>
      <vt:lpstr>Arial</vt:lpstr>
      <vt:lpstr>Montserrat</vt:lpstr>
      <vt:lpstr>Montserrat Thin</vt:lpstr>
      <vt:lpstr>Century Gothic</vt:lpstr>
      <vt:lpstr>Wingdings</vt:lpstr>
      <vt:lpstr>Thème Office</vt:lpstr>
      <vt:lpstr>Présentation PowerPoint</vt:lpstr>
      <vt:lpstr>Notre mission : développeurs de compétences</vt:lpstr>
      <vt:lpstr>Uniformation sur le territoire</vt:lpstr>
      <vt:lpstr>Présentation PowerPoint</vt:lpstr>
      <vt:lpstr>Présentation PowerPoint</vt:lpstr>
      <vt:lpstr>Présentation PowerPoint</vt:lpstr>
      <vt:lpstr>Présentation PowerPoint</vt:lpstr>
      <vt:lpstr>Nos services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La logique de parcours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Laurent Schymik</dc:creator>
  <cp:lastModifiedBy>Deudon Nicolas</cp:lastModifiedBy>
  <cp:revision>197</cp:revision>
  <cp:lastPrinted>2021-10-14T07:48:35Z</cp:lastPrinted>
  <dcterms:created xsi:type="dcterms:W3CDTF">2020-04-16T07:35:58Z</dcterms:created>
  <dcterms:modified xsi:type="dcterms:W3CDTF">2022-02-01T09:26:39Z</dcterms:modified>
</cp:coreProperties>
</file>